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16"/>
  </p:normalViewPr>
  <p:slideViewPr>
    <p:cSldViewPr>
      <p:cViewPr varScale="1">
        <p:scale>
          <a:sx n="103" d="100"/>
          <a:sy n="103" d="100"/>
        </p:scale>
        <p:origin x="178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22B6B-C89E-4CD0-9575-EE3AB8B0828D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94B-0AFF-4AB1-95C6-A6C434FCBC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270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22B6B-C89E-4CD0-9575-EE3AB8B0828D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94B-0AFF-4AB1-95C6-A6C434FCBC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0621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22B6B-C89E-4CD0-9575-EE3AB8B0828D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94B-0AFF-4AB1-95C6-A6C434FCBC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5220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22B6B-C89E-4CD0-9575-EE3AB8B0828D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94B-0AFF-4AB1-95C6-A6C434FCBC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861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22B6B-C89E-4CD0-9575-EE3AB8B0828D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94B-0AFF-4AB1-95C6-A6C434FCBC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5002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22B6B-C89E-4CD0-9575-EE3AB8B0828D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94B-0AFF-4AB1-95C6-A6C434FCBC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272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22B6B-C89E-4CD0-9575-EE3AB8B0828D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94B-0AFF-4AB1-95C6-A6C434FCBC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1261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22B6B-C89E-4CD0-9575-EE3AB8B0828D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94B-0AFF-4AB1-95C6-A6C434FCBC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874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22B6B-C89E-4CD0-9575-EE3AB8B0828D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94B-0AFF-4AB1-95C6-A6C434FCBC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3746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22B6B-C89E-4CD0-9575-EE3AB8B0828D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94B-0AFF-4AB1-95C6-A6C434FCBC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0184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22B6B-C89E-4CD0-9575-EE3AB8B0828D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C94B-0AFF-4AB1-95C6-A6C434FCBC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203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22B6B-C89E-4CD0-9575-EE3AB8B0828D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CC94B-0AFF-4AB1-95C6-A6C434FCBC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4968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Webinaire EPR2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HCTISN et ANCCLI </a:t>
            </a:r>
          </a:p>
          <a:p>
            <a:r>
              <a:rPr lang="fr-FR" dirty="0"/>
              <a:t>Le 26/01/2026</a:t>
            </a:r>
          </a:p>
        </p:txBody>
      </p:sp>
    </p:spTree>
    <p:extLst>
      <p:ext uri="{BB962C8B-B14F-4D97-AF65-F5344CB8AC3E}">
        <p14:creationId xmlns:p14="http://schemas.microsoft.com/office/powerpoint/2010/main" val="4196388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d’étape EPR2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6 réacteurs montés par paire : PENLY – GRAVELINES – BUGEY</a:t>
            </a:r>
          </a:p>
          <a:p>
            <a:r>
              <a:rPr lang="fr-FR" dirty="0"/>
              <a:t>Effet de série : mise en service 2038 à 2045</a:t>
            </a:r>
          </a:p>
          <a:p>
            <a:r>
              <a:rPr lang="fr-FR" dirty="0"/>
              <a:t>De 2023 à 2025 : revue de maturité du Design</a:t>
            </a:r>
          </a:p>
          <a:p>
            <a:r>
              <a:rPr lang="fr-FR" dirty="0"/>
              <a:t>Coûts 2022 : 72,8 milliards d’euros. Evolution du coût : meilleure vision du Design et des contrats</a:t>
            </a:r>
          </a:p>
          <a:p>
            <a:r>
              <a:rPr lang="fr-FR" dirty="0"/>
              <a:t>Conception : actuellement entre Basic Design et </a:t>
            </a:r>
            <a:r>
              <a:rPr lang="fr-FR" dirty="0" err="1"/>
              <a:t>Detailled</a:t>
            </a:r>
            <a:endParaRPr lang="fr-FR" dirty="0"/>
          </a:p>
          <a:p>
            <a:r>
              <a:rPr lang="fr-FR" dirty="0"/>
              <a:t>Source froide diversifiée : deux voies différentes</a:t>
            </a:r>
          </a:p>
          <a:p>
            <a:r>
              <a:rPr lang="fr-FR" dirty="0"/>
              <a:t>3 circuits de sauvegarde (REX EPR) : 3 trains de technologie différente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022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EPR2 Penly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DAC de Penly : déposé 28 juin 2023 obtention fin 2026 (enquête en cours).</a:t>
            </a:r>
          </a:p>
          <a:p>
            <a:r>
              <a:rPr lang="fr-FR" dirty="0"/>
              <a:t>Début construction 2028. Mise en service 2038</a:t>
            </a:r>
          </a:p>
          <a:p>
            <a:r>
              <a:rPr lang="fr-FR" dirty="0"/>
              <a:t>Travaux terrassement : déconstruction radiers N4, creusement falaise, construction digue, paroi étanche, enrochements…</a:t>
            </a:r>
          </a:p>
          <a:p>
            <a:r>
              <a:rPr lang="fr-FR" dirty="0"/>
              <a:t>2000 agents sur le chantier</a:t>
            </a:r>
          </a:p>
          <a:p>
            <a:r>
              <a:rPr lang="fr-FR" dirty="0"/>
              <a:t>Restauration environnementale : 70 ha</a:t>
            </a:r>
          </a:p>
        </p:txBody>
      </p:sp>
    </p:spTree>
    <p:extLst>
      <p:ext uri="{BB962C8B-B14F-4D97-AF65-F5344CB8AC3E}">
        <p14:creationId xmlns:p14="http://schemas.microsoft.com/office/powerpoint/2010/main" val="815105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EPR Gravelines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Sol meuble sur 50 m – Roche 100 m</a:t>
            </a:r>
          </a:p>
          <a:p>
            <a:r>
              <a:rPr lang="fr-FR" dirty="0"/>
              <a:t>Risque de liquéfaction en cas de séisme</a:t>
            </a:r>
          </a:p>
          <a:p>
            <a:r>
              <a:rPr lang="fr-FR" dirty="0"/>
              <a:t>Problèmes : tassement statique et risque d’enfoncement, d’effondrement</a:t>
            </a:r>
          </a:p>
          <a:p>
            <a:r>
              <a:rPr lang="fr-FR" dirty="0"/>
              <a:t>Solutions : mix inclusions rigides flottantes avec transfert de charge (bâtiments lourds : 3 fois pression 900 MW)</a:t>
            </a:r>
          </a:p>
          <a:p>
            <a:r>
              <a:rPr lang="fr-FR" dirty="0"/>
              <a:t>Avis ASNR : </a:t>
            </a:r>
          </a:p>
          <a:p>
            <a:pPr>
              <a:buFontTx/>
              <a:buChar char="-"/>
            </a:pPr>
            <a:r>
              <a:rPr lang="fr-FR" sz="2600" dirty="0"/>
              <a:t>modélisation trop simple pour le comportement statique</a:t>
            </a:r>
          </a:p>
          <a:p>
            <a:pPr>
              <a:buFontTx/>
              <a:buChar char="-"/>
            </a:pPr>
            <a:r>
              <a:rPr lang="fr-FR" sz="2600" dirty="0"/>
              <a:t>solutions très innovantes (pas de REX)</a:t>
            </a:r>
          </a:p>
          <a:p>
            <a:pPr>
              <a:buFontTx/>
              <a:buChar char="-"/>
            </a:pPr>
            <a:r>
              <a:rPr lang="fr-FR" sz="2600" dirty="0"/>
              <a:t>incertitudes sur le comportement selon la qualité de la réalisation</a:t>
            </a:r>
          </a:p>
          <a:p>
            <a:pPr>
              <a:buFontTx/>
              <a:buChar char="-"/>
            </a:pPr>
            <a:r>
              <a:rPr lang="fr-FR" sz="2600" dirty="0"/>
              <a:t>garantie du comportement sur 60 ans ? (accès inaccessible)</a:t>
            </a:r>
            <a:r>
              <a:rPr lang="fr-FR" dirty="0"/>
              <a:t> </a:t>
            </a:r>
          </a:p>
          <a:p>
            <a:r>
              <a:rPr lang="fr-FR" dirty="0"/>
              <a:t>ASNR attend une démonstration robuste avec des conservatismes suffisants</a:t>
            </a:r>
          </a:p>
          <a:p>
            <a:pPr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5842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Environnement - Ecologie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sz="3600" dirty="0"/>
              <a:t>DAE : Avis ministère de l’environnement : Penly octobre 2025 – Gravelines janvier 2026</a:t>
            </a:r>
          </a:p>
          <a:p>
            <a:r>
              <a:rPr lang="fr-FR" sz="3600" dirty="0"/>
              <a:t>Etude d’impacts :</a:t>
            </a:r>
          </a:p>
          <a:p>
            <a:pPr marL="0" indent="0">
              <a:buNone/>
            </a:pPr>
            <a:r>
              <a:rPr lang="fr-FR" sz="2900" dirty="0"/>
              <a:t>- réduction des rejets radioactifs </a:t>
            </a:r>
          </a:p>
          <a:p>
            <a:pPr marL="0" indent="0">
              <a:buNone/>
            </a:pPr>
            <a:r>
              <a:rPr lang="fr-FR" sz="2900" dirty="0"/>
              <a:t>- autres rejets : pas d’amélioration sur les effluents chimiques</a:t>
            </a:r>
          </a:p>
          <a:p>
            <a:r>
              <a:rPr lang="fr-FR" sz="3600" dirty="0"/>
              <a:t>Biodiversité : progrès notables. Encore des éléments à quantifier (perte habitats des espèces)</a:t>
            </a:r>
          </a:p>
          <a:p>
            <a:r>
              <a:rPr lang="fr-FR" sz="3600" dirty="0"/>
              <a:t>Risques naturels (dans DAC) : doivent apparaître dans DAE</a:t>
            </a:r>
          </a:p>
          <a:p>
            <a:r>
              <a:rPr lang="fr-FR" sz="3600" dirty="0"/>
              <a:t>Changement climatiques dans DAC</a:t>
            </a:r>
          </a:p>
          <a:p>
            <a:r>
              <a:rPr lang="fr-FR" sz="3600" dirty="0"/>
              <a:t>Précision EDF : étude d’impact environnementale enrichie des remarques. Mise à jour durant la vie de la centrale</a:t>
            </a:r>
          </a:p>
        </p:txBody>
      </p:sp>
    </p:spTree>
    <p:extLst>
      <p:ext uri="{BB962C8B-B14F-4D97-AF65-F5344CB8AC3E}">
        <p14:creationId xmlns:p14="http://schemas.microsoft.com/office/powerpoint/2010/main" val="4167916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Société Civile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DAC : dossier conséquent ( 12000 pages)</a:t>
            </a:r>
          </a:p>
          <a:p>
            <a:r>
              <a:rPr lang="fr-FR" dirty="0"/>
              <a:t>Limite de l’enquête : rayon 5KM au lieu de 1km</a:t>
            </a:r>
          </a:p>
          <a:p>
            <a:r>
              <a:rPr lang="fr-FR" dirty="0"/>
              <a:t>CLIN de Penly : GT spécifique + Commission technique</a:t>
            </a:r>
          </a:p>
          <a:p>
            <a:r>
              <a:rPr lang="fr-FR" dirty="0"/>
              <a:t>Analyse des pièces 6, 7 et 8 en cours</a:t>
            </a:r>
          </a:p>
          <a:p>
            <a:r>
              <a:rPr lang="fr-FR" dirty="0"/>
              <a:t>Appui d’EDF, ASNR, Environnement</a:t>
            </a:r>
          </a:p>
          <a:p>
            <a:r>
              <a:rPr lang="fr-FR" dirty="0"/>
              <a:t>Instruction du dossier (temps limité) :  recommandation engager l’analyse dès réception du dossier</a:t>
            </a:r>
          </a:p>
          <a:p>
            <a:r>
              <a:rPr lang="fr-FR" dirty="0"/>
              <a:t>Echanges avec CLI de Gravelines et CLI de Bugey</a:t>
            </a:r>
          </a:p>
          <a:p>
            <a:r>
              <a:rPr lang="fr-FR" dirty="0"/>
              <a:t>Peu de représentants d’Elus </a:t>
            </a:r>
          </a:p>
        </p:txBody>
      </p:sp>
    </p:spTree>
    <p:extLst>
      <p:ext uri="{BB962C8B-B14F-4D97-AF65-F5344CB8AC3E}">
        <p14:creationId xmlns:p14="http://schemas.microsoft.com/office/powerpoint/2010/main" val="4284383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Autres interventions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GREENPACE : </a:t>
            </a:r>
          </a:p>
          <a:p>
            <a:r>
              <a:rPr lang="fr-FR" dirty="0"/>
              <a:t>Présence des pièces dans le dossier (pour réponse : pièce 6 dans le dossier en ligne. Pièce 7 à consulter en mairie</a:t>
            </a:r>
          </a:p>
          <a:p>
            <a:r>
              <a:rPr lang="fr-FR" dirty="0"/>
              <a:t>Dérèglement climatique année 2100 ?</a:t>
            </a:r>
          </a:p>
          <a:p>
            <a:r>
              <a:rPr lang="fr-FR" dirty="0"/>
              <a:t>Marges climatiques - élévation niveau de la mer </a:t>
            </a:r>
          </a:p>
          <a:p>
            <a:r>
              <a:rPr lang="fr-FR" dirty="0"/>
              <a:t>EDF vise une durée entre construction et mise en service de 105 à 90 mois à comparer à 156 mois des autres exploitants</a:t>
            </a:r>
          </a:p>
        </p:txBody>
      </p:sp>
    </p:spTree>
    <p:extLst>
      <p:ext uri="{BB962C8B-B14F-4D97-AF65-F5344CB8AC3E}">
        <p14:creationId xmlns:p14="http://schemas.microsoft.com/office/powerpoint/2010/main" val="2801577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Autres interventions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Robin de Bois : présentation du dossier effondrement d’une voie d’accès. Perte de temps (en dehors du champ de la réunion)</a:t>
            </a:r>
          </a:p>
          <a:p>
            <a:r>
              <a:rPr lang="fr-FR" dirty="0"/>
              <a:t>SFEN  : </a:t>
            </a:r>
          </a:p>
          <a:p>
            <a:r>
              <a:rPr lang="fr-FR" dirty="0"/>
              <a:t>Appui techniques dans l’instruction des dossiers (actuellement 35 représentants dans 25 CLI)</a:t>
            </a:r>
          </a:p>
          <a:p>
            <a:r>
              <a:rPr lang="fr-FR" dirty="0"/>
              <a:t>Travaux conjoints avec EDF sur la biodiversité</a:t>
            </a:r>
          </a:p>
          <a:p>
            <a:r>
              <a:rPr lang="fr-FR" dirty="0"/>
              <a:t>Etude d’impacts changements climatiques. Plan spécifique ADAP : partage expérience avec autres exploitants</a:t>
            </a:r>
          </a:p>
        </p:txBody>
      </p:sp>
    </p:spTree>
    <p:extLst>
      <p:ext uri="{BB962C8B-B14F-4D97-AF65-F5344CB8AC3E}">
        <p14:creationId xmlns:p14="http://schemas.microsoft.com/office/powerpoint/2010/main" val="1821107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Réunion très intéressante</a:t>
            </a:r>
          </a:p>
          <a:p>
            <a:r>
              <a:rPr lang="fr-FR" dirty="0"/>
              <a:t>Présentations de qualité</a:t>
            </a:r>
          </a:p>
          <a:p>
            <a:r>
              <a:rPr lang="fr-FR" dirty="0"/>
              <a:t>Respect mutuel</a:t>
            </a:r>
          </a:p>
          <a:p>
            <a:r>
              <a:rPr lang="fr-FR" dirty="0"/>
              <a:t>De nombreuses questions : coûts, travaux sur Penly, environnement du chantier</a:t>
            </a:r>
          </a:p>
          <a:p>
            <a:r>
              <a:rPr lang="fr-FR" dirty="0"/>
              <a:t>Possibilité d’expression</a:t>
            </a:r>
          </a:p>
          <a:p>
            <a:r>
              <a:rPr lang="fr-FR" dirty="0"/>
              <a:t>Présence de représentants d’autres CLI </a:t>
            </a:r>
            <a:r>
              <a:rPr lang="fr-FR"/>
              <a:t>: intéressés </a:t>
            </a:r>
            <a:r>
              <a:rPr lang="fr-FR" dirty="0"/>
              <a:t>potentiellement par les 8 autres EPR   </a:t>
            </a:r>
          </a:p>
        </p:txBody>
      </p:sp>
    </p:spTree>
    <p:extLst>
      <p:ext uri="{BB962C8B-B14F-4D97-AF65-F5344CB8AC3E}">
        <p14:creationId xmlns:p14="http://schemas.microsoft.com/office/powerpoint/2010/main" val="24559397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559</Words>
  <Application>Microsoft Macintosh PowerPoint</Application>
  <PresentationFormat>Affichage à l'écran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Arial</vt:lpstr>
      <vt:lpstr>Calibri</vt:lpstr>
      <vt:lpstr>Thème Office</vt:lpstr>
      <vt:lpstr>Webinaire EPR2</vt:lpstr>
      <vt:lpstr>Point d’étape EPR2</vt:lpstr>
      <vt:lpstr>EPR2 Penly</vt:lpstr>
      <vt:lpstr>EPR Gravelines </vt:lpstr>
      <vt:lpstr>Environnement - Ecologie</vt:lpstr>
      <vt:lpstr>Société Civile</vt:lpstr>
      <vt:lpstr>Autres interventions</vt:lpstr>
      <vt:lpstr>Autres interventions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Webinaire EPR2</dc:title>
  <dc:creator>francis Adriansen</dc:creator>
  <cp:lastModifiedBy>christian Bourgain</cp:lastModifiedBy>
  <cp:revision>12</cp:revision>
  <dcterms:created xsi:type="dcterms:W3CDTF">2026-01-27T07:43:06Z</dcterms:created>
  <dcterms:modified xsi:type="dcterms:W3CDTF">2026-04-01T14:36:35Z</dcterms:modified>
</cp:coreProperties>
</file>