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aveSubsetFonts="1">
  <p:sldMasterIdLst>
    <p:sldMasterId id="2147483650" r:id="rId1"/>
    <p:sldMasterId id="2147484182" r:id="rId2"/>
  </p:sldMasterIdLst>
  <p:notesMasterIdLst>
    <p:notesMasterId r:id="rId16"/>
  </p:notesMasterIdLst>
  <p:handoutMasterIdLst>
    <p:handoutMasterId r:id="rId17"/>
  </p:handoutMasterIdLst>
  <p:sldIdLst>
    <p:sldId id="641" r:id="rId3"/>
    <p:sldId id="643" r:id="rId4"/>
    <p:sldId id="621" r:id="rId5"/>
    <p:sldId id="615" r:id="rId6"/>
    <p:sldId id="612" r:id="rId7"/>
    <p:sldId id="624" r:id="rId8"/>
    <p:sldId id="639" r:id="rId9"/>
    <p:sldId id="646" r:id="rId10"/>
    <p:sldId id="645" r:id="rId11"/>
    <p:sldId id="609" r:id="rId12"/>
    <p:sldId id="602" r:id="rId13"/>
    <p:sldId id="632" r:id="rId14"/>
    <p:sldId id="640" r:id="rId1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bg2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pte Microsoft" initials="CM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8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5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586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8-21T11:48:56.877" idx="3">
    <p:pos x="5687" y="752"/>
    <p:text/>
  </p:cm>
  <p:cm authorId="1" dt="2023-08-21T11:49:04.345" idx="4">
    <p:pos x="5823" y="888"/>
    <p:text/>
  </p:cm>
  <p:cm authorId="1" dt="2023-08-21T11:49:28.564" idx="6">
    <p:pos x="5959" y="1024"/>
    <p:text/>
  </p:cm>
  <p:cm authorId="1" dt="2023-08-21T11:49:58.426" idx="10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5252A3AE-3D2E-2247-6282-DA9ED2B729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9FCB9AE8-92E6-AF8B-12BD-F3453905080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028E5BF-AF58-A545-9EF4-5512EEC05889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221188" name="Rectangle 4">
            <a:extLst>
              <a:ext uri="{FF2B5EF4-FFF2-40B4-BE49-F238E27FC236}">
                <a16:creationId xmlns:a16="http://schemas.microsoft.com/office/drawing/2014/main" id="{286CC5C8-D894-ECB1-22A3-F28CA74C49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r-FR"/>
              <a:t>Groupe EDF</a:t>
            </a:r>
          </a:p>
        </p:txBody>
      </p:sp>
      <p:sp>
        <p:nvSpPr>
          <p:cNvPr id="221189" name="Rectangle 5">
            <a:extLst>
              <a:ext uri="{FF2B5EF4-FFF2-40B4-BE49-F238E27FC236}">
                <a16:creationId xmlns:a16="http://schemas.microsoft.com/office/drawing/2014/main" id="{68500F2F-CF9A-6614-33B4-C2126D567AC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fld id="{CF4AE752-3F87-FF46-A804-73DBBCF68F5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46B8FD33-2AFE-9086-69D6-ADCE62A3F4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776288" y="8877300"/>
            <a:ext cx="107156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078639A-0265-E548-A4A1-B3B67499F71C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53D97EA9-07AD-3EF7-B9D2-3591FEF9DF4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FAC2D2C-DA5F-8FC0-5C39-333C7B1E9C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E3FD438-742D-81C5-3CB2-4391C58E47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85950" y="8877300"/>
            <a:ext cx="42322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r-FR"/>
              <a:t>Groupe EDF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F214FFD-59E8-40F4-F638-3AE334F15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71463" y="8896350"/>
            <a:ext cx="5619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</a:defRPr>
            </a:lvl1pPr>
          </a:lstStyle>
          <a:p>
            <a:fld id="{34069173-DC69-DB4B-AC52-CAD6D029851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>
            <a:extLst>
              <a:ext uri="{FF2B5EF4-FFF2-40B4-BE49-F238E27FC236}">
                <a16:creationId xmlns:a16="http://schemas.microsoft.com/office/drawing/2014/main" id="{FDD56322-2642-D431-1538-8828882FF6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ce réservé des commentaires 2">
            <a:extLst>
              <a:ext uri="{FF2B5EF4-FFF2-40B4-BE49-F238E27FC236}">
                <a16:creationId xmlns:a16="http://schemas.microsoft.com/office/drawing/2014/main" id="{FC6140B2-1549-0C37-6023-504C0C05A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57CDE9-2536-C5CD-369D-ED85254238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4F8AF58A-3107-473E-8567-19BCAE541018}" type="datetime4">
              <a:rPr lang="fr-FR" smtClean="0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B28A5D-5C62-6575-702B-0ACE7E4CE4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Groupe EDF</a:t>
            </a:r>
          </a:p>
        </p:txBody>
      </p:sp>
      <p:sp>
        <p:nvSpPr>
          <p:cNvPr id="33798" name="Espace réservé du numéro de diapositive 5">
            <a:extLst>
              <a:ext uri="{FF2B5EF4-FFF2-40B4-BE49-F238E27FC236}">
                <a16:creationId xmlns:a16="http://schemas.microsoft.com/office/drawing/2014/main" id="{F3DA1889-D26A-FB53-71EC-F825A3705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71F30F7-C3AD-3C44-AEF4-368230825444}" type="slidenum">
              <a:rPr lang="fr-FR" altLang="fr-FR" sz="1000">
                <a:solidFill>
                  <a:schemeClr val="tx1"/>
                </a:solidFill>
              </a:rPr>
              <a:pPr/>
              <a:t>6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33938" y="2625725"/>
            <a:ext cx="4030662" cy="1622425"/>
          </a:xfrm>
          <a:ln/>
          <a:effectLst/>
        </p:spPr>
        <p:txBody>
          <a:bodyPr lIns="91440" tIns="45720" rIns="91440" bIns="45720"/>
          <a:lstStyle>
            <a:lvl1pPr algn="r">
              <a:spcBef>
                <a:spcPct val="20000"/>
              </a:spcBef>
              <a:defRPr sz="40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21238" y="4000500"/>
            <a:ext cx="4033837" cy="1384300"/>
          </a:xfrm>
          <a:ln/>
        </p:spPr>
        <p:txBody>
          <a:bodyPr anchor="ctr"/>
          <a:lstStyle>
            <a:lvl1pPr marL="0" indent="0" algn="r">
              <a:buFont typeface="Wingdings 2" pitchFamily="18" charset="2"/>
              <a:buNone/>
              <a:defRPr sz="24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46139501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03B030B-7E59-024A-FB51-A4CA3EF9AD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AC96-2AD2-7847-92DA-10AB7F548E84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65F26E8-8D29-EC10-5382-BD677BF00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3995958-138D-EE00-763B-4A7AE9CAB8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EFCCA-0028-0942-9605-9D6F24AFFF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7636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38100"/>
            <a:ext cx="2081212" cy="625316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4650" y="38100"/>
            <a:ext cx="6091238" cy="62531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9D16EC4-4779-B1DE-ED54-8D25DD9567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B2C7B-5DB0-9442-AFF0-0A56790BC634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DF36E29D-A72A-45CD-5045-60B56D7A0A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5B76AED-4406-730A-92D9-48EDE77920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34E49-F56F-C24C-BFD2-A1A42FABC6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844917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7F7600-8B47-673D-E2A5-9E203B9B1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8798BD-4ECB-6816-8835-36030AC6C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6D6786-C354-B1CE-D325-FD926F62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1358A9D5-5B7A-C441-80EA-56AA9474765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6241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066D96-CA6F-23F9-37A5-EC10B2C9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A91E72-5449-9EC9-928B-7858C5A7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1FD10E-B6D5-7CF5-6B6B-373C75C7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F07D22C6-14CC-484E-A5BF-623E40A2D08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6771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9EDCD-AD3D-BCFB-D84A-E45994B0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76709B-30BF-BECA-53DA-0ACABEC1D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114FFB-39D3-FEFE-7E53-EF399C57D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4701385-596E-CB47-BC72-1E04263DEA4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2526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E6B421-1CE1-A50F-70B4-5B3DE8F2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70D06E-5088-6083-540A-088BF27E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8ADB3B-73D2-1016-4777-E42D82DEE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C687BFAD-25E0-5B47-B3DF-30E3311AC80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8086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2BA92BF-FF00-AEB6-3F91-B007296A9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BD9844C-1A1E-005C-FC8A-D525EB93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684566C-270D-123D-AE2E-DF1EC71C6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65A6BB0-05C7-B047-856B-6C4D018D0C2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881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2DDD033-7070-B65B-4A68-463A61368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4C029D-B540-2100-1665-37045BF80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7135B7-EFD4-0E8C-1B94-A3E9EEBF8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81356DF1-16A8-DD4F-A4FA-1614E628EDC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832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577CD45-BD6C-3CC2-C42E-B81D4735D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5EE322-F2CB-A8BB-EC0B-8C0EDB8D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B02AEE-C562-9F5E-F110-FBF9ED96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FFD0FBA-34C0-2145-B346-7BB8760F3BB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2558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10168-1381-7B39-FD8D-BAC0EFE06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D93143-276C-AEFE-BF27-73FE96E4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DF5449-BE26-D415-C2B6-3039376A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F2E19661-52C4-4540-BFAE-2AEF6E32BA6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9741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7DDBCB5-19BE-1284-9C4A-72B828D8CE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658F-D5FE-3F4E-87BC-5455B4D142E5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66BAF30-D662-F531-12F5-B1DEE837D3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508BD51-7DA9-5530-F1DF-F51D81989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56713-7FC6-504C-927A-773FBAA0842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8305456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F4A1DF-8641-B2FD-C234-BB671898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A84BBD-2E64-B6B0-492B-08C1CE68B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9127A2-CABF-B30D-B49B-E6AAC9543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9F9CD99E-8F1D-B346-B72A-3D34B2787E3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93481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374F10-022B-40CF-F0A5-511D7F82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39DC6D-E937-196A-8745-3E0048C9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67EFB3-716D-77E2-2620-F11E395B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A8E43530-6402-1A4D-AE4A-39D13827EE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9514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B19CC2-8B26-A946-CF9D-D23EA2D77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961754-2AB9-B539-3645-E1BAC19F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A8C955-9FD3-F2A0-883E-0268E28A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D69C98E-A27D-CB4F-9916-E7D0C5544A6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5098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F7D6C3F-F6EF-EE6A-4847-16FADA366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2B7F7-2688-6F41-A500-3837790B81BB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400138E-6D4C-DA30-AEAF-9F441D1B58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B36DD8C-D198-2419-DA0E-53DF97449E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E9545-7F72-A34E-966D-59756CED824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08148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4650" y="1193800"/>
            <a:ext cx="4086225" cy="5097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3275" y="1193800"/>
            <a:ext cx="4086225" cy="5097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7B4B2FF-F9F0-15AC-21A1-064F0276C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0BA05-2026-DF48-8790-654EDD04D808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7B387DDD-57D3-C757-9408-193263383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AAD8D32-DF59-C288-CB3D-49BB38B26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68831-EC62-8A42-AB40-AC408274DD3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586411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56B98C1-E0D8-1F37-974C-FC937B311C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5DC4-E4C5-924A-9461-2E7D76FE6AE6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33BE9A8F-14E7-3054-7675-FDE7A9365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19DE5126-A58C-41DE-8BBD-2B3470159A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BBD9A-B306-A741-BD46-4E2CC2A4C35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07260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CC30FEB6-2461-49BD-1382-A30DE1DFA0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F2F84-1D46-6048-835D-78B96A3F109A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0B2C6A08-DDA3-68F3-E497-FCC5DD3974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C82F241-3FE0-5152-AAA4-D453CB9F88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98F0C-796F-C24F-8074-970F17591BD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458909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F1A09751-C767-B0CD-2C34-4A5546501E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766B4-A9A2-454E-94F0-2624DCA49DD1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907B24F-966C-34B8-5C7D-DA5CD28CBD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E0C5A3B9-2B84-A38F-F019-09A6C5076F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A0345-B62F-B043-A8CA-EFD84F952E4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5895633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8F49131-FA53-094F-60CC-49FFE3A1C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E0A70-3A60-CD45-B651-9A5A1B59E1F1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DF0EC77-1483-05D0-B697-8EEB9BA02F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07908C1-EB66-D09F-B808-22E26F893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C1E4A-1F52-F445-8B2E-A21C1F34343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7964991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070C3E0-BAC4-26C6-FA29-E809DA9ED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BD5A8-35B6-8645-A01E-BD9BFA73D2C0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3DB30635-7AAE-71DF-0335-3917E4E833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2F36D61-2986-6958-2686-072C94BD8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3B22F-FE35-734C-A699-CDA89799BAA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317735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133F964-049B-21A6-77AC-4656FAA480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38100"/>
            <a:ext cx="7505700" cy="9779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10800" rIns="5400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82D084-FA89-530D-061A-963BB234CF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193800"/>
            <a:ext cx="8324850" cy="509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9406" name="Rectangle 14">
            <a:extLst>
              <a:ext uri="{FF2B5EF4-FFF2-40B4-BE49-F238E27FC236}">
                <a16:creationId xmlns:a16="http://schemas.microsoft.com/office/drawing/2014/main" id="{23844E19-EE62-93B5-99AD-EFCF2FC6E6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9125" y="6540500"/>
            <a:ext cx="1271588" cy="209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9E579EA5-A8BD-5C4F-8280-3FFFF275004C}" type="datetime4">
              <a:rPr lang="fr-FR"/>
              <a:pPr>
                <a:defRPr/>
              </a:pPr>
              <a:t>28 septembre 2023</a:t>
            </a:fld>
            <a:endParaRPr lang="fr-FR"/>
          </a:p>
        </p:txBody>
      </p:sp>
      <p:sp>
        <p:nvSpPr>
          <p:cNvPr id="59407" name="Rectangle 15">
            <a:extLst>
              <a:ext uri="{FF2B5EF4-FFF2-40B4-BE49-F238E27FC236}">
                <a16:creationId xmlns:a16="http://schemas.microsoft.com/office/drawing/2014/main" id="{37B83A4F-4FA1-194F-AADE-1D3E8492DA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66913" y="6530975"/>
            <a:ext cx="5592762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59408" name="Rectangle 16">
            <a:extLst>
              <a:ext uri="{FF2B5EF4-FFF2-40B4-BE49-F238E27FC236}">
                <a16:creationId xmlns:a16="http://schemas.microsoft.com/office/drawing/2014/main" id="{02FFB499-87B5-B894-1C76-000FE957AA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6238" y="6538913"/>
            <a:ext cx="228600" cy="209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</a:defRPr>
            </a:lvl1pPr>
          </a:lstStyle>
          <a:p>
            <a:fld id="{7E8635EE-6ABA-8146-880E-70780688627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70" r:id="rId1"/>
    <p:sldLayoutId id="2147486571" r:id="rId2"/>
    <p:sldLayoutId id="2147486572" r:id="rId3"/>
    <p:sldLayoutId id="2147486573" r:id="rId4"/>
    <p:sldLayoutId id="2147486574" r:id="rId5"/>
    <p:sldLayoutId id="2147486575" r:id="rId6"/>
    <p:sldLayoutId id="2147486576" r:id="rId7"/>
    <p:sldLayoutId id="2147486577" r:id="rId8"/>
    <p:sldLayoutId id="2147486578" r:id="rId9"/>
    <p:sldLayoutId id="2147486579" r:id="rId10"/>
    <p:sldLayoutId id="2147486580" r:id="rId11"/>
  </p:sldLayoutIdLst>
  <p:transition/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</a:defRPr>
      </a:lvl9pPr>
    </p:titleStyle>
    <p:bodyStyle>
      <a:lvl1pPr marL="266700" indent="-2667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bg2"/>
        </a:buClr>
        <a:buSzPct val="90000"/>
        <a:buFont typeface="Wingdings 2" pitchFamily="2" charset="2"/>
        <a:buChar char=""/>
        <a:defRPr sz="2000">
          <a:solidFill>
            <a:schemeClr val="bg2"/>
          </a:solidFill>
          <a:latin typeface="+mn-lt"/>
          <a:ea typeface="+mn-ea"/>
          <a:cs typeface="+mn-cs"/>
        </a:defRPr>
      </a:lvl1pPr>
      <a:lvl2pPr marL="622300" indent="-176213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SzPct val="70000"/>
        <a:buFont typeface="Wingdings 2" pitchFamily="2" charset="2"/>
        <a:buChar char=""/>
        <a:defRPr sz="2800">
          <a:solidFill>
            <a:schemeClr val="tx1"/>
          </a:solidFill>
          <a:latin typeface="+mn-lt"/>
          <a:cs typeface="+mn-cs"/>
        </a:defRPr>
      </a:lvl2pPr>
      <a:lvl3pPr marL="984250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 2" pitchFamily="2" charset="2"/>
        <a:buChar char=""/>
        <a:defRPr sz="1600">
          <a:solidFill>
            <a:schemeClr val="accent2"/>
          </a:solidFill>
          <a:latin typeface="+mn-lt"/>
          <a:cs typeface="+mn-cs"/>
        </a:defRPr>
      </a:lvl3pPr>
      <a:lvl4pPr marL="1343025" indent="-179388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2" charset="2"/>
        <a:buChar char=""/>
        <a:defRPr sz="1400">
          <a:solidFill>
            <a:schemeClr val="tx1"/>
          </a:solidFill>
          <a:latin typeface="+mn-lt"/>
          <a:cs typeface="+mn-cs"/>
        </a:defRPr>
      </a:lvl4pPr>
      <a:lvl5pPr marL="1700213" indent="-1778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2" charset="2"/>
        <a:buChar char=""/>
        <a:defRPr sz="1200">
          <a:solidFill>
            <a:schemeClr val="tx1"/>
          </a:solidFill>
          <a:latin typeface="+mn-lt"/>
          <a:cs typeface="+mn-cs"/>
        </a:defRPr>
      </a:lvl5pPr>
      <a:lvl6pPr marL="2157413" indent="-177800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18" charset="2"/>
        <a:buChar char=""/>
        <a:defRPr sz="1200">
          <a:solidFill>
            <a:schemeClr val="tx1"/>
          </a:solidFill>
          <a:latin typeface="+mn-lt"/>
          <a:cs typeface="+mn-cs"/>
        </a:defRPr>
      </a:lvl6pPr>
      <a:lvl7pPr marL="2614613" indent="-177800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18" charset="2"/>
        <a:buChar char=""/>
        <a:defRPr sz="1200">
          <a:solidFill>
            <a:schemeClr val="tx1"/>
          </a:solidFill>
          <a:latin typeface="+mn-lt"/>
          <a:cs typeface="+mn-cs"/>
        </a:defRPr>
      </a:lvl7pPr>
      <a:lvl8pPr marL="3071813" indent="-177800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18" charset="2"/>
        <a:buChar char=""/>
        <a:defRPr sz="1200">
          <a:solidFill>
            <a:schemeClr val="tx1"/>
          </a:solidFill>
          <a:latin typeface="+mn-lt"/>
          <a:cs typeface="+mn-cs"/>
        </a:defRPr>
      </a:lvl8pPr>
      <a:lvl9pPr marL="3529013" indent="-177800" algn="l" rtl="0" fontAlgn="base">
        <a:lnSpc>
          <a:spcPct val="90000"/>
        </a:lnSpc>
        <a:spcBef>
          <a:spcPct val="100000"/>
        </a:spcBef>
        <a:spcAft>
          <a:spcPct val="0"/>
        </a:spcAft>
        <a:buClr>
          <a:schemeClr val="tx1"/>
        </a:buClr>
        <a:buFont typeface="Wingdings 2" pitchFamily="18" charset="2"/>
        <a:buChar char="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>
            <a:extLst>
              <a:ext uri="{FF2B5EF4-FFF2-40B4-BE49-F238E27FC236}">
                <a16:creationId xmlns:a16="http://schemas.microsoft.com/office/drawing/2014/main" id="{711F2D3D-BA16-8A1B-FFEE-AD5ADBB235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2051" name="Espace réservé du texte 2">
            <a:extLst>
              <a:ext uri="{FF2B5EF4-FFF2-40B4-BE49-F238E27FC236}">
                <a16:creationId xmlns:a16="http://schemas.microsoft.com/office/drawing/2014/main" id="{CBDDF343-E43D-2F72-1C34-7F9EA363C9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AED936-7655-3B31-B4D8-EBBC7965D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2DA40C24-6925-4EBA-9516-AE08B214E924}" type="datetimeFigureOut">
              <a:rPr lang="fr-FR"/>
              <a:pPr>
                <a:defRPr/>
              </a:pPr>
              <a:t>28/09/2023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630C72-9BD5-70A3-6C5A-071F5DAF9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D62558-A6E7-DE8A-920A-9ACFA84CA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50BD0B1-C908-D74C-B7FC-9280B0410A7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81" r:id="rId1"/>
    <p:sldLayoutId id="2147486582" r:id="rId2"/>
    <p:sldLayoutId id="2147486583" r:id="rId3"/>
    <p:sldLayoutId id="2147486584" r:id="rId4"/>
    <p:sldLayoutId id="2147486585" r:id="rId5"/>
    <p:sldLayoutId id="2147486586" r:id="rId6"/>
    <p:sldLayoutId id="2147486587" r:id="rId7"/>
    <p:sldLayoutId id="2147486588" r:id="rId8"/>
    <p:sldLayoutId id="2147486589" r:id="rId9"/>
    <p:sldLayoutId id="2147486590" r:id="rId10"/>
    <p:sldLayoutId id="214748659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>
            <a:extLst>
              <a:ext uri="{FF2B5EF4-FFF2-40B4-BE49-F238E27FC236}">
                <a16:creationId xmlns:a16="http://schemas.microsoft.com/office/drawing/2014/main" id="{5117618B-82BA-1616-FC59-B3565936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8100"/>
            <a:ext cx="8696325" cy="977900"/>
          </a:xfrm>
          <a:solidFill>
            <a:srgbClr val="00B0F0"/>
          </a:solidFill>
        </p:spPr>
        <p:txBody>
          <a:bodyPr/>
          <a:lstStyle/>
          <a:p>
            <a:r>
              <a:rPr lang="fr-FR" altLang="fr-FR"/>
              <a:t>Coefficients caractéristiques du fonctionnement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C6F45C-429F-C15D-E0D7-D9D756000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50" y="1193800"/>
            <a:ext cx="8696325" cy="5554663"/>
          </a:xfrm>
          <a:solidFill>
            <a:srgbClr val="00B0F0"/>
          </a:solidFill>
        </p:spPr>
        <p:txBody>
          <a:bodyPr/>
          <a:lstStyle/>
          <a:p>
            <a:pPr>
              <a:buFont typeface="Wingdings 2" pitchFamily="18" charset="2"/>
              <a:buChar char=""/>
              <a:defRPr/>
            </a:pPr>
            <a:endParaRPr lang="fr-FR" dirty="0"/>
          </a:p>
          <a:p>
            <a:pPr>
              <a:buFont typeface="Wingdings 2" pitchFamily="18" charset="2"/>
              <a:buChar char=""/>
              <a:defRPr/>
            </a:pPr>
            <a:r>
              <a:rPr lang="fr-FR" b="1" dirty="0"/>
              <a:t>Facteur de charge (ou </a:t>
            </a:r>
            <a:r>
              <a:rPr lang="fr-FR" b="1" dirty="0" err="1"/>
              <a:t>Kp</a:t>
            </a:r>
            <a:r>
              <a:rPr lang="fr-FR" b="1" dirty="0"/>
              <a:t>): Energie produite / Energie max  (sur 1an)</a:t>
            </a:r>
          </a:p>
          <a:p>
            <a:pPr>
              <a:buFont typeface="Wingdings 2" pitchFamily="18" charset="2"/>
              <a:buChar char=""/>
              <a:defRPr/>
            </a:pPr>
            <a:r>
              <a:rPr lang="fr-FR" b="1" dirty="0" err="1"/>
              <a:t>Kd</a:t>
            </a:r>
            <a:r>
              <a:rPr lang="fr-FR" b="1" dirty="0"/>
              <a:t> (disponibilité): Energie disponible / Energie max (arrêts, essais, fortuits) 80%</a:t>
            </a:r>
          </a:p>
          <a:p>
            <a:pPr>
              <a:buFont typeface="Wingdings 2" pitchFamily="18" charset="2"/>
              <a:buChar char=""/>
              <a:defRPr/>
            </a:pPr>
            <a:r>
              <a:rPr lang="fr-FR" b="1" dirty="0"/>
              <a:t>Ku (utilisation): selon le fonctionnement choisi (base, suivi de charge, réglage de fréquence, compensation </a:t>
            </a:r>
            <a:r>
              <a:rPr lang="fr-FR" b="1" dirty="0" err="1"/>
              <a:t>EnRi</a:t>
            </a:r>
            <a:r>
              <a:rPr lang="fr-FR" b="1" dirty="0"/>
              <a:t>, demande) 90%</a:t>
            </a:r>
          </a:p>
          <a:p>
            <a:pPr>
              <a:buFont typeface="Wingdings 2" pitchFamily="18" charset="2"/>
              <a:buChar char=""/>
              <a:defRPr/>
            </a:pPr>
            <a:r>
              <a:rPr lang="fr-FR" b="1" dirty="0" err="1"/>
              <a:t>Kp</a:t>
            </a:r>
            <a:r>
              <a:rPr lang="fr-FR" b="1" dirty="0"/>
              <a:t>: 72% en France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b="1" dirty="0"/>
              <a:t>                                                 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D6D885-ADEB-91D7-14A3-A704007A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27653" name="Espace réservé du numéro de diapositive 4">
            <a:extLst>
              <a:ext uri="{FF2B5EF4-FFF2-40B4-BE49-F238E27FC236}">
                <a16:creationId xmlns:a16="http://schemas.microsoft.com/office/drawing/2014/main" id="{CB2ECF5B-E1FA-B9A3-C69E-209CD067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8F052A0-FB02-254A-98AC-72D9200826BC}" type="slidenum">
              <a:rPr lang="fr-FR" altLang="fr-FR" sz="1000">
                <a:solidFill>
                  <a:schemeClr val="tx1"/>
                </a:solidFill>
              </a:rPr>
              <a:pPr/>
              <a:t>1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>
            <a:extLst>
              <a:ext uri="{FF2B5EF4-FFF2-40B4-BE49-F238E27FC236}">
                <a16:creationId xmlns:a16="http://schemas.microsoft.com/office/drawing/2014/main" id="{4C3C6374-2484-C200-D6AC-D9E6CBDC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228600"/>
            <a:ext cx="8312150" cy="965200"/>
          </a:xfrm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     Coût du nucléaire futur  EPR2</a:t>
            </a:r>
          </a:p>
        </p:txBody>
      </p:sp>
      <p:sp>
        <p:nvSpPr>
          <p:cNvPr id="120835" name="Espace réservé du contenu 2">
            <a:extLst>
              <a:ext uri="{FF2B5EF4-FFF2-40B4-BE49-F238E27FC236}">
                <a16:creationId xmlns:a16="http://schemas.microsoft.com/office/drawing/2014/main" id="{CDA8B901-9289-681F-56C6-31A621BF7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50" y="1398588"/>
            <a:ext cx="8324850" cy="4892675"/>
          </a:xfrm>
          <a:solidFill>
            <a:srgbClr val="00B0F0"/>
          </a:solidFill>
        </p:spPr>
        <p:txBody>
          <a:bodyPr/>
          <a:lstStyle/>
          <a:p>
            <a:pPr>
              <a:buFont typeface="Wingdings 2" pitchFamily="18" charset="2"/>
              <a:buChar char=""/>
              <a:defRPr/>
            </a:pPr>
            <a:endParaRPr lang="fr-FR" altLang="fr-FR" dirty="0"/>
          </a:p>
          <a:p>
            <a:pPr>
              <a:buFont typeface="Wingdings 2" pitchFamily="18" charset="2"/>
              <a:buChar char=""/>
              <a:defRPr/>
            </a:pPr>
            <a:r>
              <a:rPr lang="fr-FR" altLang="fr-FR" dirty="0"/>
              <a:t>Surtout fonction de: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dirty="0"/>
              <a:t>  - </a:t>
            </a:r>
            <a:r>
              <a:rPr lang="fr-FR" altLang="fr-FR" b="1" dirty="0"/>
              <a:t>Coût de const</a:t>
            </a:r>
            <a:r>
              <a:rPr lang="fr-FR" altLang="fr-FR" dirty="0"/>
              <a:t>ruction (74% du coût du </a:t>
            </a:r>
            <a:r>
              <a:rPr lang="fr-FR" altLang="fr-FR" dirty="0" err="1"/>
              <a:t>MWh</a:t>
            </a:r>
            <a:r>
              <a:rPr lang="fr-FR" altLang="fr-FR" dirty="0"/>
              <a:t>)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dirty="0"/>
              <a:t>  - délai de construction et taux d’</a:t>
            </a:r>
            <a:r>
              <a:rPr lang="fr-FR" altLang="fr-FR" b="1" dirty="0"/>
              <a:t>actualisation des coûts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b="1" dirty="0"/>
              <a:t> Taux d’actualisation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b="1" dirty="0"/>
              <a:t>  1%                      =&gt;   40€/</a:t>
            </a:r>
            <a:r>
              <a:rPr lang="fr-FR" altLang="fr-FR" b="1" dirty="0" err="1"/>
              <a:t>MWh</a:t>
            </a:r>
            <a:endParaRPr lang="fr-FR" altLang="fr-FR" b="1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b="1" dirty="0"/>
              <a:t>  4% (idem </a:t>
            </a:r>
            <a:r>
              <a:rPr lang="fr-FR" altLang="fr-FR" b="1" dirty="0" err="1"/>
              <a:t>EnRi</a:t>
            </a:r>
            <a:r>
              <a:rPr lang="fr-FR" altLang="fr-FR" b="1" dirty="0"/>
              <a:t>) =&gt;   65€/</a:t>
            </a:r>
            <a:r>
              <a:rPr lang="fr-FR" altLang="fr-FR" b="1" dirty="0" err="1"/>
              <a:t>MWh</a:t>
            </a:r>
            <a:endParaRPr lang="fr-FR" altLang="fr-FR" b="1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b="1" dirty="0"/>
              <a:t>  7%                      =&gt;  100€/</a:t>
            </a:r>
            <a:r>
              <a:rPr lang="fr-FR" altLang="fr-FR" b="1" dirty="0" err="1"/>
              <a:t>MWh</a:t>
            </a:r>
            <a:endParaRPr lang="fr-FR" altLang="fr-FR" b="1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fr-FR" altLang="fr-FR" b="1" dirty="0"/>
              <a:t>    </a:t>
            </a:r>
          </a:p>
          <a:p>
            <a:pPr>
              <a:buFont typeface="Wingdings 2" pitchFamily="18" charset="2"/>
              <a:buChar char=""/>
              <a:defRPr/>
            </a:pPr>
            <a:endParaRPr lang="fr-FR" altLang="fr-FR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B0E828-CF45-CAEE-998F-113A98D8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Les différentes filières électronucléaires</a:t>
            </a:r>
          </a:p>
        </p:txBody>
      </p:sp>
      <p:sp>
        <p:nvSpPr>
          <p:cNvPr id="37893" name="Espace réservé du numéro de diapositive 4">
            <a:extLst>
              <a:ext uri="{FF2B5EF4-FFF2-40B4-BE49-F238E27FC236}">
                <a16:creationId xmlns:a16="http://schemas.microsoft.com/office/drawing/2014/main" id="{C1B8ACE9-264B-6356-C836-6E524D69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5408CE7-95BD-594C-B9C2-A080727662E3}" type="slidenum">
              <a:rPr lang="fr-FR" altLang="fr-FR" sz="1000">
                <a:solidFill>
                  <a:schemeClr val="tx1"/>
                </a:solidFill>
              </a:rPr>
              <a:pPr/>
              <a:t>10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>
            <a:extLst>
              <a:ext uri="{FF2B5EF4-FFF2-40B4-BE49-F238E27FC236}">
                <a16:creationId xmlns:a16="http://schemas.microsoft.com/office/drawing/2014/main" id="{F41E7B6D-6B7F-409D-7A95-3E97E0BE1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5863"/>
            <a:ext cx="7886700" cy="1041400"/>
          </a:xfrm>
          <a:solidFill>
            <a:srgbClr val="00B0F0"/>
          </a:solidFill>
        </p:spPr>
        <p:txBody>
          <a:bodyPr/>
          <a:lstStyle/>
          <a:p>
            <a:pPr algn="ctr" eaLnBrk="1" hangingPunct="1"/>
            <a:r>
              <a:rPr lang="fr-FR" altLang="fr-FR" b="1"/>
              <a:t>Coût du MWh €/MWh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55E6FB-7CED-0FB6-F780-031099570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7263"/>
            <a:ext cx="7886700" cy="3481387"/>
          </a:xfrm>
          <a:solidFill>
            <a:srgbClr val="00B0F0"/>
          </a:solidFill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En €/MWh                  EPR actuel                EPR 2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Construction</a:t>
            </a:r>
            <a:r>
              <a:rPr lang="fr-FR" dirty="0"/>
              <a:t>                46                              32 (-30%)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Frais Financiers</a:t>
            </a:r>
            <a:r>
              <a:rPr lang="fr-FR" dirty="0"/>
              <a:t>           30 (8%)                     16 (4% et délai raccourci)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O§M, combustible      </a:t>
            </a:r>
            <a:r>
              <a:rPr lang="fr-FR" dirty="0"/>
              <a:t>17                             17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démantèlement</a:t>
            </a:r>
            <a:r>
              <a:rPr lang="fr-FR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et déchets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b="1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/>
              <a:t>Coût de production      93                             65 </a:t>
            </a:r>
            <a:r>
              <a:rPr lang="fr-FR" dirty="0"/>
              <a:t>(-30%)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dirty="0"/>
              <a:t>                     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>
            <a:extLst>
              <a:ext uri="{FF2B5EF4-FFF2-40B4-BE49-F238E27FC236}">
                <a16:creationId xmlns:a16="http://schemas.microsoft.com/office/drawing/2014/main" id="{A062AE01-46B4-2B46-E5B8-3B6893AAF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38188"/>
          </a:xfrm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                 </a:t>
            </a:r>
            <a:r>
              <a:rPr lang="fr-FR" altLang="fr-FR" b="1"/>
              <a:t>Coût du nucléaire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16EC61-D4BC-D946-6550-4741CB772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03338"/>
            <a:ext cx="7886700" cy="5349875"/>
          </a:xfrm>
          <a:solidFill>
            <a:srgbClr val="00B0F0"/>
          </a:solidFill>
        </p:spPr>
        <p:txBody>
          <a:bodyPr/>
          <a:lstStyle/>
          <a:p>
            <a:pPr>
              <a:defRPr/>
            </a:pPr>
            <a:r>
              <a:rPr lang="fr-FR" sz="2400" dirty="0"/>
              <a:t>Coût : de production + du système( flexibilité et réseau) en considérant l’ensemble du mix (% de chaque source)</a:t>
            </a:r>
          </a:p>
          <a:p>
            <a:pPr>
              <a:defRPr/>
            </a:pPr>
            <a:r>
              <a:rPr lang="fr-FR" sz="2400" dirty="0"/>
              <a:t>28 réacteurs participent: au suivi du réseau et flexibilité dû aux </a:t>
            </a:r>
            <a:r>
              <a:rPr lang="fr-FR" sz="2400" dirty="0" err="1"/>
              <a:t>EnRi</a:t>
            </a:r>
            <a:r>
              <a:rPr lang="fr-FR" sz="2400" dirty="0"/>
              <a:t> </a:t>
            </a:r>
          </a:p>
          <a:p>
            <a:pPr>
              <a:defRPr/>
            </a:pPr>
            <a:r>
              <a:rPr lang="fr-FR" sz="2400" b="1" dirty="0"/>
              <a:t>si plus d’</a:t>
            </a:r>
            <a:r>
              <a:rPr lang="fr-FR" sz="2400" b="1" dirty="0" err="1"/>
              <a:t>EnRi</a:t>
            </a:r>
            <a:r>
              <a:rPr lang="fr-FR" sz="2400" b="1" dirty="0"/>
              <a:t>=&gt; facteur de charge baisse et coût du nucléaire augmente (+10€/</a:t>
            </a:r>
            <a:r>
              <a:rPr lang="fr-FR" sz="2400" b="1" dirty="0" err="1"/>
              <a:t>MWh</a:t>
            </a:r>
            <a:r>
              <a:rPr lang="fr-FR" sz="2400" b="1" dirty="0"/>
              <a:t> si f – 10%)</a:t>
            </a:r>
          </a:p>
          <a:p>
            <a:pPr>
              <a:defRPr/>
            </a:pPr>
            <a:r>
              <a:rPr lang="fr-FR" sz="2400" dirty="0"/>
              <a:t>Perte de production si + </a:t>
            </a:r>
            <a:r>
              <a:rPr lang="fr-FR" sz="2400" dirty="0" err="1"/>
              <a:t>EnRi</a:t>
            </a:r>
            <a:r>
              <a:rPr lang="fr-FR" sz="2400" dirty="0"/>
              <a:t> (perte d’opportunité)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400" dirty="0"/>
              <a:t>  -15% sur f =&gt; perte de 1,3 TWh pour 1000MWe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400" dirty="0"/>
              <a:t> d’où (à 100€/</a:t>
            </a:r>
            <a:r>
              <a:rPr lang="fr-FR" sz="2400" dirty="0" err="1"/>
              <a:t>MWh</a:t>
            </a:r>
            <a:r>
              <a:rPr lang="fr-FR" sz="2400" dirty="0"/>
              <a:t> prix du marché) 7,9 Md€ pour le parc à    61 000MWe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2400" dirty="0"/>
              <a:t>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>
            <a:extLst>
              <a:ext uri="{FF2B5EF4-FFF2-40B4-BE49-F238E27FC236}">
                <a16:creationId xmlns:a16="http://schemas.microsoft.com/office/drawing/2014/main" id="{CBC57853-0962-2DAA-C499-A142A5802B9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                            </a:t>
            </a:r>
            <a:r>
              <a:rPr lang="fr-FR" altLang="fr-FR" b="1"/>
              <a:t>Palliatifs</a:t>
            </a:r>
          </a:p>
        </p:txBody>
      </p:sp>
      <p:sp>
        <p:nvSpPr>
          <p:cNvPr id="40963" name="Espace réservé du contenu 2">
            <a:extLst>
              <a:ext uri="{FF2B5EF4-FFF2-40B4-BE49-F238E27FC236}">
                <a16:creationId xmlns:a16="http://schemas.microsoft.com/office/drawing/2014/main" id="{D91A58EA-65F6-A185-B485-C68ADE5D3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/>
          <a:lstStyle/>
          <a:p>
            <a:endParaRPr lang="fr-FR" alt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9B3E7C-3B4A-45A4-606C-2963AC6F1946}"/>
              </a:ext>
            </a:extLst>
          </p:cNvPr>
          <p:cNvSpPr/>
          <p:nvPr/>
        </p:nvSpPr>
        <p:spPr>
          <a:xfrm>
            <a:off x="628650" y="1714500"/>
            <a:ext cx="7886700" cy="6862763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utiliser le nucléaire durant la nuit (production de H2),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plus de capacité de stockage (STEP) afin de moins solliciter le nucléaire,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fixer un facteur de charge minimum pour le nucléaire et limiter les </a:t>
            </a:r>
            <a:r>
              <a:rPr lang="fr-FR" b="1" dirty="0" err="1">
                <a:solidFill>
                  <a:schemeClr val="tx1"/>
                </a:solidFill>
              </a:rPr>
              <a:t>EnRi</a:t>
            </a:r>
            <a:r>
              <a:rPr lang="fr-FR" b="1" dirty="0">
                <a:solidFill>
                  <a:schemeClr val="tx1"/>
                </a:solidFill>
              </a:rPr>
              <a:t> en conséquence, 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effacement de la demande, 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batteries </a:t>
            </a:r>
            <a:r>
              <a:rPr lang="fr-FR" b="1" dirty="0" err="1">
                <a:solidFill>
                  <a:schemeClr val="tx1"/>
                </a:solidFill>
              </a:rPr>
              <a:t>bi-directionnelles</a:t>
            </a:r>
            <a:r>
              <a:rPr lang="fr-FR" b="1" dirty="0">
                <a:solidFill>
                  <a:schemeClr val="tx1"/>
                </a:solidFill>
              </a:rPr>
              <a:t>, 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plus d’interconnections,</a:t>
            </a:r>
          </a:p>
          <a:p>
            <a:pPr marL="342900" indent="-342900">
              <a:buFontTx/>
              <a:buChar char="-"/>
              <a:defRPr/>
            </a:pPr>
            <a:r>
              <a:rPr lang="fr-FR" b="1" dirty="0">
                <a:solidFill>
                  <a:schemeClr val="tx1"/>
                </a:solidFill>
              </a:rPr>
              <a:t>…</a:t>
            </a: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dirty="0">
                <a:solidFill>
                  <a:schemeClr val="tx1"/>
                </a:solidFill>
              </a:rPr>
              <a:t>                   L’électricité nucléaire est pilotable </a:t>
            </a:r>
          </a:p>
          <a:p>
            <a:pPr>
              <a:buFont typeface="Wingdings 2" pitchFamily="18" charset="2"/>
              <a:buNone/>
              <a:defRPr/>
            </a:pPr>
            <a:r>
              <a:rPr lang="fr-FR" dirty="0">
                <a:solidFill>
                  <a:schemeClr val="tx1"/>
                </a:solidFill>
              </a:rPr>
              <a:t>                 d’où une </a:t>
            </a:r>
            <a:r>
              <a:rPr lang="fr-FR" b="1" dirty="0">
                <a:solidFill>
                  <a:schemeClr val="tx1"/>
                </a:solidFill>
              </a:rPr>
              <a:t>valeur d’usage différente</a:t>
            </a:r>
          </a:p>
          <a:p>
            <a:pPr>
              <a:buFont typeface="Wingdings 2" pitchFamily="18" charset="2"/>
              <a:buNone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fr-FR" dirty="0">
                <a:solidFill>
                  <a:schemeClr val="tx1"/>
                </a:solidFill>
              </a:rPr>
              <a:t>L’électricité nucléaire a-t-elle plus de valeur que l’électricité intermittente au vu des services rendus ? </a:t>
            </a:r>
            <a:r>
              <a:rPr lang="fr-FR">
                <a:solidFill>
                  <a:schemeClr val="tx1"/>
                </a:solidFill>
              </a:rPr>
              <a:t>donc </a:t>
            </a:r>
            <a:r>
              <a:rPr lang="fr-FR" dirty="0">
                <a:solidFill>
                  <a:schemeClr val="tx1"/>
                </a:solidFill>
              </a:rPr>
              <a:t>le rémunérer ?</a:t>
            </a: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342900" indent="-342900"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>
            <a:extLst>
              <a:ext uri="{FF2B5EF4-FFF2-40B4-BE49-F238E27FC236}">
                <a16:creationId xmlns:a16="http://schemas.microsoft.com/office/drawing/2014/main" id="{E4AF9C3A-C98E-6C08-60D4-3A8335AD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46113"/>
            <a:ext cx="8548688" cy="984250"/>
          </a:xfrm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           Coût du nucléaire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160964-CB83-8A69-31FF-AE1269155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238" y="1628775"/>
            <a:ext cx="8553450" cy="5119688"/>
          </a:xfrm>
          <a:solidFill>
            <a:srgbClr val="00B0F0"/>
          </a:solidFill>
        </p:spPr>
        <p:txBody>
          <a:bodyPr/>
          <a:lstStyle/>
          <a:p>
            <a:pPr>
              <a:buFont typeface="Wingdings 2" pitchFamily="18" charset="2"/>
              <a:buChar char=""/>
              <a:defRPr/>
            </a:pPr>
            <a:r>
              <a:rPr lang="fr-FR" sz="2400" b="1" dirty="0"/>
              <a:t>Coût CASH: </a:t>
            </a:r>
            <a:r>
              <a:rPr lang="fr-FR" dirty="0"/>
              <a:t>ce que l’exploitant doit débourser pour continuer à exploiter la centrale, </a:t>
            </a:r>
            <a:r>
              <a:rPr lang="fr-FR" b="1" dirty="0"/>
              <a:t>33€/</a:t>
            </a:r>
            <a:r>
              <a:rPr lang="fr-FR" b="1" dirty="0" err="1"/>
              <a:t>MWh</a:t>
            </a:r>
            <a:r>
              <a:rPr lang="fr-FR" b="1" dirty="0"/>
              <a:t> (Cour de comptes) </a:t>
            </a:r>
          </a:p>
          <a:p>
            <a:pPr>
              <a:buFont typeface="Wingdings 2" pitchFamily="18" charset="2"/>
              <a:buChar char=""/>
              <a:defRPr/>
            </a:pPr>
            <a:r>
              <a:rPr lang="fr-FR" b="1" dirty="0"/>
              <a:t>Comprend</a:t>
            </a:r>
            <a:r>
              <a:rPr lang="fr-FR" dirty="0"/>
              <a:t>: Combustible, Maintenance-Exploitation, investissement relatif à la prolongation de la durée de fonctionnement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b="1" dirty="0"/>
              <a:t>    ne Comprend pas</a:t>
            </a:r>
            <a:r>
              <a:rPr lang="fr-FR" dirty="0"/>
              <a:t>: investissement initial, démantèlement, traitement et stockage des déchets, rémunération du capital</a:t>
            </a:r>
            <a:endParaRPr lang="fr-FR" b="1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fr-FR" sz="2400" b="1" dirty="0"/>
              <a:t> Intérêt du coût cash €/</a:t>
            </a:r>
            <a:r>
              <a:rPr lang="fr-FR" sz="2400" b="1" dirty="0" err="1"/>
              <a:t>MWh</a:t>
            </a:r>
            <a:r>
              <a:rPr lang="fr-FR" dirty="0"/>
              <a:t>: aide à la décision de poursuivre ou non l’exploitation des tranches, par comparaison avec les autres sources d’énergie ou la construction de nouveaux réacteurs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6B840D-FF38-92B2-74CB-260D6758D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28677" name="Espace réservé du numéro de diapositive 4">
            <a:extLst>
              <a:ext uri="{FF2B5EF4-FFF2-40B4-BE49-F238E27FC236}">
                <a16:creationId xmlns:a16="http://schemas.microsoft.com/office/drawing/2014/main" id="{DED07924-2142-45B5-AA2A-161BDA4D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2F2307-4B0E-7648-8383-08FCE5CD9A90}" type="slidenum">
              <a:rPr lang="fr-FR" altLang="fr-FR" sz="1000">
                <a:solidFill>
                  <a:schemeClr val="tx1"/>
                </a:solidFill>
              </a:rPr>
              <a:pPr/>
              <a:t>2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>
            <a:extLst>
              <a:ext uri="{FF2B5EF4-FFF2-40B4-BE49-F238E27FC236}">
                <a16:creationId xmlns:a16="http://schemas.microsoft.com/office/drawing/2014/main" id="{60B89F08-0F73-29B8-D93E-3A582C9F1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8100"/>
            <a:ext cx="8643938" cy="977900"/>
          </a:xfrm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  Coût de production de l’existant</a:t>
            </a:r>
          </a:p>
        </p:txBody>
      </p:sp>
      <p:sp>
        <p:nvSpPr>
          <p:cNvPr id="29699" name="Espace réservé du contenu 2">
            <a:extLst>
              <a:ext uri="{FF2B5EF4-FFF2-40B4-BE49-F238E27FC236}">
                <a16:creationId xmlns:a16="http://schemas.microsoft.com/office/drawing/2014/main" id="{DA9D4C44-618B-95A9-ACF4-D95FE8BE2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50" y="1193800"/>
            <a:ext cx="8643938" cy="5554663"/>
          </a:xfrm>
          <a:solidFill>
            <a:srgbClr val="00B0F0"/>
          </a:solidFill>
        </p:spPr>
        <p:txBody>
          <a:bodyPr/>
          <a:lstStyle/>
          <a:p>
            <a:endParaRPr lang="fr-FR" altLang="fr-FR"/>
          </a:p>
          <a:p>
            <a:r>
              <a:rPr lang="fr-FR" altLang="fr-FR" b="1"/>
              <a:t>Comprend:</a:t>
            </a:r>
            <a:r>
              <a:rPr lang="fr-FR" altLang="fr-FR"/>
              <a:t> Combustible, Maintenance-Exploitation, Investissement initial et celui de la prolongation de la durée de fonctionnement, démantèlement, traitement et stockage des déchets.</a:t>
            </a:r>
          </a:p>
          <a:p>
            <a:r>
              <a:rPr lang="fr-FR" altLang="fr-FR"/>
              <a:t>ne comprend pas: </a:t>
            </a:r>
            <a:r>
              <a:rPr lang="fr-FR" altLang="fr-FR" b="1"/>
              <a:t>rémunération du capital</a:t>
            </a:r>
          </a:p>
          <a:p>
            <a:r>
              <a:rPr lang="fr-FR" altLang="fr-FR" b="1"/>
              <a:t>Cour des Comptes   42€/MWh (avec facteur de charge à 85%)</a:t>
            </a:r>
          </a:p>
          <a:p>
            <a:r>
              <a:rPr lang="fr-FR" altLang="fr-FR" b="1"/>
              <a:t>Estimation de la CRE  57- 61 €/MWh (cohérent avec un facteur de charge de 70%)</a:t>
            </a:r>
          </a:p>
          <a:p>
            <a:r>
              <a:rPr lang="fr-FR" altLang="fr-FR" b="1"/>
              <a:t>Coût marginal 10 €/MWh (coût pour produire 1MWh de plus)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0F88EA-A8D9-0287-F37F-BB11C1904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29701" name="Espace réservé du numéro de diapositive 4">
            <a:extLst>
              <a:ext uri="{FF2B5EF4-FFF2-40B4-BE49-F238E27FC236}">
                <a16:creationId xmlns:a16="http://schemas.microsoft.com/office/drawing/2014/main" id="{0FCF7682-2FD8-8BF1-E65D-FA21C4F5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08B3E2-646A-AC4A-A991-65C596F94BC2}" type="slidenum">
              <a:rPr lang="fr-FR" altLang="fr-FR" sz="1000">
                <a:solidFill>
                  <a:schemeClr val="tx1"/>
                </a:solidFill>
              </a:rPr>
              <a:pPr/>
              <a:t>3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>
            <a:extLst>
              <a:ext uri="{FF2B5EF4-FFF2-40B4-BE49-F238E27FC236}">
                <a16:creationId xmlns:a16="http://schemas.microsoft.com/office/drawing/2014/main" id="{20CF60D6-2EE7-CE4F-EB18-F03E8B1FA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038" y="363538"/>
            <a:ext cx="8324850" cy="1074737"/>
          </a:xfrm>
          <a:solidFill>
            <a:srgbClr val="00B0F0"/>
          </a:solidFill>
        </p:spPr>
        <p:txBody>
          <a:bodyPr/>
          <a:lstStyle/>
          <a:p>
            <a:r>
              <a:rPr lang="fr-FR" altLang="fr-FR">
                <a:solidFill>
                  <a:srgbClr val="09357A"/>
                </a:solidFill>
              </a:rPr>
              <a:t>    Coût du nucléaire existant</a:t>
            </a:r>
            <a:endParaRPr lang="fr-FR" altLang="fr-FR"/>
          </a:p>
        </p:txBody>
      </p:sp>
      <p:sp>
        <p:nvSpPr>
          <p:cNvPr id="30723" name="Espace réservé du contenu 2">
            <a:extLst>
              <a:ext uri="{FF2B5EF4-FFF2-40B4-BE49-F238E27FC236}">
                <a16:creationId xmlns:a16="http://schemas.microsoft.com/office/drawing/2014/main" id="{BC5E3BF7-656B-0720-08E9-6F944D269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838" y="1560513"/>
            <a:ext cx="8324850" cy="5187950"/>
          </a:xfrm>
          <a:solidFill>
            <a:srgbClr val="00B0F0"/>
          </a:solidFill>
        </p:spPr>
        <p:txBody>
          <a:bodyPr/>
          <a:lstStyle/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r>
              <a:rPr lang="fr-FR" altLang="fr-FR" b="1"/>
              <a:t>                Prix du marché de gros de l’électricité Européen</a:t>
            </a:r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r>
              <a:rPr lang="fr-FR" altLang="fr-FR"/>
              <a:t>                  </a:t>
            </a:r>
            <a:r>
              <a:rPr lang="fr-FR" altLang="fr-FR" b="1"/>
              <a:t>Libéralisation </a:t>
            </a:r>
            <a:r>
              <a:rPr lang="fr-FR" altLang="fr-FR"/>
              <a:t>du prix de l’électricité en Europe,</a:t>
            </a:r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r>
              <a:rPr lang="fr-FR" altLang="fr-FR" b="1"/>
              <a:t>                            mais avec des exceptions</a:t>
            </a:r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r>
              <a:rPr lang="fr-FR" altLang="fr-FR" b="1"/>
              <a:t>Subventions et obligation d’achat des énergies renouvelables intermittentes (priorité sur le réseau),</a:t>
            </a:r>
            <a:r>
              <a:rPr lang="fr-FR" altLang="fr-FR"/>
              <a:t> ainsi que obligation pour EDF de vendre 25% de sa production nucléaire </a:t>
            </a:r>
            <a:r>
              <a:rPr lang="fr-FR" altLang="fr-FR" b="1"/>
              <a:t>à 42 €/MWh à ses concurrents (Loi NOME, ARENH jusqu’en 2025).</a:t>
            </a:r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r>
              <a:rPr lang="fr-FR" altLang="fr-FR"/>
              <a:t>Ce prix ne permet pas à EDF de rémunérer le capital et de permettre un réinvestissement pour les futures centrales. </a:t>
            </a:r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endParaRPr lang="fr-FR" altLang="fr-FR" b="1"/>
          </a:p>
          <a:p>
            <a:pPr marL="0" indent="0">
              <a:buClr>
                <a:srgbClr val="636363"/>
              </a:buClr>
              <a:buFont typeface="Wingdings 2" pitchFamily="2" charset="2"/>
              <a:buNone/>
            </a:pPr>
            <a:endParaRPr lang="fr-FR" altLang="fr-FR" b="1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C46177-39EA-3A72-4FE3-FC926DF5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913" y="6127750"/>
            <a:ext cx="5592762" cy="246063"/>
          </a:xfrm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0725" name="Espace réservé du numéro de diapositive 4">
            <a:extLst>
              <a:ext uri="{FF2B5EF4-FFF2-40B4-BE49-F238E27FC236}">
                <a16:creationId xmlns:a16="http://schemas.microsoft.com/office/drawing/2014/main" id="{E4E439B3-CFEB-8373-BB77-C93C82E3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D108E4-1EA7-BC44-8968-181EF0FE29B4}" type="slidenum">
              <a:rPr lang="fr-FR" altLang="fr-FR" sz="1000">
                <a:solidFill>
                  <a:schemeClr val="tx1"/>
                </a:solidFill>
              </a:rPr>
              <a:pPr/>
              <a:t>4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>
            <a:extLst>
              <a:ext uri="{FF2B5EF4-FFF2-40B4-BE49-F238E27FC236}">
                <a16:creationId xmlns:a16="http://schemas.microsoft.com/office/drawing/2014/main" id="{DACB728E-9377-EE08-7F90-C5623A275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1373188"/>
          </a:xfrm>
          <a:solidFill>
            <a:srgbClr val="00B0F0"/>
          </a:solidFill>
        </p:spPr>
        <p:txBody>
          <a:bodyPr/>
          <a:lstStyle/>
          <a:p>
            <a:r>
              <a:rPr lang="fr-FR" altLang="fr-FR">
                <a:solidFill>
                  <a:srgbClr val="09357A"/>
                </a:solidFill>
              </a:rPr>
              <a:t>         Coût du nucléaire existant</a:t>
            </a:r>
            <a:endParaRPr lang="fr-FR" alt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E9AB78-7893-C516-91D2-A3B0043E2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1288"/>
            <a:ext cx="9144000" cy="5337175"/>
          </a:xfrm>
          <a:solidFill>
            <a:srgbClr val="00B0F0"/>
          </a:solidFill>
        </p:spPr>
        <p:txBody>
          <a:bodyPr/>
          <a:lstStyle/>
          <a:p>
            <a:pPr>
              <a:buFont typeface="Wingdings 2" pitchFamily="18" charset="2"/>
              <a:buChar char=""/>
              <a:defRPr/>
            </a:pPr>
            <a:r>
              <a:rPr lang="fr-FR" sz="2400" b="1" dirty="0"/>
              <a:t>Coût de production               </a:t>
            </a:r>
            <a:r>
              <a:rPr lang="fr-FR" b="1" dirty="0"/>
              <a:t>Nucléaire existant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Investissement (CAPEX)                        47%   20€/</a:t>
            </a:r>
            <a:r>
              <a:rPr lang="fr-FR" dirty="0" err="1"/>
              <a:t>MWh</a:t>
            </a:r>
            <a:endParaRPr lang="fr-FR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Maintenance-Exploitation  (OPEX)         31%   13              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 Combustible    (OPEX)                          16%    6,6             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 Démantèlement                                       5%     2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 Traitement-stockage déchets                  1%     0,4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dirty="0"/>
              <a:t>   </a:t>
            </a:r>
            <a:r>
              <a:rPr lang="fr-FR" b="1" dirty="0"/>
              <a:t>Coût de production                            42 €/</a:t>
            </a:r>
            <a:r>
              <a:rPr lang="fr-FR" b="1" dirty="0" err="1"/>
              <a:t>MWh</a:t>
            </a:r>
            <a:r>
              <a:rPr lang="fr-FR" b="1" dirty="0"/>
              <a:t>    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fr-FR" b="1" dirty="0"/>
              <a:t>                                                                                               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C74CDB-2691-8EFD-1DEF-534343C24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1749" name="Espace réservé du numéro de diapositive 4">
            <a:extLst>
              <a:ext uri="{FF2B5EF4-FFF2-40B4-BE49-F238E27FC236}">
                <a16:creationId xmlns:a16="http://schemas.microsoft.com/office/drawing/2014/main" id="{79B738D8-7447-0B7F-CB45-8DB8D299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1FCDA4-5A24-4D49-8B05-80CA546E5648}" type="slidenum">
              <a:rPr lang="fr-FR" altLang="fr-FR" sz="1000">
                <a:solidFill>
                  <a:schemeClr val="tx1"/>
                </a:solidFill>
              </a:rPr>
              <a:pPr/>
              <a:t>5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>
            <a:extLst>
              <a:ext uri="{FF2B5EF4-FFF2-40B4-BE49-F238E27FC236}">
                <a16:creationId xmlns:a16="http://schemas.microsoft.com/office/drawing/2014/main" id="{265BACB2-8A6C-1608-A984-E03441CD7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Coût du nucléaire existant</a:t>
            </a:r>
          </a:p>
        </p:txBody>
      </p:sp>
      <p:sp>
        <p:nvSpPr>
          <p:cNvPr id="32771" name="Espace réservé du contenu 2">
            <a:extLst>
              <a:ext uri="{FF2B5EF4-FFF2-40B4-BE49-F238E27FC236}">
                <a16:creationId xmlns:a16="http://schemas.microsoft.com/office/drawing/2014/main" id="{9A0C768B-25F4-C316-1D11-1BE0D200A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50" y="1193800"/>
            <a:ext cx="8653463" cy="5554663"/>
          </a:xfrm>
          <a:solidFill>
            <a:srgbClr val="00B0F0"/>
          </a:solidFill>
        </p:spPr>
        <p:txBody>
          <a:bodyPr/>
          <a:lstStyle/>
          <a:p>
            <a:pPr marL="0" indent="0">
              <a:buFont typeface="Wingdings 2" pitchFamily="2" charset="2"/>
              <a:buNone/>
            </a:pPr>
            <a:r>
              <a:rPr lang="fr-FR" altLang="fr-FR"/>
              <a:t>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endParaRPr lang="fr-FR" altLang="fr-FR"/>
          </a:p>
          <a:p>
            <a:pPr marL="0" indent="0">
              <a:buFont typeface="Wingdings 2" pitchFamily="2" charset="2"/>
              <a:buNone/>
            </a:pPr>
            <a:r>
              <a:rPr lang="fr-FR" altLang="fr-FR"/>
              <a:t>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44C317-785A-8572-3583-4AD67B50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2773" name="Espace réservé du numéro de diapositive 4">
            <a:extLst>
              <a:ext uri="{FF2B5EF4-FFF2-40B4-BE49-F238E27FC236}">
                <a16:creationId xmlns:a16="http://schemas.microsoft.com/office/drawing/2014/main" id="{38F62C46-2FCF-A8CD-2F73-CA7724098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BE97F8-E132-9746-8A5E-BF938F997BC2}" type="slidenum">
              <a:rPr lang="fr-FR" altLang="fr-FR" sz="1000">
                <a:solidFill>
                  <a:schemeClr val="tx1"/>
                </a:solidFill>
              </a:rPr>
              <a:pPr/>
              <a:t>6</a:t>
            </a:fld>
            <a:endParaRPr lang="fr-FR" altLang="fr-FR" sz="1000">
              <a:solidFill>
                <a:schemeClr val="tx1"/>
              </a:solidFill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73B27CF2-A036-B3E6-6235-2B4D6C0C7269}"/>
              </a:ext>
            </a:extLst>
          </p:cNvPr>
          <p:cNvCxnSpPr/>
          <p:nvPr/>
        </p:nvCxnSpPr>
        <p:spPr bwMode="auto">
          <a:xfrm flipV="1">
            <a:off x="2101850" y="2479675"/>
            <a:ext cx="0" cy="3462338"/>
          </a:xfrm>
          <a:prstGeom prst="straightConnector1">
            <a:avLst/>
          </a:prstGeom>
          <a:ln w="190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B700B5B-9E05-F820-E6D1-3E7FE13B3136}"/>
              </a:ext>
            </a:extLst>
          </p:cNvPr>
          <p:cNvCxnSpPr/>
          <p:nvPr/>
        </p:nvCxnSpPr>
        <p:spPr bwMode="auto">
          <a:xfrm flipV="1">
            <a:off x="2101850" y="5916613"/>
            <a:ext cx="4298950" cy="2063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7408558C-9083-A3B6-3709-19E7F5B1AF72}"/>
              </a:ext>
            </a:extLst>
          </p:cNvPr>
          <p:cNvCxnSpPr/>
          <p:nvPr/>
        </p:nvCxnSpPr>
        <p:spPr bwMode="auto">
          <a:xfrm flipV="1">
            <a:off x="2101850" y="2932113"/>
            <a:ext cx="3552825" cy="10414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77" name="ZoneTexte 14">
            <a:extLst>
              <a:ext uri="{FF2B5EF4-FFF2-40B4-BE49-F238E27FC236}">
                <a16:creationId xmlns:a16="http://schemas.microsoft.com/office/drawing/2014/main" id="{1F75812B-E8DD-F483-0DCE-CE0D39D2B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8" y="1970088"/>
            <a:ext cx="1685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Cout €/MWh</a:t>
            </a:r>
          </a:p>
        </p:txBody>
      </p:sp>
      <p:sp>
        <p:nvSpPr>
          <p:cNvPr id="32778" name="ZoneTexte 15">
            <a:extLst>
              <a:ext uri="{FF2B5EF4-FFF2-40B4-BE49-F238E27FC236}">
                <a16:creationId xmlns:a16="http://schemas.microsoft.com/office/drawing/2014/main" id="{4CCD5098-F530-0C09-A8C3-C50213593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3752850"/>
            <a:ext cx="536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28</a:t>
            </a:r>
          </a:p>
        </p:txBody>
      </p:sp>
      <p:sp>
        <p:nvSpPr>
          <p:cNvPr id="32779" name="ZoneTexte 16">
            <a:extLst>
              <a:ext uri="{FF2B5EF4-FFF2-40B4-BE49-F238E27FC236}">
                <a16:creationId xmlns:a16="http://schemas.microsoft.com/office/drawing/2014/main" id="{566D85F2-F1B1-C0CD-E370-8FCCDDEA7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300" y="6011863"/>
            <a:ext cx="234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Puissance</a:t>
            </a:r>
          </a:p>
        </p:txBody>
      </p:sp>
      <p:sp>
        <p:nvSpPr>
          <p:cNvPr id="32780" name="ZoneTexte 17">
            <a:extLst>
              <a:ext uri="{FF2B5EF4-FFF2-40B4-BE49-F238E27FC236}">
                <a16:creationId xmlns:a16="http://schemas.microsoft.com/office/drawing/2014/main" id="{45CAE2D1-DC5F-C8D2-7485-FBA0769BA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2754313"/>
            <a:ext cx="1030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42  -</a:t>
            </a:r>
          </a:p>
        </p:txBody>
      </p:sp>
      <p:sp>
        <p:nvSpPr>
          <p:cNvPr id="32781" name="ZoneTexte 18">
            <a:extLst>
              <a:ext uri="{FF2B5EF4-FFF2-40B4-BE49-F238E27FC236}">
                <a16:creationId xmlns:a16="http://schemas.microsoft.com/office/drawing/2014/main" id="{125E24ED-3AA2-81EC-3615-BE6BA963D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5864225"/>
            <a:ext cx="328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0</a:t>
            </a:r>
          </a:p>
        </p:txBody>
      </p:sp>
      <p:sp>
        <p:nvSpPr>
          <p:cNvPr id="32782" name="ZoneTexte 19">
            <a:extLst>
              <a:ext uri="{FF2B5EF4-FFF2-40B4-BE49-F238E27FC236}">
                <a16:creationId xmlns:a16="http://schemas.microsoft.com/office/drawing/2014/main" id="{141B0FE7-1DA9-27E9-9F98-AABFA4D70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4675" y="6011863"/>
            <a:ext cx="612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100</a:t>
            </a:r>
          </a:p>
        </p:txBody>
      </p:sp>
      <p:cxnSp>
        <p:nvCxnSpPr>
          <p:cNvPr id="32783" name="Connecteur droit 5">
            <a:extLst>
              <a:ext uri="{FF2B5EF4-FFF2-40B4-BE49-F238E27FC236}">
                <a16:creationId xmlns:a16="http://schemas.microsoft.com/office/drawing/2014/main" id="{C6C2AD88-0CF2-7391-206D-F76CABF353D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101850" y="1576388"/>
            <a:ext cx="3552825" cy="277495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4" name="ZoneTexte 6">
            <a:extLst>
              <a:ext uri="{FF2B5EF4-FFF2-40B4-BE49-F238E27FC236}">
                <a16:creationId xmlns:a16="http://schemas.microsoft.com/office/drawing/2014/main" id="{F0F1C492-28C7-9069-41B2-010D90F69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1970088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Gaz</a:t>
            </a:r>
          </a:p>
        </p:txBody>
      </p:sp>
      <p:sp>
        <p:nvSpPr>
          <p:cNvPr id="32785" name="ZoneTexte 1">
            <a:extLst>
              <a:ext uri="{FF2B5EF4-FFF2-40B4-BE49-F238E27FC236}">
                <a16:creationId xmlns:a16="http://schemas.microsoft.com/office/drawing/2014/main" id="{0B22DA20-E477-426A-A2B4-74B72F997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150" y="3154363"/>
            <a:ext cx="127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Nucléaire</a:t>
            </a:r>
          </a:p>
        </p:txBody>
      </p:sp>
      <p:sp>
        <p:nvSpPr>
          <p:cNvPr id="32786" name="ZoneTexte 1">
            <a:extLst>
              <a:ext uri="{FF2B5EF4-FFF2-40B4-BE49-F238E27FC236}">
                <a16:creationId xmlns:a16="http://schemas.microsoft.com/office/drawing/2014/main" id="{FBC928BA-3E75-0CB3-1EAC-B898DA86C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50" y="3752850"/>
            <a:ext cx="893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 66 %</a:t>
            </a:r>
          </a:p>
        </p:txBody>
      </p:sp>
      <p:sp>
        <p:nvSpPr>
          <p:cNvPr id="32787" name="ZoneTexte 2">
            <a:extLst>
              <a:ext uri="{FF2B5EF4-FFF2-40B4-BE49-F238E27FC236}">
                <a16:creationId xmlns:a16="http://schemas.microsoft.com/office/drawing/2014/main" id="{CBDD9CA5-C979-C9E0-F22F-B85076163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152900"/>
            <a:ext cx="1335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>
                <a:solidFill>
                  <a:srgbClr val="FF0000"/>
                </a:solidFill>
              </a:rPr>
              <a:t>27%</a:t>
            </a:r>
          </a:p>
        </p:txBody>
      </p:sp>
      <p:sp>
        <p:nvSpPr>
          <p:cNvPr id="32788" name="ZoneTexte 1">
            <a:extLst>
              <a:ext uri="{FF2B5EF4-FFF2-40B4-BE49-F238E27FC236}">
                <a16:creationId xmlns:a16="http://schemas.microsoft.com/office/drawing/2014/main" id="{B8F656F1-9A06-8E20-F9D2-33E573A35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2763838"/>
            <a:ext cx="974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/>
              <a:t>100%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>
            <a:extLst>
              <a:ext uri="{FF2B5EF4-FFF2-40B4-BE49-F238E27FC236}">
                <a16:creationId xmlns:a16="http://schemas.microsoft.com/office/drawing/2014/main" id="{1530F16A-7129-32B7-191E-4696F4CE9C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fr-FR" altLang="fr-FR"/>
              <a:t>    Coût  vs  facteur de charge</a:t>
            </a:r>
          </a:p>
        </p:txBody>
      </p:sp>
      <p:pic>
        <p:nvPicPr>
          <p:cNvPr id="34819" name="Espace réservé du contenu 5">
            <a:extLst>
              <a:ext uri="{FF2B5EF4-FFF2-40B4-BE49-F238E27FC236}">
                <a16:creationId xmlns:a16="http://schemas.microsoft.com/office/drawing/2014/main" id="{EB9C4DA1-642C-F4D4-0DF9-59F22AE4CA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8700" y="1193800"/>
            <a:ext cx="7926388" cy="5564188"/>
          </a:xfr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40312D-9910-112B-3595-7DD52FCD1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4821" name="Espace réservé du numéro de diapositive 4">
            <a:extLst>
              <a:ext uri="{FF2B5EF4-FFF2-40B4-BE49-F238E27FC236}">
                <a16:creationId xmlns:a16="http://schemas.microsoft.com/office/drawing/2014/main" id="{FC88A12C-8987-1F5B-905B-D0A318E2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61EFB60-AC21-CD44-8CF4-4D9E5CD048DD}" type="slidenum">
              <a:rPr lang="fr-FR" altLang="fr-FR" sz="1000">
                <a:solidFill>
                  <a:schemeClr val="tx1"/>
                </a:solidFill>
              </a:rPr>
              <a:pPr/>
              <a:t>7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re 1">
            <a:extLst>
              <a:ext uri="{FF2B5EF4-FFF2-40B4-BE49-F238E27FC236}">
                <a16:creationId xmlns:a16="http://schemas.microsoft.com/office/drawing/2014/main" id="{44295322-5B04-D67C-DD77-1BF43994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         Coût vs % d’ EnRi</a:t>
            </a:r>
          </a:p>
        </p:txBody>
      </p:sp>
      <p:pic>
        <p:nvPicPr>
          <p:cNvPr id="35843" name="Espace réservé du contenu 5">
            <a:extLst>
              <a:ext uri="{FF2B5EF4-FFF2-40B4-BE49-F238E27FC236}">
                <a16:creationId xmlns:a16="http://schemas.microsoft.com/office/drawing/2014/main" id="{76DD0AFD-29A4-AB75-7059-71928E922F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713" y="1193800"/>
            <a:ext cx="8461375" cy="5554663"/>
          </a:xfr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B1BCA6-84F2-3CA1-41DE-42994F62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5845" name="Espace réservé du numéro de diapositive 4">
            <a:extLst>
              <a:ext uri="{FF2B5EF4-FFF2-40B4-BE49-F238E27FC236}">
                <a16:creationId xmlns:a16="http://schemas.microsoft.com/office/drawing/2014/main" id="{E32455CC-0BD5-C75B-3938-DA7B696C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B51550-AD65-2246-98CF-BF37EAE70929}" type="slidenum">
              <a:rPr lang="fr-FR" altLang="fr-FR" sz="1000">
                <a:solidFill>
                  <a:schemeClr val="tx1"/>
                </a:solidFill>
              </a:rPr>
              <a:pPr/>
              <a:t>8</a:t>
            </a:fld>
            <a:endParaRPr lang="fr-FR" altLang="fr-FR" sz="1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>
            <a:extLst>
              <a:ext uri="{FF2B5EF4-FFF2-40B4-BE49-F238E27FC236}">
                <a16:creationId xmlns:a16="http://schemas.microsoft.com/office/drawing/2014/main" id="{2149D526-B179-5DA5-ED40-0A6F142F4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65125"/>
            <a:ext cx="8324850" cy="781050"/>
          </a:xfrm>
          <a:solidFill>
            <a:srgbClr val="00B0F0"/>
          </a:solidFill>
        </p:spPr>
        <p:txBody>
          <a:bodyPr/>
          <a:lstStyle/>
          <a:p>
            <a:r>
              <a:rPr lang="fr-FR" altLang="fr-FR" b="1"/>
              <a:t>   Importance du facteur de charge</a:t>
            </a:r>
          </a:p>
        </p:txBody>
      </p:sp>
      <p:sp>
        <p:nvSpPr>
          <p:cNvPr id="36867" name="Espace réservé du contenu 2">
            <a:extLst>
              <a:ext uri="{FF2B5EF4-FFF2-40B4-BE49-F238E27FC236}">
                <a16:creationId xmlns:a16="http://schemas.microsoft.com/office/drawing/2014/main" id="{0C6FA89A-2965-96ED-8B2C-3A9E81F7720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altLang="fr-FR"/>
              <a:t>% de pénétration des EnRi =&gt; plus de sollicitations du nucléaire pour garantir la stabilité du réseau (flexibilité)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/>
              <a:t> - affecte son </a:t>
            </a:r>
            <a:r>
              <a:rPr lang="fr-FR" altLang="fr-FR" b="1"/>
              <a:t>économie</a:t>
            </a:r>
            <a:r>
              <a:rPr lang="fr-FR" altLang="fr-FR"/>
              <a:t>: facteur de charge réduit =&gt; coût de la flexibilité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/>
              <a:t> - affecte la </a:t>
            </a:r>
            <a:r>
              <a:rPr lang="fr-FR" altLang="fr-FR" b="1"/>
              <a:t>tenue mécanique des équipements:</a:t>
            </a:r>
            <a:r>
              <a:rPr lang="fr-FR" altLang="fr-FR"/>
              <a:t> </a:t>
            </a:r>
            <a:r>
              <a:rPr lang="fr-FR" altLang="fr-FR" b="1"/>
              <a:t>Importance 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/>
              <a:t>fatigue des piquages moulés, coudes, mécanismes de commande, nombre de rampes, nombre d’arrêts de courte durée...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eu foncé 1 visuel ampoule (avec exemple)">
  <a:themeElements>
    <a:clrScheme name="Bleu foncé 1 visuel ampoule (avec exemple) 1">
      <a:dk1>
        <a:srgbClr val="09357A"/>
      </a:dk1>
      <a:lt1>
        <a:srgbClr val="FFFFFF"/>
      </a:lt1>
      <a:dk2>
        <a:srgbClr val="007783"/>
      </a:dk2>
      <a:lt2>
        <a:srgbClr val="636363"/>
      </a:lt2>
      <a:accent1>
        <a:srgbClr val="FE5815"/>
      </a:accent1>
      <a:accent2>
        <a:srgbClr val="6D015B"/>
      </a:accent2>
      <a:accent3>
        <a:srgbClr val="FFFFFF"/>
      </a:accent3>
      <a:accent4>
        <a:srgbClr val="062C67"/>
      </a:accent4>
      <a:accent5>
        <a:srgbClr val="FEB4AA"/>
      </a:accent5>
      <a:accent6>
        <a:srgbClr val="620152"/>
      </a:accent6>
      <a:hlink>
        <a:srgbClr val="B50C00"/>
      </a:hlink>
      <a:folHlink>
        <a:srgbClr val="92C9EB"/>
      </a:folHlink>
    </a:clrScheme>
    <a:fontScheme name="Bleu foncé 1 visuel ampoule (avec exemple)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eu foncé 1 visuel ampoule (avec exemple) 1">
        <a:dk1>
          <a:srgbClr val="09357A"/>
        </a:dk1>
        <a:lt1>
          <a:srgbClr val="FFFFFF"/>
        </a:lt1>
        <a:dk2>
          <a:srgbClr val="007783"/>
        </a:dk2>
        <a:lt2>
          <a:srgbClr val="636363"/>
        </a:lt2>
        <a:accent1>
          <a:srgbClr val="FE5815"/>
        </a:accent1>
        <a:accent2>
          <a:srgbClr val="6D015B"/>
        </a:accent2>
        <a:accent3>
          <a:srgbClr val="FFFFFF"/>
        </a:accent3>
        <a:accent4>
          <a:srgbClr val="062C67"/>
        </a:accent4>
        <a:accent5>
          <a:srgbClr val="FEB4AA"/>
        </a:accent5>
        <a:accent6>
          <a:srgbClr val="620152"/>
        </a:accent6>
        <a:hlink>
          <a:srgbClr val="B50C00"/>
        </a:hlink>
        <a:folHlink>
          <a:srgbClr val="92C9E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C:\TEMP\Bleu foncé 1 visuel ampoule (avec exemple).pot</Template>
  <TotalTime>4845</TotalTime>
  <Words>848</Words>
  <Application>Microsoft Macintosh PowerPoint</Application>
  <PresentationFormat>Affichage à l'écran (4:3)</PresentationFormat>
  <Paragraphs>129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Wingdings 2</vt:lpstr>
      <vt:lpstr>Calibri Light</vt:lpstr>
      <vt:lpstr>Calibri</vt:lpstr>
      <vt:lpstr>Bleu foncé 1 visuel ampoule (avec exemple)</vt:lpstr>
      <vt:lpstr>7_Thème Office</vt:lpstr>
      <vt:lpstr>Coefficients caractéristiques du fonctionnement</vt:lpstr>
      <vt:lpstr>               Coût du nucléaire</vt:lpstr>
      <vt:lpstr>      Coût de production de l’existant</vt:lpstr>
      <vt:lpstr>    Coût du nucléaire existant</vt:lpstr>
      <vt:lpstr>         Coût du nucléaire existant</vt:lpstr>
      <vt:lpstr>Coût du nucléaire existant</vt:lpstr>
      <vt:lpstr>    Coût  vs  facteur de charge</vt:lpstr>
      <vt:lpstr>         Coût vs % d’ EnRi</vt:lpstr>
      <vt:lpstr>   Importance du facteur de charge</vt:lpstr>
      <vt:lpstr>         Coût du nucléaire futur  EPR2</vt:lpstr>
      <vt:lpstr>Coût du MWh €/MWh</vt:lpstr>
      <vt:lpstr>                     Coût du nucléaire</vt:lpstr>
      <vt:lpstr>                                Palliatifs</vt:lpstr>
    </vt:vector>
  </TitlesOfParts>
  <Company>EDF - Gaz de 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Masque EDF</dc:subject>
  <dc:creator>EDF-GDF</dc:creator>
  <dc:description>Mars 2008</dc:description>
  <cp:lastModifiedBy>christian.bourgain@wanadoo.fr</cp:lastModifiedBy>
  <cp:revision>251</cp:revision>
  <dcterms:created xsi:type="dcterms:W3CDTF">2008-05-16T07:52:25Z</dcterms:created>
  <dcterms:modified xsi:type="dcterms:W3CDTF">2023-09-28T09:13:25Z</dcterms:modified>
</cp:coreProperties>
</file>