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1" r:id="rId2"/>
  </p:sldMasterIdLst>
  <p:sldIdLst>
    <p:sldId id="256" r:id="rId3"/>
    <p:sldId id="288" r:id="rId4"/>
    <p:sldId id="284" r:id="rId5"/>
    <p:sldId id="290" r:id="rId6"/>
    <p:sldId id="289" r:id="rId7"/>
    <p:sldId id="285" r:id="rId8"/>
    <p:sldId id="27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7C8"/>
    <a:srgbClr val="FFB210"/>
    <a:srgbClr val="FE5716"/>
    <a:srgbClr val="88D910"/>
    <a:srgbClr val="4F9E30"/>
    <a:srgbClr val="E0E0E0"/>
    <a:srgbClr val="C0E410"/>
    <a:srgbClr val="1089FF"/>
    <a:srgbClr val="011A70"/>
    <a:srgbClr val="FF8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B7A86-03BD-1B55-AC40-28E6EF2515FC}" v="353" dt="2025-10-13T12:33:57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36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6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7268" y="180000"/>
            <a:ext cx="11034184" cy="1143000"/>
          </a:xfrm>
          <a:prstGeom prst="rect">
            <a:avLst/>
          </a:prstGeom>
        </p:spPr>
        <p:txBody>
          <a:bodyPr/>
          <a:lstStyle>
            <a:lvl1pPr>
              <a:defRPr sz="4000" b="0" baseline="0">
                <a:solidFill>
                  <a:srgbClr val="C4D6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67267" y="1593070"/>
            <a:ext cx="11034184" cy="3620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0"/>
              </a:spcBef>
              <a:buClr>
                <a:srgbClr val="C4D600"/>
              </a:buClr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rgbClr val="C4D600"/>
              </a:buClr>
              <a:buSzPct val="100000"/>
              <a:buFont typeface="Wingdings" pitchFamily="2" charset="2"/>
              <a:buChar char=""/>
              <a:defRPr sz="1200"/>
            </a:lvl2pPr>
            <a:lvl3pPr marL="414000" indent="-144000">
              <a:lnSpc>
                <a:spcPts val="1300"/>
              </a:lnSpc>
              <a:buClr>
                <a:srgbClr val="C4D600"/>
              </a:buClr>
              <a:buSzPct val="50000"/>
              <a:buFont typeface="Wingdings" pitchFamily="2" charset="2"/>
              <a:buChar char=""/>
              <a:defRPr sz="1200"/>
            </a:lvl3pPr>
            <a:lvl4pPr marL="609600" indent="-97200">
              <a:lnSpc>
                <a:spcPts val="1300"/>
              </a:lnSpc>
              <a:buClr>
                <a:srgbClr val="C4D600"/>
              </a:buClr>
              <a:buFont typeface="Arial" pitchFamily="34" charset="0"/>
              <a:buChar char="-"/>
              <a:defRPr sz="1200"/>
            </a:lvl4pPr>
            <a:lvl5pPr marL="136525" indent="0">
              <a:lnSpc>
                <a:spcPts val="1300"/>
              </a:lnSpc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8517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7267" y="180000"/>
            <a:ext cx="11034184" cy="1143000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C4D6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67267" y="1951505"/>
            <a:ext cx="5173133" cy="3620621"/>
          </a:xfrm>
          <a:prstGeom prst="rect">
            <a:avLst/>
          </a:prstGeom>
        </p:spPr>
        <p:txBody>
          <a:bodyPr/>
          <a:lstStyle>
            <a:lvl1pPr marL="136800" indent="-136800">
              <a:lnSpc>
                <a:spcPts val="1300"/>
              </a:lnSpc>
              <a:spcBef>
                <a:spcPts val="300"/>
              </a:spcBef>
              <a:buClr>
                <a:srgbClr val="C4D600"/>
              </a:buClr>
              <a:buFont typeface="Wingdings" pitchFamily="2" charset="2"/>
              <a:buChar char=""/>
              <a:defRPr sz="1200">
                <a:solidFill>
                  <a:schemeClr val="tx1"/>
                </a:solidFill>
              </a:defRPr>
            </a:lvl1pPr>
            <a:lvl2pPr marL="414000" indent="-144000">
              <a:lnSpc>
                <a:spcPts val="1300"/>
              </a:lnSpc>
              <a:spcBef>
                <a:spcPts val="300"/>
              </a:spcBef>
              <a:buClr>
                <a:srgbClr val="C4D600"/>
              </a:buClr>
              <a:buFont typeface="Wingdings" pitchFamily="2" charset="2"/>
              <a:buChar char=""/>
              <a:defRPr sz="1200">
                <a:solidFill>
                  <a:schemeClr val="tx1"/>
                </a:solidFill>
              </a:defRPr>
            </a:lvl2pPr>
            <a:lvl3pPr marL="608400" indent="-97200">
              <a:lnSpc>
                <a:spcPts val="1300"/>
              </a:lnSpc>
              <a:spcBef>
                <a:spcPts val="300"/>
              </a:spcBef>
              <a:buClr>
                <a:srgbClr val="C4D600"/>
              </a:buClr>
              <a:buSzPct val="100000"/>
              <a:buFont typeface="Arial" pitchFamily="34" charset="0"/>
              <a:buChar char="-"/>
              <a:defRPr sz="1200">
                <a:solidFill>
                  <a:schemeClr val="tx1"/>
                </a:solidFill>
              </a:defRPr>
            </a:lvl3pPr>
            <a:lvl4pPr marL="136525" indent="0">
              <a:lnSpc>
                <a:spcPts val="1300"/>
              </a:lnSpc>
              <a:defRPr sz="1100">
                <a:solidFill>
                  <a:schemeClr val="tx1"/>
                </a:solidFill>
              </a:defRPr>
            </a:lvl4pPr>
            <a:lvl5pPr marL="136525" indent="0">
              <a:lnSpc>
                <a:spcPts val="1300"/>
              </a:lnSpc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6449563" y="1951505"/>
            <a:ext cx="5151888" cy="3620621"/>
          </a:xfrm>
          <a:prstGeom prst="rect">
            <a:avLst/>
          </a:prstGeom>
        </p:spPr>
        <p:txBody>
          <a:bodyPr/>
          <a:lstStyle>
            <a:lvl1pPr marL="136800" indent="-136800">
              <a:lnSpc>
                <a:spcPts val="1300"/>
              </a:lnSpc>
              <a:spcBef>
                <a:spcPts val="300"/>
              </a:spcBef>
              <a:buClr>
                <a:srgbClr val="C4D600"/>
              </a:buClr>
              <a:buFont typeface="Wingdings" pitchFamily="2" charset="2"/>
              <a:buChar char=""/>
              <a:defRPr sz="1200">
                <a:solidFill>
                  <a:schemeClr val="tx1"/>
                </a:solidFill>
              </a:defRPr>
            </a:lvl1pPr>
            <a:lvl2pPr marL="414000" indent="-144000">
              <a:lnSpc>
                <a:spcPts val="1300"/>
              </a:lnSpc>
              <a:spcBef>
                <a:spcPts val="300"/>
              </a:spcBef>
              <a:buClr>
                <a:srgbClr val="C4D600"/>
              </a:buClr>
              <a:buFont typeface="Wingdings" pitchFamily="2" charset="2"/>
              <a:buChar char=""/>
              <a:defRPr sz="1200">
                <a:solidFill>
                  <a:schemeClr val="tx1"/>
                </a:solidFill>
              </a:defRPr>
            </a:lvl2pPr>
            <a:lvl3pPr marL="608400" indent="-97200">
              <a:lnSpc>
                <a:spcPts val="1300"/>
              </a:lnSpc>
              <a:spcBef>
                <a:spcPts val="300"/>
              </a:spcBef>
              <a:buClr>
                <a:srgbClr val="C4D600"/>
              </a:buClr>
              <a:buSzPct val="100000"/>
              <a:buFont typeface="Arial" pitchFamily="34" charset="0"/>
              <a:buChar char="-"/>
              <a:defRPr sz="1200">
                <a:solidFill>
                  <a:schemeClr val="tx1"/>
                </a:solidFill>
              </a:defRPr>
            </a:lvl3pPr>
            <a:lvl4pPr marL="136525" indent="0">
              <a:lnSpc>
                <a:spcPts val="1300"/>
              </a:lnSpc>
              <a:defRPr sz="1100">
                <a:solidFill>
                  <a:schemeClr val="tx1"/>
                </a:solidFill>
              </a:defRPr>
            </a:lvl4pPr>
            <a:lvl5pPr marL="136525" indent="0">
              <a:lnSpc>
                <a:spcPts val="1300"/>
              </a:lnSpc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915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C4D6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566400" y="1951200"/>
            <a:ext cx="5174400" cy="3621600"/>
          </a:xfrm>
        </p:spPr>
        <p:txBody>
          <a:bodyPr/>
          <a:lstStyle>
            <a:lvl1pPr>
              <a:buClr>
                <a:srgbClr val="C4D600"/>
              </a:buClr>
              <a:defRPr sz="1200"/>
            </a:lvl1pPr>
            <a:lvl2pPr>
              <a:buClr>
                <a:srgbClr val="C4D600"/>
              </a:buClr>
              <a:defRPr sz="1200"/>
            </a:lvl2pPr>
            <a:lvl3pPr>
              <a:buClr>
                <a:srgbClr val="C4D600"/>
              </a:buClr>
              <a:defRPr sz="12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6412187" y="1951038"/>
            <a:ext cx="5174400" cy="3621600"/>
          </a:xfrm>
        </p:spPr>
        <p:txBody>
          <a:bodyPr/>
          <a:lstStyle>
            <a:lvl1pPr>
              <a:buClr>
                <a:srgbClr val="C4D600"/>
              </a:buClr>
              <a:defRPr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4056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14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82473B-D245-CF43-B8C6-0345A19B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AB1555-40FD-DF4F-89C4-628CBF7B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entrer votre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AE483-0E94-2747-B980-C46E6A77F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E4CA-3176-8F4E-A509-3FF0B65F3256}" type="datetimeFigureOut">
              <a:rPr lang="fr-FR" smtClean="0"/>
              <a:t>02/11/2025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32F561-A26C-BB46-BF28-DE6C4F525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11CD66-CE02-BB44-9531-50E34E8B1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F32FA-03BE-2541-922F-056FC2103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4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rgbClr val="001A70"/>
          </a:solidFill>
          <a:latin typeface="WORK SANS LIGHT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1A70"/>
          </a:solidFill>
          <a:latin typeface="WORK SANS LIGHT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400" b="0" i="0" kern="1200">
          <a:solidFill>
            <a:srgbClr val="001A70"/>
          </a:solidFill>
          <a:latin typeface="WORK SANS LIGHT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001A70"/>
          </a:solidFill>
          <a:latin typeface="WORK SANS LIGHT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000" b="0" i="0" kern="1200">
          <a:solidFill>
            <a:srgbClr val="001A70"/>
          </a:solidFill>
          <a:latin typeface="WORK SANS LIGHT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>
            <a:extLst>
              <a:ext uri="{FF2B5EF4-FFF2-40B4-BE49-F238E27FC236}">
                <a16:creationId xmlns:a16="http://schemas.microsoft.com/office/drawing/2014/main" id="{1927AA92-F476-A5FA-7A61-9D5421EB6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7267" y="179388"/>
            <a:ext cx="110151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CLIQUEZ POUR MODIFIER LE STYLE DU TITRE</a:t>
            </a:r>
          </a:p>
        </p:txBody>
      </p:sp>
      <p:sp>
        <p:nvSpPr>
          <p:cNvPr id="3075" name="Rectangle 14">
            <a:extLst>
              <a:ext uri="{FF2B5EF4-FFF2-40B4-BE49-F238E27FC236}">
                <a16:creationId xmlns:a16="http://schemas.microsoft.com/office/drawing/2014/main" id="{AFC73F76-7A1B-39A9-4EB9-2322BE77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3618" y="1600201"/>
            <a:ext cx="110087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</p:txBody>
      </p:sp>
      <p:pic>
        <p:nvPicPr>
          <p:cNvPr id="3076" name="Picture 8" descr="logo_EDF_sommaire">
            <a:extLst>
              <a:ext uri="{FF2B5EF4-FFF2-40B4-BE49-F238E27FC236}">
                <a16:creationId xmlns:a16="http://schemas.microsoft.com/office/drawing/2014/main" id="{4E349552-B947-C052-AC9E-6F4C5ECA8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291264"/>
            <a:ext cx="82973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A522C7-D8FA-A584-80C6-E4F60E3C946E}"/>
              </a:ext>
            </a:extLst>
          </p:cNvPr>
          <p:cNvSpPr/>
          <p:nvPr userDrawn="1"/>
        </p:nvSpPr>
        <p:spPr>
          <a:xfrm>
            <a:off x="1" y="6565900"/>
            <a:ext cx="7871884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700" b="1" dirty="0">
                <a:solidFill>
                  <a:srgbClr val="000000"/>
                </a:solidFill>
                <a:latin typeface="Frutiger 55"/>
                <a:ea typeface="Calibri" pitchFamily="34" charset="0"/>
                <a:cs typeface="Times New Roman" pitchFamily="18" charset="0"/>
                <a:sym typeface="Symbol" pitchFamily="18" charset="2"/>
              </a:rPr>
              <a:t>ACCESSIBILITE : INTERNE</a:t>
            </a:r>
          </a:p>
          <a:p>
            <a:pPr algn="ctr">
              <a:buFont typeface="Symbol" pitchFamily="18" charset="2"/>
              <a:buChar char="ã"/>
              <a:defRPr/>
            </a:pPr>
            <a:r>
              <a:rPr lang="fr-FR" sz="600" b="1" dirty="0">
                <a:solidFill>
                  <a:srgbClr val="000000"/>
                </a:solidFill>
                <a:latin typeface="Frutiger 55"/>
                <a:ea typeface="Calibri" pitchFamily="34" charset="0"/>
                <a:cs typeface="Times New Roman" pitchFamily="18" charset="0"/>
              </a:rPr>
              <a:t>EDF 2017 - Ce document est la propri</a:t>
            </a:r>
            <a:r>
              <a:rPr lang="fr-FR" sz="6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600" b="1" dirty="0">
                <a:solidFill>
                  <a:srgbClr val="000000"/>
                </a:solidFill>
                <a:latin typeface="Frutiger 55"/>
                <a:ea typeface="Calibri" pitchFamily="34" charset="0"/>
                <a:cs typeface="Times New Roman" pitchFamily="18" charset="0"/>
              </a:rPr>
              <a:t>t</a:t>
            </a:r>
            <a:r>
              <a:rPr lang="fr-FR" sz="6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600" b="1" dirty="0">
                <a:solidFill>
                  <a:srgbClr val="000000"/>
                </a:solidFill>
                <a:latin typeface="Frutiger 55"/>
                <a:ea typeface="Calibri" pitchFamily="34" charset="0"/>
                <a:cs typeface="Times New Roman" pitchFamily="18" charset="0"/>
              </a:rPr>
              <a:t> d'EDF - Toute communication, reproduction, publication, même partielle, est interdite sauf autorisation </a:t>
            </a:r>
            <a:r>
              <a:rPr lang="fr-FR" sz="6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600" b="1" dirty="0">
                <a:solidFill>
                  <a:srgbClr val="000000"/>
                </a:solidFill>
                <a:latin typeface="Frutiger 55"/>
                <a:ea typeface="Calibri" pitchFamily="34" charset="0"/>
                <a:cs typeface="Times New Roman" pitchFamily="18" charset="0"/>
              </a:rPr>
              <a:t>crite</a:t>
            </a:r>
            <a:r>
              <a:rPr lang="fr-FR" sz="600" i="1" dirty="0">
                <a:solidFill>
                  <a:srgbClr val="000000"/>
                </a:solidFill>
                <a:latin typeface="Frutiger 55"/>
                <a:ea typeface="Calibri" pitchFamily="34" charset="0"/>
                <a:cs typeface="Times New Roman" pitchFamily="18" charset="0"/>
              </a:rPr>
              <a:t>.</a:t>
            </a:r>
            <a:endParaRPr lang="fr-FR" sz="600" i="1" dirty="0">
              <a:solidFill>
                <a:srgbClr val="000000"/>
              </a:solidFill>
              <a:latin typeface="Frutiger 55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225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cap="all">
          <a:solidFill>
            <a:srgbClr val="C4D60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34938" indent="-134938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C4D600"/>
        </a:buClr>
        <a:buFont typeface="Wingdings" panose="05000000000000000000" pitchFamily="2" charset="2"/>
        <a:buChar char=""/>
        <a:defRPr sz="1100">
          <a:solidFill>
            <a:schemeClr val="tx1"/>
          </a:solidFill>
          <a:latin typeface="Arial" charset="0"/>
          <a:ea typeface="+mn-ea"/>
          <a:cs typeface="+mn-cs"/>
        </a:defRPr>
      </a:lvl1pPr>
      <a:lvl2pPr marL="412750" indent="-142875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C4D600"/>
        </a:buClr>
        <a:buSzPct val="50000"/>
        <a:buFont typeface="Wingdings" panose="05000000000000000000" pitchFamily="2" charset="2"/>
        <a:buChar char=""/>
        <a:defRPr sz="1100">
          <a:solidFill>
            <a:schemeClr val="tx1"/>
          </a:solidFill>
          <a:latin typeface="Arial" charset="0"/>
          <a:cs typeface="+mn-cs"/>
        </a:defRPr>
      </a:lvl2pPr>
      <a:lvl3pPr marL="609600" indent="-98425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C4D600"/>
        </a:buClr>
        <a:buFont typeface="Arial" panose="020B0604020202020204" pitchFamily="34" charset="0"/>
        <a:buChar char="-"/>
        <a:defRPr sz="1100">
          <a:solidFill>
            <a:schemeClr val="tx1"/>
          </a:solidFill>
          <a:latin typeface="Arial" charset="0"/>
          <a:cs typeface="+mn-cs"/>
        </a:defRPr>
      </a:lvl3pPr>
      <a:lvl4pPr marL="3600450" indent="-3810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Arial" charset="0"/>
          <a:cs typeface="+mn-cs"/>
        </a:defRPr>
      </a:lvl4pPr>
      <a:lvl5pPr marL="4160838" indent="-3810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Arial" charset="0"/>
          <a:cs typeface="+mn-cs"/>
        </a:defRPr>
      </a:lvl5pPr>
      <a:lvl6pPr marL="35607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6pPr>
      <a:lvl7pPr marL="40179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7pPr>
      <a:lvl8pPr marL="44751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8pPr>
      <a:lvl9pPr marL="49323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F5F26C-2C5D-9849-8B01-ACB6953D0F1C}"/>
              </a:ext>
            </a:extLst>
          </p:cNvPr>
          <p:cNvSpPr/>
          <p:nvPr/>
        </p:nvSpPr>
        <p:spPr>
          <a:xfrm>
            <a:off x="4891177" y="1800000"/>
            <a:ext cx="7305621" cy="5058000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  <a:latin typeface="Work Sans Light Roman"/>
              <a:cs typeface="Work Sans Light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B962E-B33B-A144-BACF-489FDB444322}"/>
              </a:ext>
            </a:extLst>
          </p:cNvPr>
          <p:cNvSpPr/>
          <p:nvPr/>
        </p:nvSpPr>
        <p:spPr>
          <a:xfrm>
            <a:off x="6853200" y="0"/>
            <a:ext cx="5338800" cy="1800000"/>
          </a:xfrm>
          <a:prstGeom prst="rect">
            <a:avLst/>
          </a:prstGeom>
          <a:solidFill>
            <a:srgbClr val="108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accent3"/>
              </a:solidFill>
            </a:endParaRPr>
          </a:p>
        </p:txBody>
      </p:sp>
      <p:sp>
        <p:nvSpPr>
          <p:cNvPr id="9" name="Espace réservé du texte 26">
            <a:extLst>
              <a:ext uri="{FF2B5EF4-FFF2-40B4-BE49-F238E27FC236}">
                <a16:creationId xmlns:a16="http://schemas.microsoft.com/office/drawing/2014/main" id="{D0998150-B947-E24C-9C33-AC240B0785CB}"/>
              </a:ext>
            </a:extLst>
          </p:cNvPr>
          <p:cNvSpPr txBox="1">
            <a:spLocks/>
          </p:cNvSpPr>
          <p:nvPr/>
        </p:nvSpPr>
        <p:spPr>
          <a:xfrm>
            <a:off x="5414695" y="0"/>
            <a:ext cx="6777305" cy="1800000"/>
          </a:xfrm>
          <a:prstGeom prst="rect">
            <a:avLst/>
          </a:prstGeom>
          <a:solidFill>
            <a:srgbClr val="1057C8"/>
          </a:solidFill>
        </p:spPr>
        <p:txBody>
          <a:bodyPr vert="horz" lIns="540000" tIns="45720" rIns="90000" bIns="45720" rtlCol="0" anchor="ctr">
            <a:no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space réservé du texte 26">
            <a:extLst>
              <a:ext uri="{FF2B5EF4-FFF2-40B4-BE49-F238E27FC236}">
                <a16:creationId xmlns:a16="http://schemas.microsoft.com/office/drawing/2014/main" id="{F82488DC-6AE8-544B-B444-6BFCC156BED1}"/>
              </a:ext>
            </a:extLst>
          </p:cNvPr>
          <p:cNvSpPr txBox="1">
            <a:spLocks/>
          </p:cNvSpPr>
          <p:nvPr/>
        </p:nvSpPr>
        <p:spPr>
          <a:xfrm>
            <a:off x="5419493" y="1800000"/>
            <a:ext cx="6777305" cy="5058000"/>
          </a:xfrm>
          <a:prstGeom prst="rect">
            <a:avLst/>
          </a:prstGeom>
          <a:noFill/>
        </p:spPr>
        <p:txBody>
          <a:bodyPr vert="horz" wrap="square" lIns="540000" tIns="46800" rIns="54000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buFontTx/>
              <a:buNone/>
              <a:defRPr sz="4000" b="0" i="0" kern="1200">
                <a:solidFill>
                  <a:schemeClr val="bg1"/>
                </a:solidFill>
                <a:latin typeface="Work Sans ExtraLight Roman"/>
                <a:ea typeface="+mn-ea"/>
                <a:cs typeface="Work Sans ExtraLight Roman"/>
              </a:defRPr>
            </a:lvl1pPr>
            <a:lvl2pPr marL="4572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2" y="210654"/>
            <a:ext cx="2157984" cy="12557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D8BB7A4-6750-3C30-F7B3-89A298C93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561" y="210654"/>
            <a:ext cx="1731187" cy="11472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EBB338-3EBC-F829-C124-968121B4F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456" y="0"/>
            <a:ext cx="5607949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CF28659-5B15-D873-A1EC-FA583D1329FF}"/>
              </a:ext>
            </a:extLst>
          </p:cNvPr>
          <p:cNvSpPr txBox="1"/>
          <p:nvPr/>
        </p:nvSpPr>
        <p:spPr>
          <a:xfrm>
            <a:off x="5930903" y="5377014"/>
            <a:ext cx="6067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Le 22/10/2025		L.MARILLY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CDB1A6-8DED-7982-8704-399A44716ED6}"/>
              </a:ext>
            </a:extLst>
          </p:cNvPr>
          <p:cNvSpPr txBox="1"/>
          <p:nvPr/>
        </p:nvSpPr>
        <p:spPr>
          <a:xfrm>
            <a:off x="5742317" y="2096219"/>
            <a:ext cx="5980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Chimie sur le Centre Nucléaire  de Production </a:t>
            </a:r>
          </a:p>
          <a:p>
            <a:pPr algn="l"/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 Electricité de Gravelines </a:t>
            </a:r>
          </a:p>
        </p:txBody>
      </p:sp>
    </p:spTree>
    <p:extLst>
      <p:ext uri="{BB962C8B-B14F-4D97-AF65-F5344CB8AC3E}">
        <p14:creationId xmlns:p14="http://schemas.microsoft.com/office/powerpoint/2010/main" val="16135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15BA96-76FC-886A-2897-28F45787D70C}"/>
              </a:ext>
            </a:extLst>
          </p:cNvPr>
          <p:cNvSpPr txBox="1"/>
          <p:nvPr/>
        </p:nvSpPr>
        <p:spPr>
          <a:xfrm>
            <a:off x="830063" y="377607"/>
            <a:ext cx="101015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chimie en chiffres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D8660C6-C448-44B4-5656-6424432EB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3545"/>
            <a:ext cx="1030313" cy="6828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497E0A-9159-0F28-145C-95C38C3E5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883" y="284251"/>
            <a:ext cx="1146109" cy="1146109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74D14A7-41A2-A9C5-450F-3B1222A75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32435"/>
              </p:ext>
            </p:extLst>
          </p:nvPr>
        </p:nvGraphicFramePr>
        <p:xfrm>
          <a:off x="565567" y="1219866"/>
          <a:ext cx="10796370" cy="5028020"/>
        </p:xfrm>
        <a:graphic>
          <a:graphicData uri="http://schemas.openxmlformats.org/drawingml/2006/table">
            <a:tbl>
              <a:tblPr/>
              <a:tblGrid>
                <a:gridCol w="5510739">
                  <a:extLst>
                    <a:ext uri="{9D8B030D-6E8A-4147-A177-3AD203B41FA5}">
                      <a16:colId xmlns:a16="http://schemas.microsoft.com/office/drawing/2014/main" val="2730193578"/>
                    </a:ext>
                  </a:extLst>
                </a:gridCol>
                <a:gridCol w="5285631">
                  <a:extLst>
                    <a:ext uri="{9D8B030D-6E8A-4147-A177-3AD203B41FA5}">
                      <a16:colId xmlns:a16="http://schemas.microsoft.com/office/drawing/2014/main" val="4233188"/>
                    </a:ext>
                  </a:extLst>
                </a:gridCol>
              </a:tblGrid>
              <a:tr h="5666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167861"/>
                  </a:ext>
                </a:extLst>
              </a:tr>
              <a:tr h="566692">
                <a:tc>
                  <a:txBody>
                    <a:bodyPr/>
                    <a:lstStyle/>
                    <a:p>
                      <a:r>
                        <a:rPr lang="fr-FR" b="1" dirty="0"/>
                        <a:t>Effectifs  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135 personnes dont 50 pour le domaine Chimie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495454"/>
                  </a:ext>
                </a:extLst>
              </a:tr>
              <a:tr h="566692">
                <a:tc>
                  <a:txBody>
                    <a:bodyPr/>
                    <a:lstStyle/>
                    <a:p>
                      <a:r>
                        <a:rPr lang="fr-FR" b="1" dirty="0"/>
                        <a:t>Automatisation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204 automates répartis sur l’ensemble de l’installation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203710"/>
                  </a:ext>
                </a:extLst>
              </a:tr>
              <a:tr h="566692">
                <a:tc>
                  <a:txBody>
                    <a:bodyPr/>
                    <a:lstStyle/>
                    <a:p>
                      <a:r>
                        <a:rPr lang="fr-FR" b="1" dirty="0"/>
                        <a:t>Organisation du laboratoire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 laboratoire centralisé + 6 laboratoires répartis sur les </a:t>
                      </a:r>
                      <a:r>
                        <a:rPr lang="fr-FR" b="0"/>
                        <a:t>tranches (primaire/</a:t>
                      </a:r>
                      <a:r>
                        <a:rPr lang="fr-FR" b="0" dirty="0"/>
                        <a:t>secondaire)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323371"/>
                  </a:ext>
                </a:extLst>
              </a:tr>
              <a:tr h="566692">
                <a:tc>
                  <a:txBody>
                    <a:bodyPr/>
                    <a:lstStyle/>
                    <a:p>
                      <a:r>
                        <a:rPr lang="fr-FR" b="1" dirty="0"/>
                        <a:t>Équipements de laboratoire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40 appareils de laboratoire + 20 appareils de paillasse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715731"/>
                  </a:ext>
                </a:extLst>
              </a:tr>
              <a:tr h="566692">
                <a:tc>
                  <a:txBody>
                    <a:bodyPr/>
                    <a:lstStyle/>
                    <a:p>
                      <a:r>
                        <a:rPr lang="fr-FR" b="1" dirty="0"/>
                        <a:t>Données &amp; Analyses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20 tournées/relevés "type" quotidiens et environ 100 analyses/jour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622011"/>
                  </a:ext>
                </a:extLst>
              </a:tr>
              <a:tr h="566692">
                <a:tc>
                  <a:txBody>
                    <a:bodyPr/>
                    <a:lstStyle/>
                    <a:p>
                      <a:r>
                        <a:rPr lang="fr-FR" b="1" dirty="0"/>
                        <a:t>Production d’eau industrielle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 station de production d’eau constituée  d'un pré traitement à la chaux et un traitement sur déminéraliseurs (3 chaines)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127565"/>
                  </a:ext>
                </a:extLst>
              </a:tr>
              <a:tr h="566692">
                <a:tc>
                  <a:txBody>
                    <a:bodyPr/>
                    <a:lstStyle/>
                    <a:p>
                      <a:r>
                        <a:rPr lang="fr-FR" b="1" dirty="0"/>
                        <a:t>Eau traitée (2024)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900 000 m³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60904"/>
                  </a:ext>
                </a:extLst>
              </a:tr>
            </a:tbl>
          </a:graphicData>
        </a:graphic>
      </p:graphicFrame>
      <p:pic>
        <p:nvPicPr>
          <p:cNvPr id="8" name="Graphique 7" descr="Femme ouvrière du bâtiment avec un remplissage uni">
            <a:extLst>
              <a:ext uri="{FF2B5EF4-FFF2-40B4-BE49-F238E27FC236}">
                <a16:creationId xmlns:a16="http://schemas.microsoft.com/office/drawing/2014/main" id="{F58682E8-71F5-B731-1F53-5D73AAEEE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9964" y="1794547"/>
            <a:ext cx="456963" cy="456963"/>
          </a:xfrm>
          <a:prstGeom prst="rect">
            <a:avLst/>
          </a:prstGeom>
        </p:spPr>
      </p:pic>
      <p:pic>
        <p:nvPicPr>
          <p:cNvPr id="10" name="Graphique 9" descr="Connexions avec un remplissage uni">
            <a:extLst>
              <a:ext uri="{FF2B5EF4-FFF2-40B4-BE49-F238E27FC236}">
                <a16:creationId xmlns:a16="http://schemas.microsoft.com/office/drawing/2014/main" id="{B117C0FB-11B1-D36C-B10B-06A066700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2374" y="2924851"/>
            <a:ext cx="553289" cy="553289"/>
          </a:xfrm>
          <a:prstGeom prst="rect">
            <a:avLst/>
          </a:prstGeom>
        </p:spPr>
      </p:pic>
      <p:pic>
        <p:nvPicPr>
          <p:cNvPr id="12" name="Graphique 11" descr="Homme ouvrier du bâtiment avec un remplissage uni">
            <a:extLst>
              <a:ext uri="{FF2B5EF4-FFF2-40B4-BE49-F238E27FC236}">
                <a16:creationId xmlns:a16="http://schemas.microsoft.com/office/drawing/2014/main" id="{AEEBC1C2-0D30-EC1C-C5F9-07BA8ABD1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0089" y="1794547"/>
            <a:ext cx="456963" cy="456963"/>
          </a:xfrm>
          <a:prstGeom prst="rect">
            <a:avLst/>
          </a:prstGeom>
        </p:spPr>
      </p:pic>
      <p:pic>
        <p:nvPicPr>
          <p:cNvPr id="14" name="Graphique 13" descr="Microscope avec un remplissage uni">
            <a:extLst>
              <a:ext uri="{FF2B5EF4-FFF2-40B4-BE49-F238E27FC236}">
                <a16:creationId xmlns:a16="http://schemas.microsoft.com/office/drawing/2014/main" id="{C43EF91A-E37D-DF84-9943-818213DA2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1989" y="3537402"/>
            <a:ext cx="463438" cy="463438"/>
          </a:xfrm>
          <a:prstGeom prst="rect">
            <a:avLst/>
          </a:prstGeom>
        </p:spPr>
      </p:pic>
      <p:pic>
        <p:nvPicPr>
          <p:cNvPr id="16" name="Graphique 15" descr="Usine avec un remplissage uni">
            <a:extLst>
              <a:ext uri="{FF2B5EF4-FFF2-40B4-BE49-F238E27FC236}">
                <a16:creationId xmlns:a16="http://schemas.microsoft.com/office/drawing/2014/main" id="{B192ABCB-D139-2EDB-D215-11D7468EEB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63512" y="4913462"/>
            <a:ext cx="553289" cy="553289"/>
          </a:xfrm>
          <a:prstGeom prst="rect">
            <a:avLst/>
          </a:prstGeom>
        </p:spPr>
      </p:pic>
      <p:pic>
        <p:nvPicPr>
          <p:cNvPr id="18" name="Graphique 17" descr="Fiole avec un remplissage uni">
            <a:extLst>
              <a:ext uri="{FF2B5EF4-FFF2-40B4-BE49-F238E27FC236}">
                <a16:creationId xmlns:a16="http://schemas.microsoft.com/office/drawing/2014/main" id="{D9BABFCB-A22D-FBF0-6697-BBBCDD071F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13784" y="5643901"/>
            <a:ext cx="552209" cy="552209"/>
          </a:xfrm>
          <a:prstGeom prst="rect">
            <a:avLst/>
          </a:prstGeom>
        </p:spPr>
      </p:pic>
      <p:pic>
        <p:nvPicPr>
          <p:cNvPr id="20" name="Graphique 19" descr="Graphique à barres avec tendance à la hausse avec un remplissage uni">
            <a:extLst>
              <a:ext uri="{FF2B5EF4-FFF2-40B4-BE49-F238E27FC236}">
                <a16:creationId xmlns:a16="http://schemas.microsoft.com/office/drawing/2014/main" id="{6D6616CE-95C7-B5B5-D2FE-EEBE8864F7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03872" y="4124117"/>
            <a:ext cx="555567" cy="555567"/>
          </a:xfrm>
          <a:prstGeom prst="rect">
            <a:avLst/>
          </a:prstGeom>
        </p:spPr>
      </p:pic>
      <p:pic>
        <p:nvPicPr>
          <p:cNvPr id="22" name="Graphique 21" descr="Main de robot avec un remplissage uni">
            <a:extLst>
              <a:ext uri="{FF2B5EF4-FFF2-40B4-BE49-F238E27FC236}">
                <a16:creationId xmlns:a16="http://schemas.microsoft.com/office/drawing/2014/main" id="{A8791AF6-3BDA-7350-EFD9-8334B70135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91752" y="2292263"/>
            <a:ext cx="561685" cy="5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15BA96-76FC-886A-2897-28F45787D70C}"/>
              </a:ext>
            </a:extLst>
          </p:cNvPr>
          <p:cNvSpPr txBox="1"/>
          <p:nvPr/>
        </p:nvSpPr>
        <p:spPr>
          <a:xfrm>
            <a:off x="515156" y="151969"/>
            <a:ext cx="101015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/>
              <a:t>Pourquoi une chimie en CNPE ?  </a:t>
            </a:r>
          </a:p>
          <a:p>
            <a:r>
              <a:rPr lang="fr-FR" sz="2000" dirty="0">
                <a:solidFill>
                  <a:srgbClr val="001A70"/>
                </a:solidFill>
                <a:latin typeface="WORK SANS LIGHT ROMAN" pitchFamily="2" charset="77"/>
              </a:rPr>
              <a:t> </a:t>
            </a:r>
          </a:p>
          <a:p>
            <a:endParaRPr lang="fr-FR" sz="2000" dirty="0">
              <a:solidFill>
                <a:srgbClr val="001A70"/>
              </a:solidFill>
              <a:latin typeface="WORK SANS LIGHT ROMAN" pitchFamily="2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D8660C6-C448-44B4-5656-6424432EB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3545"/>
            <a:ext cx="1030313" cy="682811"/>
          </a:xfrm>
          <a:prstGeom prst="rect">
            <a:avLst/>
          </a:prstGeom>
        </p:spPr>
      </p:pic>
      <p:pic>
        <p:nvPicPr>
          <p:cNvPr id="7" name="Graphique 6" descr="Brainstorming de groupe avec un remplissage uni">
            <a:extLst>
              <a:ext uri="{FF2B5EF4-FFF2-40B4-BE49-F238E27FC236}">
                <a16:creationId xmlns:a16="http://schemas.microsoft.com/office/drawing/2014/main" id="{26FFF7E5-82E2-0361-D90F-07CAE3903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2224" y="44551"/>
            <a:ext cx="1103901" cy="110390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C756706-A609-5E2E-9D45-EB4C8DA79AF6}"/>
              </a:ext>
            </a:extLst>
          </p:cNvPr>
          <p:cNvSpPr txBox="1"/>
          <p:nvPr/>
        </p:nvSpPr>
        <p:spPr>
          <a:xfrm>
            <a:off x="534981" y="874454"/>
            <a:ext cx="11156608" cy="51090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>
                <a:solidFill>
                  <a:srgbClr val="001A7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r>
              <a:rPr lang="fr-FR" dirty="0">
                <a:latin typeface="Calibri"/>
                <a:ea typeface="Calibri"/>
                <a:cs typeface="Calibri"/>
              </a:rPr>
              <a:t>La maîtrise de la chimie des circuits secondaires et primaires est un facteur déterminant pour :</a:t>
            </a:r>
          </a:p>
          <a:p>
            <a:pPr marL="457200" indent="-457200">
              <a:buAutoNum type="arabicPeriod"/>
            </a:pPr>
            <a:endParaRPr lang="fr-FR" dirty="0"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ea typeface="Calibri"/>
                <a:cs typeface="Calibri"/>
              </a:rPr>
              <a:t> </a:t>
            </a:r>
            <a:r>
              <a:rPr lang="fr-FR" b="1" dirty="0">
                <a:latin typeface="Calibri"/>
                <a:ea typeface="Calibri"/>
                <a:cs typeface="Calibri"/>
              </a:rPr>
              <a:t>La sûreté nucléaire </a:t>
            </a:r>
            <a:r>
              <a:rPr lang="fr-FR" dirty="0">
                <a:latin typeface="Calibri"/>
                <a:ea typeface="Calibri"/>
                <a:cs typeface="Calibri"/>
              </a:rPr>
              <a:t>: une chimie maîtrisée prévient l’apparition de phénomènes de corrosion, d’encrassement ou de dépôts susceptibles d’affaiblir les barrières de sûreté : colmatage des générateurs de vapeur, obstruction d’éléments du circuit (automates, filtres, crépines, capteurs). 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ea typeface="Calibri"/>
                <a:cs typeface="Calibri"/>
              </a:rPr>
              <a:t> </a:t>
            </a:r>
            <a:r>
              <a:rPr lang="fr-FR" b="1" dirty="0">
                <a:latin typeface="Calibri"/>
                <a:ea typeface="Calibri"/>
                <a:cs typeface="Calibri"/>
              </a:rPr>
              <a:t>La disponibilité des installations </a:t>
            </a:r>
            <a:r>
              <a:rPr lang="fr-FR" dirty="0">
                <a:latin typeface="Calibri"/>
                <a:ea typeface="Calibri"/>
                <a:cs typeface="Calibri"/>
              </a:rPr>
              <a:t>: les marqueurs chimiques entraînent des arrêts non planifiés (repli de tranche), des surconsommations d’eau et des interventions de maintenance supplémentaires.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Calibri"/>
                <a:ea typeface="Calibri"/>
                <a:cs typeface="Calibri"/>
              </a:rPr>
              <a:t> La radioprotection </a:t>
            </a:r>
            <a:r>
              <a:rPr lang="fr-FR" dirty="0">
                <a:latin typeface="Calibri"/>
                <a:ea typeface="Calibri"/>
                <a:cs typeface="Calibri"/>
              </a:rPr>
              <a:t>: la chimie veille à la surveillance de la première barrière (le combustible) et s’assure, lors des arrêts de tranche, que la dosimétrie sur les postes de travail reste la plus faible possible.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ea typeface="Calibri"/>
                <a:cs typeface="Calibri"/>
              </a:rPr>
              <a:t> </a:t>
            </a:r>
            <a:r>
              <a:rPr lang="fr-FR" b="1" dirty="0">
                <a:latin typeface="Calibri"/>
                <a:ea typeface="Calibri"/>
                <a:cs typeface="Calibri"/>
              </a:rPr>
              <a:t>La durée de vie </a:t>
            </a:r>
            <a:r>
              <a:rPr lang="fr-FR" dirty="0">
                <a:latin typeface="Calibri"/>
                <a:ea typeface="Calibri"/>
                <a:cs typeface="Calibri"/>
              </a:rPr>
              <a:t>: une chimie maitrisée permet de prolonger la durée de vie en protégeant notamment les gros composants sensibles (condenseur, turbine, générateur de vapeur...) 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latin typeface="Calibri"/>
              <a:ea typeface="Calibri"/>
              <a:cs typeface="Calibri"/>
            </a:endParaRPr>
          </a:p>
          <a:p>
            <a:r>
              <a:rPr lang="fr-FR" dirty="0">
                <a:latin typeface="Calibri"/>
                <a:ea typeface="Calibri"/>
                <a:cs typeface="Calibri"/>
              </a:rPr>
              <a:t>Ainsi, chaque acteur, qu’il soit en exploitation, en maintenance ou en appui, contribue à la stabilité de la chimie par le respect des consignes, la rigueur dans les interventions et la vigilance face aux écarts.</a:t>
            </a:r>
          </a:p>
        </p:txBody>
      </p:sp>
    </p:spTree>
    <p:extLst>
      <p:ext uri="{BB962C8B-B14F-4D97-AF65-F5344CB8AC3E}">
        <p14:creationId xmlns:p14="http://schemas.microsoft.com/office/powerpoint/2010/main" val="143787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15BA96-76FC-886A-2897-28F45787D70C}"/>
              </a:ext>
            </a:extLst>
          </p:cNvPr>
          <p:cNvSpPr txBox="1"/>
          <p:nvPr/>
        </p:nvSpPr>
        <p:spPr>
          <a:xfrm>
            <a:off x="944182" y="245853"/>
            <a:ext cx="1010153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4800" b="1" dirty="0"/>
              <a:t>Quels moyens ? 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D8660C6-C448-44B4-5656-6424432EB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3545"/>
            <a:ext cx="1030313" cy="682811"/>
          </a:xfrm>
          <a:prstGeom prst="rect">
            <a:avLst/>
          </a:prstGeom>
        </p:spPr>
      </p:pic>
      <p:pic>
        <p:nvPicPr>
          <p:cNvPr id="6" name="Graphique 5" descr="Tubes à essai avec un remplissage uni">
            <a:extLst>
              <a:ext uri="{FF2B5EF4-FFF2-40B4-BE49-F238E27FC236}">
                <a16:creationId xmlns:a16="http://schemas.microsoft.com/office/drawing/2014/main" id="{519ACE6A-D987-0374-BC23-3875F5DE1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9060" y="204151"/>
            <a:ext cx="914400" cy="914400"/>
          </a:xfrm>
          <a:prstGeom prst="rect">
            <a:avLst/>
          </a:prstGeom>
        </p:spPr>
      </p:pic>
      <p:sp>
        <p:nvSpPr>
          <p:cNvPr id="12" name="ZoneTexte 8">
            <a:extLst>
              <a:ext uri="{FF2B5EF4-FFF2-40B4-BE49-F238E27FC236}">
                <a16:creationId xmlns:a16="http://schemas.microsoft.com/office/drawing/2014/main" id="{335465DB-DF0B-0DAD-9BC7-5DB78C698F42}"/>
              </a:ext>
            </a:extLst>
          </p:cNvPr>
          <p:cNvSpPr txBox="1"/>
          <p:nvPr/>
        </p:nvSpPr>
        <p:spPr>
          <a:xfrm>
            <a:off x="515156" y="1745058"/>
            <a:ext cx="11156608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fr-FR" b="1" dirty="0">
                <a:latin typeface="Calibri"/>
                <a:ea typeface="Calibri"/>
                <a:cs typeface="Calibri"/>
              </a:rPr>
              <a:t>pH optimal pour réduire la corrosion : </a:t>
            </a:r>
            <a:r>
              <a:rPr lang="fr-FR" dirty="0">
                <a:latin typeface="Calibri"/>
                <a:ea typeface="Calibri"/>
                <a:cs typeface="Calibri"/>
              </a:rPr>
              <a:t>il dépend de plusieurs paramètres, notamment des matériaux utilisés dans le circuit. Il est ajusté par l’ajout de produits de conditionnement tels que l’éthanolamine ou la lithine.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endParaRPr lang="fr-FR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fr-FR" b="1" dirty="0">
                <a:latin typeface="Calibri"/>
                <a:ea typeface="Calibri"/>
                <a:cs typeface="Calibri"/>
              </a:rPr>
              <a:t>Faible teneur en oxygène :</a:t>
            </a:r>
            <a:r>
              <a:rPr lang="fr-FR" dirty="0">
                <a:latin typeface="Calibri"/>
                <a:ea typeface="Calibri"/>
                <a:cs typeface="Calibri"/>
              </a:rPr>
              <a:t> elle est obtenue grâce au dégazage, à la mise sous vide, à l’utilisation d’une atmosphère gazeuse inerte ainsi qu’à l’injection d’hydrazine.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endParaRPr lang="fr-FR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fr-FR" b="1" dirty="0">
                <a:latin typeface="Calibri"/>
                <a:ea typeface="Calibri"/>
                <a:cs typeface="Calibri"/>
              </a:rPr>
              <a:t>Épuration et filtration : </a:t>
            </a:r>
            <a:r>
              <a:rPr lang="fr-FR" dirty="0">
                <a:latin typeface="Calibri"/>
                <a:ea typeface="Calibri"/>
                <a:cs typeface="Calibri"/>
              </a:rPr>
              <a:t>le CNPE dispose d’un large éventail de déminéraliseurs et de systèmes de filtration permettant de réduire la concentration des espèces chimiques présentes en solution dont l’origine est variable.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fr-FR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fr-FR" b="1" dirty="0">
                <a:latin typeface="Calibri"/>
                <a:ea typeface="Calibri"/>
                <a:cs typeface="Calibri"/>
              </a:rPr>
              <a:t>Suivi de l’évolution des paramètres chimiques sur le cycle : </a:t>
            </a:r>
            <a:r>
              <a:rPr lang="fr-FR" dirty="0">
                <a:latin typeface="Calibri"/>
                <a:ea typeface="Calibri"/>
                <a:cs typeface="Calibri"/>
              </a:rPr>
              <a:t>la chimie est en appuie lors du fonctionnement en tranche en marche mais aussi dans les phases critiques de la mise à l’arrêt à froid.</a:t>
            </a:r>
          </a:p>
        </p:txBody>
      </p:sp>
    </p:spTree>
    <p:extLst>
      <p:ext uri="{BB962C8B-B14F-4D97-AF65-F5344CB8AC3E}">
        <p14:creationId xmlns:p14="http://schemas.microsoft.com/office/powerpoint/2010/main" val="221141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15BA96-76FC-886A-2897-28F45787D70C}"/>
              </a:ext>
            </a:extLst>
          </p:cNvPr>
          <p:cNvSpPr txBox="1"/>
          <p:nvPr/>
        </p:nvSpPr>
        <p:spPr>
          <a:xfrm>
            <a:off x="400718" y="168382"/>
            <a:ext cx="10101532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Comment est pilotée la chimie ?</a:t>
            </a: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endParaRPr lang="fr-FR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D8660C6-C448-44B4-5656-6424432EB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3545"/>
            <a:ext cx="1030313" cy="682811"/>
          </a:xfrm>
          <a:prstGeom prst="rect">
            <a:avLst/>
          </a:prstGeom>
        </p:spPr>
      </p:pic>
      <p:pic>
        <p:nvPicPr>
          <p:cNvPr id="5" name="Graphique 4" descr="Livres avec un remplissage uni">
            <a:extLst>
              <a:ext uri="{FF2B5EF4-FFF2-40B4-BE49-F238E27FC236}">
                <a16:creationId xmlns:a16="http://schemas.microsoft.com/office/drawing/2014/main" id="{FB5FCBEE-4B8A-D6F5-0EE3-4791F0107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9714" y="168382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293E56-0986-52ED-07EE-834AA6819522}"/>
              </a:ext>
            </a:extLst>
          </p:cNvPr>
          <p:cNvSpPr txBox="1"/>
          <p:nvPr/>
        </p:nvSpPr>
        <p:spPr>
          <a:xfrm>
            <a:off x="523258" y="2505566"/>
            <a:ext cx="10906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 fonction de </a:t>
            </a:r>
            <a:r>
              <a:rPr lang="fr-F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l’état </a:t>
            </a: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 la tranche</a:t>
            </a:r>
            <a:r>
              <a:rPr lang="fr-F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 RP, ANGV, ANRRA, API, APR, RCD) , elles définissent le matériel requis mais aussi  :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 circuit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paramètres contrôlés ( pH, oxygène…)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L’unité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périodicité d’analyse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Les valeurs attendues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Valeurs limites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conduites à tenir 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 Remarques </a:t>
            </a:r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C2F8F63E-6B57-F494-2420-CA08AAF9369B}"/>
              </a:ext>
            </a:extLst>
          </p:cNvPr>
          <p:cNvSpPr txBox="1"/>
          <p:nvPr/>
        </p:nvSpPr>
        <p:spPr>
          <a:xfrm>
            <a:off x="523258" y="1307155"/>
            <a:ext cx="11156608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 dirty="0">
                <a:latin typeface="Calibri"/>
                <a:ea typeface="Calibri"/>
                <a:cs typeface="Calibri"/>
              </a:rPr>
              <a:t>La chimie est soumise aux mêmes règles que l’ensemble de la centrale nucléaire, néanmoins elle possède dans le Chapitre 3 des Règles Générales d’Exploitation </a:t>
            </a:r>
            <a:r>
              <a:rPr lang="fr-FR" sz="2000" b="1" dirty="0">
                <a:latin typeface="Calibri"/>
                <a:ea typeface="Calibri"/>
                <a:cs typeface="Calibri"/>
              </a:rPr>
              <a:t>: 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b="1" dirty="0">
                <a:latin typeface="Calibri"/>
                <a:ea typeface="Calibri"/>
                <a:cs typeface="Calibri"/>
              </a:rPr>
              <a:t>Les spécifications chimiques et radiochimiques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21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15BA96-76FC-886A-2897-28F45787D70C}"/>
              </a:ext>
            </a:extLst>
          </p:cNvPr>
          <p:cNvSpPr txBox="1"/>
          <p:nvPr/>
        </p:nvSpPr>
        <p:spPr>
          <a:xfrm>
            <a:off x="857918" y="307244"/>
            <a:ext cx="1010153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4800" b="1" dirty="0"/>
              <a:t>Quel indicateur pour la chimie ? </a:t>
            </a:r>
            <a:endParaRPr lang="fr-FR" sz="2000" dirty="0">
              <a:solidFill>
                <a:srgbClr val="001A70"/>
              </a:solidFill>
              <a:latin typeface="WORK SANS LIGHT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D8660C6-C448-44B4-5656-6424432EB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3545"/>
            <a:ext cx="1030313" cy="682811"/>
          </a:xfrm>
          <a:prstGeom prst="rect">
            <a:avLst/>
          </a:prstGeom>
        </p:spPr>
      </p:pic>
      <p:pic>
        <p:nvPicPr>
          <p:cNvPr id="5" name="Graphique 4" descr="Graphique à barres avec tendance à la hausse avec un remplissage uni">
            <a:extLst>
              <a:ext uri="{FF2B5EF4-FFF2-40B4-BE49-F238E27FC236}">
                <a16:creationId xmlns:a16="http://schemas.microsoft.com/office/drawing/2014/main" id="{EADD527E-9EB7-4585-1491-0C79DE54A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234" y="255431"/>
            <a:ext cx="914400" cy="9144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DA7B4FD-CE43-746E-1798-48091F3F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1" y="2179375"/>
            <a:ext cx="19621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13">
            <a:extLst>
              <a:ext uri="{FF2B5EF4-FFF2-40B4-BE49-F238E27FC236}">
                <a16:creationId xmlns:a16="http://schemas.microsoft.com/office/drawing/2014/main" id="{3136D23C-C41A-262A-A408-83EB9B73870B}"/>
              </a:ext>
            </a:extLst>
          </p:cNvPr>
          <p:cNvSpPr/>
          <p:nvPr/>
        </p:nvSpPr>
        <p:spPr bwMode="auto">
          <a:xfrm>
            <a:off x="2889848" y="1653931"/>
            <a:ext cx="2036763" cy="769937"/>
          </a:xfrm>
          <a:prstGeom prst="wedgeRoundRectCallout">
            <a:avLst>
              <a:gd name="adj1" fmla="val -86808"/>
              <a:gd name="adj2" fmla="val 169842"/>
              <a:gd name="adj3" fmla="val 16667"/>
            </a:avLst>
          </a:prstGeom>
          <a:solidFill>
            <a:schemeClr val="bg1"/>
          </a:solidFill>
          <a:ln w="15875" cap="flat">
            <a:solidFill>
              <a:srgbClr val="FFC000"/>
            </a:solidFill>
            <a:rou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dirty="0">
                <a:solidFill>
                  <a:srgbClr val="000000"/>
                </a:solidFill>
              </a:rPr>
              <a:t>CONDITION 1 </a:t>
            </a:r>
            <a:r>
              <a:rPr lang="fr-FR" sz="1000" dirty="0">
                <a:solidFill>
                  <a:srgbClr val="000000"/>
                </a:solidFill>
              </a:rPr>
              <a:t>: Pollutions </a:t>
            </a:r>
            <a:r>
              <a:rPr lang="fr-FR" sz="1000" b="1" dirty="0">
                <a:solidFill>
                  <a:srgbClr val="FF6699"/>
                </a:solidFill>
              </a:rPr>
              <a:t>aigües</a:t>
            </a:r>
            <a:r>
              <a:rPr lang="fr-FR" sz="1000" dirty="0">
                <a:solidFill>
                  <a:srgbClr val="000000"/>
                </a:solidFill>
              </a:rPr>
              <a:t> des circuits primaire (F, Cl, SO</a:t>
            </a:r>
            <a:r>
              <a:rPr lang="fr-FR" sz="1000" baseline="-25000" dirty="0">
                <a:solidFill>
                  <a:srgbClr val="000000"/>
                </a:solidFill>
              </a:rPr>
              <a:t>4</a:t>
            </a:r>
            <a:r>
              <a:rPr lang="fr-FR" sz="1000" dirty="0">
                <a:solidFill>
                  <a:srgbClr val="000000"/>
                </a:solidFill>
              </a:rPr>
              <a:t>) </a:t>
            </a:r>
            <a:r>
              <a:rPr lang="fr-FR" sz="1000" baseline="-25000" dirty="0">
                <a:solidFill>
                  <a:srgbClr val="000000"/>
                </a:solidFill>
              </a:rPr>
              <a:t>RCP</a:t>
            </a:r>
            <a:r>
              <a:rPr lang="fr-FR" sz="1000" dirty="0">
                <a:solidFill>
                  <a:srgbClr val="000000"/>
                </a:solidFill>
              </a:rPr>
              <a:t> et secondaire (Na, Cl, SO</a:t>
            </a:r>
            <a:r>
              <a:rPr lang="fr-FR" sz="1000" baseline="-25000" dirty="0">
                <a:solidFill>
                  <a:srgbClr val="000000"/>
                </a:solidFill>
              </a:rPr>
              <a:t>4</a:t>
            </a:r>
            <a:r>
              <a:rPr lang="fr-FR" sz="1000" dirty="0">
                <a:solidFill>
                  <a:srgbClr val="000000"/>
                </a:solidFill>
              </a:rPr>
              <a:t>) </a:t>
            </a:r>
            <a:r>
              <a:rPr lang="fr-FR" sz="1000" baseline="-25000" dirty="0">
                <a:solidFill>
                  <a:srgbClr val="000000"/>
                </a:solidFill>
              </a:rPr>
              <a:t>APG</a:t>
            </a:r>
            <a:r>
              <a:rPr lang="fr-FR" sz="1000" dirty="0">
                <a:solidFill>
                  <a:srgbClr val="000000"/>
                </a:solidFill>
              </a:rPr>
              <a:t>, (O</a:t>
            </a:r>
            <a:r>
              <a:rPr lang="fr-FR" sz="1000" baseline="-25000" dirty="0">
                <a:solidFill>
                  <a:srgbClr val="000000"/>
                </a:solidFill>
              </a:rPr>
              <a:t>2</a:t>
            </a:r>
            <a:r>
              <a:rPr lang="fr-FR" sz="1000" dirty="0">
                <a:solidFill>
                  <a:srgbClr val="000000"/>
                </a:solidFill>
              </a:rPr>
              <a:t>) </a:t>
            </a:r>
            <a:r>
              <a:rPr lang="fr-FR" sz="1000" baseline="-25000" dirty="0">
                <a:solidFill>
                  <a:srgbClr val="000000"/>
                </a:solidFill>
              </a:rPr>
              <a:t>AHP</a:t>
            </a:r>
          </a:p>
        </p:txBody>
      </p:sp>
      <p:sp>
        <p:nvSpPr>
          <p:cNvPr id="7" name="Rectangle à coins arrondis 14">
            <a:extLst>
              <a:ext uri="{FF2B5EF4-FFF2-40B4-BE49-F238E27FC236}">
                <a16:creationId xmlns:a16="http://schemas.microsoft.com/office/drawing/2014/main" id="{61ADF61A-7B68-FE59-164A-80A7233ECCDE}"/>
              </a:ext>
            </a:extLst>
          </p:cNvPr>
          <p:cNvSpPr/>
          <p:nvPr/>
        </p:nvSpPr>
        <p:spPr bwMode="auto">
          <a:xfrm>
            <a:off x="2692682" y="2694814"/>
            <a:ext cx="2036763" cy="565150"/>
          </a:xfrm>
          <a:prstGeom prst="wedgeRoundRectCallout">
            <a:avLst>
              <a:gd name="adj1" fmla="val -85265"/>
              <a:gd name="adj2" fmla="val 144578"/>
              <a:gd name="adj3" fmla="val 16667"/>
            </a:avLst>
          </a:prstGeom>
          <a:solidFill>
            <a:schemeClr val="bg1"/>
          </a:solidFill>
          <a:ln w="15875" cap="flat">
            <a:solidFill>
              <a:srgbClr val="0000FF"/>
            </a:solidFill>
            <a:rou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dirty="0">
                <a:solidFill>
                  <a:srgbClr val="000000"/>
                </a:solidFill>
              </a:rPr>
              <a:t>CONDITION 2 </a:t>
            </a:r>
            <a:r>
              <a:rPr lang="fr-FR" sz="1000" dirty="0">
                <a:solidFill>
                  <a:srgbClr val="000000"/>
                </a:solidFill>
              </a:rPr>
              <a:t>: Transport métallique vers les GV (Fe, Cu et MES)</a:t>
            </a:r>
            <a:r>
              <a:rPr lang="fr-FR" sz="1000" baseline="-25000" dirty="0">
                <a:solidFill>
                  <a:srgbClr val="000000"/>
                </a:solidFill>
              </a:rPr>
              <a:t>AHP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8" name="Rectangle à coins arrondis 17">
            <a:extLst>
              <a:ext uri="{FF2B5EF4-FFF2-40B4-BE49-F238E27FC236}">
                <a16:creationId xmlns:a16="http://schemas.microsoft.com/office/drawing/2014/main" id="{9250CBE8-A088-27EC-D616-1A3C52112F20}"/>
              </a:ext>
            </a:extLst>
          </p:cNvPr>
          <p:cNvSpPr/>
          <p:nvPr/>
        </p:nvSpPr>
        <p:spPr bwMode="auto">
          <a:xfrm>
            <a:off x="2902994" y="3444612"/>
            <a:ext cx="2079625" cy="736600"/>
          </a:xfrm>
          <a:prstGeom prst="wedgeRoundRectCallout">
            <a:avLst>
              <a:gd name="adj1" fmla="val -85118"/>
              <a:gd name="adj2" fmla="val 70276"/>
              <a:gd name="adj3" fmla="val 16667"/>
            </a:avLst>
          </a:prstGeom>
          <a:solidFill>
            <a:schemeClr val="bg1"/>
          </a:solidFill>
          <a:ln w="15875" cap="flat">
            <a:solidFill>
              <a:srgbClr val="FF0000"/>
            </a:solidFill>
            <a:rou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dirty="0">
                <a:solidFill>
                  <a:srgbClr val="000000"/>
                </a:solidFill>
              </a:rPr>
              <a:t>CONDITION 3 </a:t>
            </a:r>
            <a:r>
              <a:rPr lang="fr-FR" sz="1000" dirty="0">
                <a:solidFill>
                  <a:srgbClr val="000000"/>
                </a:solidFill>
              </a:rPr>
              <a:t>: Respect du conditionnement RCP (coordination B-Li et spécification H</a:t>
            </a:r>
            <a:r>
              <a:rPr lang="fr-FR" sz="1000" baseline="-25000" dirty="0">
                <a:solidFill>
                  <a:srgbClr val="000000"/>
                </a:solidFill>
              </a:rPr>
              <a:t>2</a:t>
            </a:r>
            <a:r>
              <a:rPr lang="fr-FR" sz="1000" dirty="0">
                <a:solidFill>
                  <a:srgbClr val="000000"/>
                </a:solidFill>
              </a:rPr>
              <a:t> dans RCP)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9" name="Rectangle à coins arrondis 18">
            <a:extLst>
              <a:ext uri="{FF2B5EF4-FFF2-40B4-BE49-F238E27FC236}">
                <a16:creationId xmlns:a16="http://schemas.microsoft.com/office/drawing/2014/main" id="{04AEC8F2-3DEE-93E4-766C-73707C62738B}"/>
              </a:ext>
            </a:extLst>
          </p:cNvPr>
          <p:cNvSpPr/>
          <p:nvPr/>
        </p:nvSpPr>
        <p:spPr bwMode="auto">
          <a:xfrm>
            <a:off x="2688430" y="4350003"/>
            <a:ext cx="2079625" cy="611188"/>
          </a:xfrm>
          <a:prstGeom prst="wedgeRoundRectCallout">
            <a:avLst>
              <a:gd name="adj1" fmla="val -85896"/>
              <a:gd name="adj2" fmla="val 7958"/>
              <a:gd name="adj3" fmla="val 16667"/>
            </a:avLst>
          </a:prstGeom>
          <a:solidFill>
            <a:schemeClr val="bg1"/>
          </a:solidFill>
          <a:ln w="15875" cap="flat">
            <a:solidFill>
              <a:srgbClr val="0000FF"/>
            </a:solidFill>
            <a:rou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dirty="0">
                <a:solidFill>
                  <a:srgbClr val="000000"/>
                </a:solidFill>
              </a:rPr>
              <a:t>CONDITION 4 </a:t>
            </a:r>
            <a:r>
              <a:rPr lang="fr-FR" sz="1000" dirty="0">
                <a:solidFill>
                  <a:srgbClr val="000000"/>
                </a:solidFill>
              </a:rPr>
              <a:t>: Pollution </a:t>
            </a:r>
            <a:r>
              <a:rPr lang="fr-FR" sz="1000" b="1" dirty="0">
                <a:solidFill>
                  <a:srgbClr val="FF6699"/>
                </a:solidFill>
              </a:rPr>
              <a:t>chronique</a:t>
            </a:r>
            <a:r>
              <a:rPr lang="fr-FR" sz="1000" dirty="0">
                <a:solidFill>
                  <a:srgbClr val="000000"/>
                </a:solidFill>
              </a:rPr>
              <a:t> des GV en Sodium APG (</a:t>
            </a:r>
            <a:r>
              <a:rPr lang="fr-FR" sz="1000" dirty="0" err="1">
                <a:solidFill>
                  <a:srgbClr val="000000"/>
                </a:solidFill>
              </a:rPr>
              <a:t>Na</a:t>
            </a:r>
            <a:r>
              <a:rPr lang="fr-FR" sz="1000" baseline="-25000" dirty="0" err="1">
                <a:solidFill>
                  <a:srgbClr val="000000"/>
                </a:solidFill>
              </a:rPr>
              <a:t>APG</a:t>
            </a:r>
            <a:r>
              <a:rPr lang="fr-FR" sz="1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Rectangle à coins arrondis 19">
            <a:extLst>
              <a:ext uri="{FF2B5EF4-FFF2-40B4-BE49-F238E27FC236}">
                <a16:creationId xmlns:a16="http://schemas.microsoft.com/office/drawing/2014/main" id="{B3F35862-60A9-FF23-C347-5BE9B6FC2FB6}"/>
              </a:ext>
            </a:extLst>
          </p:cNvPr>
          <p:cNvSpPr/>
          <p:nvPr/>
        </p:nvSpPr>
        <p:spPr bwMode="auto">
          <a:xfrm>
            <a:off x="2688430" y="5232137"/>
            <a:ext cx="2036762" cy="428625"/>
          </a:xfrm>
          <a:prstGeom prst="wedgeRoundRectCallout">
            <a:avLst>
              <a:gd name="adj1" fmla="val -88776"/>
              <a:gd name="adj2" fmla="val -51486"/>
              <a:gd name="adj3" fmla="val 16667"/>
            </a:avLst>
          </a:prstGeom>
          <a:solidFill>
            <a:schemeClr val="bg1"/>
          </a:solidFill>
          <a:ln w="15875" cap="flat">
            <a:solidFill>
              <a:srgbClr val="FF0000"/>
            </a:solidFill>
            <a:rou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dirty="0">
                <a:solidFill>
                  <a:srgbClr val="000000"/>
                </a:solidFill>
              </a:rPr>
              <a:t>CONDITION 5 </a:t>
            </a:r>
            <a:r>
              <a:rPr lang="fr-FR" sz="1000" dirty="0">
                <a:solidFill>
                  <a:srgbClr val="000000"/>
                </a:solidFill>
              </a:rPr>
              <a:t>: Terme source primaire (</a:t>
            </a:r>
            <a:r>
              <a:rPr lang="fr-FR" sz="1000" baseline="30000" dirty="0">
                <a:solidFill>
                  <a:srgbClr val="000000"/>
                </a:solidFill>
              </a:rPr>
              <a:t>58</a:t>
            </a:r>
            <a:r>
              <a:rPr lang="fr-FR" sz="1000" dirty="0">
                <a:solidFill>
                  <a:srgbClr val="000000"/>
                </a:solidFill>
              </a:rPr>
              <a:t>Co et </a:t>
            </a:r>
            <a:r>
              <a:rPr lang="fr-FR" sz="1000" baseline="30000" dirty="0">
                <a:solidFill>
                  <a:srgbClr val="000000"/>
                </a:solidFill>
              </a:rPr>
              <a:t>60</a:t>
            </a:r>
            <a:r>
              <a:rPr lang="fr-FR" sz="1000" dirty="0">
                <a:solidFill>
                  <a:srgbClr val="000000"/>
                </a:solidFill>
              </a:rPr>
              <a:t>Co) RCP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D05CE94-14AE-F087-E9ED-626E7324B08F}"/>
              </a:ext>
            </a:extLst>
          </p:cNvPr>
          <p:cNvSpPr txBox="1">
            <a:spLocks/>
          </p:cNvSpPr>
          <p:nvPr/>
        </p:nvSpPr>
        <p:spPr>
          <a:xfrm>
            <a:off x="5217023" y="1174752"/>
            <a:ext cx="6847222" cy="5887304"/>
          </a:xfrm>
          <a:prstGeom prst="rect">
            <a:avLst/>
          </a:prstGeom>
        </p:spPr>
        <p:txBody>
          <a:bodyPr vert="horz" wrap="square" lIns="0" tIns="10800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1A70"/>
                </a:solidFill>
                <a:latin typeface="WORK SANS LIGHT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1A70"/>
                </a:solidFill>
                <a:latin typeface="WORK SANS LIGHT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rgbClr val="001A70"/>
                </a:solidFill>
                <a:latin typeface="WORK SANS LIGHT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1A70"/>
                </a:solidFill>
                <a:latin typeface="WORK SANS LIGHT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000" b="0" i="0" kern="1200">
                <a:solidFill>
                  <a:srgbClr val="001A70"/>
                </a:solidFill>
                <a:latin typeface="WORK SANS LIGHT ROMAN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L’indicateur de Performance de la chimie couvre la chimie</a:t>
            </a: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primaire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et</a:t>
            </a: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la chimie </a:t>
            </a:r>
            <a:r>
              <a:rPr lang="fr-FR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secondaire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(14 paramètres et 3 circuits),  il prend en compte les pollutions </a:t>
            </a: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chroniques, le conditionnement et la corrosion.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5 conditions </a:t>
            </a:r>
            <a:r>
              <a:rPr lang="fr-FR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incrémentent le « score » total IPC :</a:t>
            </a:r>
            <a:endParaRPr lang="fr-FR" sz="18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C6CCE52-896A-E80B-1D33-C6D072C08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132" y="2620501"/>
            <a:ext cx="5499069" cy="8779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E74F611-5B60-40F7-C62B-19AD3035FE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563" y="3671094"/>
            <a:ext cx="4820123" cy="238820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6ED358A-07CA-C9AB-04BE-111C38FA498C}"/>
              </a:ext>
            </a:extLst>
          </p:cNvPr>
          <p:cNvSpPr txBox="1"/>
          <p:nvPr/>
        </p:nvSpPr>
        <p:spPr>
          <a:xfrm>
            <a:off x="4994285" y="6086529"/>
            <a:ext cx="7090027" cy="669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Partage mensuel dans différentes instances dont la Direction Technique (rédaction mensuelle et annuelle d’un bilan PARC )</a:t>
            </a:r>
          </a:p>
        </p:txBody>
      </p:sp>
    </p:spTree>
    <p:extLst>
      <p:ext uri="{BB962C8B-B14F-4D97-AF65-F5344CB8AC3E}">
        <p14:creationId xmlns:p14="http://schemas.microsoft.com/office/powerpoint/2010/main" val="344034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9310BD6-0BFB-8B42-AA8F-68F7E7406E29}"/>
              </a:ext>
            </a:extLst>
          </p:cNvPr>
          <p:cNvSpPr txBox="1"/>
          <p:nvPr/>
        </p:nvSpPr>
        <p:spPr>
          <a:xfrm>
            <a:off x="1269932" y="1893680"/>
            <a:ext cx="4356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57" y="316703"/>
            <a:ext cx="2157984" cy="1255776"/>
          </a:xfrm>
          <a:prstGeom prst="rect">
            <a:avLst/>
          </a:prstGeom>
        </p:spPr>
      </p:pic>
      <p:pic>
        <p:nvPicPr>
          <p:cNvPr id="3" name="Image 2" descr="Une image contenant Photographie aérienne, aérien, plein air, bâtiment&#10;&#10;Le contenu généré par l’IA peut être incorrect.">
            <a:extLst>
              <a:ext uri="{FF2B5EF4-FFF2-40B4-BE49-F238E27FC236}">
                <a16:creationId xmlns:a16="http://schemas.microsoft.com/office/drawing/2014/main" id="{2DC1FD2B-7367-82BE-8907-5B745B68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7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544FA2-4C84-0744-BDA9-D8D658862A5C}"/>
              </a:ext>
            </a:extLst>
          </p:cNvPr>
          <p:cNvSpPr/>
          <p:nvPr/>
        </p:nvSpPr>
        <p:spPr>
          <a:xfrm>
            <a:off x="546410" y="3184376"/>
            <a:ext cx="3004247" cy="2480443"/>
          </a:xfrm>
          <a:prstGeom prst="rect">
            <a:avLst/>
          </a:prstGeom>
          <a:solidFill>
            <a:srgbClr val="1089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EF68A9-94DC-BE22-9555-CC3E2FF0C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19" y="3029525"/>
            <a:ext cx="1731414" cy="11461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13C3978-A583-5F18-7411-CE7D24F79322}"/>
              </a:ext>
            </a:extLst>
          </p:cNvPr>
          <p:cNvSpPr txBox="1"/>
          <p:nvPr/>
        </p:nvSpPr>
        <p:spPr>
          <a:xfrm>
            <a:off x="836341" y="4516244"/>
            <a:ext cx="202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Merci. </a:t>
            </a:r>
          </a:p>
        </p:txBody>
      </p:sp>
    </p:spTree>
    <p:extLst>
      <p:ext uri="{BB962C8B-B14F-4D97-AF65-F5344CB8AC3E}">
        <p14:creationId xmlns:p14="http://schemas.microsoft.com/office/powerpoint/2010/main" val="3369775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XT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TEX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FF00"/>
          </a:solidFill>
          <a:prstDash val="sys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INTERBRAND-EDF">
    <a:dk1>
      <a:srgbClr val="000000"/>
    </a:dk1>
    <a:lt1>
      <a:srgbClr val="FFFFFF"/>
    </a:lt1>
    <a:dk2>
      <a:srgbClr val="E75113"/>
    </a:dk2>
    <a:lt2>
      <a:srgbClr val="87888A"/>
    </a:lt2>
    <a:accent1>
      <a:srgbClr val="023971"/>
    </a:accent1>
    <a:accent2>
      <a:srgbClr val="006AB3"/>
    </a:accent2>
    <a:accent3>
      <a:srgbClr val="49A93E"/>
    </a:accent3>
    <a:accent4>
      <a:srgbClr val="B0C700"/>
    </a:accent4>
    <a:accent5>
      <a:srgbClr val="F39D00"/>
    </a:accent5>
    <a:accent6>
      <a:srgbClr val="E75113"/>
    </a:accent6>
    <a:hlink>
      <a:srgbClr val="006AB3"/>
    </a:hlink>
    <a:folHlink>
      <a:srgbClr val="023971"/>
    </a:folHlink>
  </a:clrScheme>
</a:themeOverride>
</file>

<file path=docMetadata/LabelInfo.xml><?xml version="1.0" encoding="utf-8"?>
<clbl:labelList xmlns:clbl="http://schemas.microsoft.com/office/2020/mipLabelMetadata">
  <clbl:label id="{2d26f538-337a-4593-a7e6-123667b1a538}" enabled="1" method="Standard" siteId="{e242425b-70fc-44dc-9ddf-c21e304e6c8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725</Words>
  <Application>Microsoft Macintosh PowerPoint</Application>
  <PresentationFormat>Grand écran</PresentationFormat>
  <Paragraphs>65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Arial,Sans-Serif</vt:lpstr>
      <vt:lpstr>Calibri</vt:lpstr>
      <vt:lpstr>Calibri Light</vt:lpstr>
      <vt:lpstr>Frutiger 55</vt:lpstr>
      <vt:lpstr>Police système Courant</vt:lpstr>
      <vt:lpstr>Symbol</vt:lpstr>
      <vt:lpstr>Wingdings</vt:lpstr>
      <vt:lpstr>Work Sans Light Roman</vt:lpstr>
      <vt:lpstr>Work Sans Light Roman</vt:lpstr>
      <vt:lpstr>Thème Office</vt:lpstr>
      <vt:lpstr>3_TEXTE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grenier</dc:creator>
  <cp:lastModifiedBy>christian Bourgain</cp:lastModifiedBy>
  <cp:revision>196</cp:revision>
  <dcterms:created xsi:type="dcterms:W3CDTF">2021-04-07T13:05:34Z</dcterms:created>
  <dcterms:modified xsi:type="dcterms:W3CDTF">2025-11-02T11:46:54Z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26f538-337a-4593-a7e6-123667b1a538_Enabled">
    <vt:lpwstr>true</vt:lpwstr>
  </property>
  <property fmtid="{D5CDD505-2E9C-101B-9397-08002B2CF9AE}" pid="3" name="MSIP_Label_2d26f538-337a-4593-a7e6-123667b1a538_SetDate">
    <vt:lpwstr>2025-01-20T12:19:35Z</vt:lpwstr>
  </property>
  <property fmtid="{D5CDD505-2E9C-101B-9397-08002B2CF9AE}" pid="4" name="MSIP_Label_2d26f538-337a-4593-a7e6-123667b1a538_Method">
    <vt:lpwstr>Standard</vt:lpwstr>
  </property>
  <property fmtid="{D5CDD505-2E9C-101B-9397-08002B2CF9AE}" pid="5" name="MSIP_Label_2d26f538-337a-4593-a7e6-123667b1a538_Name">
    <vt:lpwstr>C1 Interne</vt:lpwstr>
  </property>
  <property fmtid="{D5CDD505-2E9C-101B-9397-08002B2CF9AE}" pid="6" name="MSIP_Label_2d26f538-337a-4593-a7e6-123667b1a538_SiteId">
    <vt:lpwstr>e242425b-70fc-44dc-9ddf-c21e304e6c80</vt:lpwstr>
  </property>
  <property fmtid="{D5CDD505-2E9C-101B-9397-08002B2CF9AE}" pid="7" name="MSIP_Label_2d26f538-337a-4593-a7e6-123667b1a538_ActionId">
    <vt:lpwstr>f086acea-e5be-44cc-9365-b8dfb133f99b</vt:lpwstr>
  </property>
  <property fmtid="{D5CDD505-2E9C-101B-9397-08002B2CF9AE}" pid="8" name="MSIP_Label_2d26f538-337a-4593-a7e6-123667b1a538_ContentBits">
    <vt:lpwstr>0</vt:lpwstr>
  </property>
</Properties>
</file>