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4B821F-B4BC-4A67-B742-80CC893B4954}" v="1" dt="2025-06-15T20:26:12.42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692"/>
  </p:normalViewPr>
  <p:slideViewPr>
    <p:cSldViewPr snapToGrid="0">
      <p:cViewPr varScale="1">
        <p:scale>
          <a:sx n="106" d="100"/>
          <a:sy n="106"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F4DD04-0D16-AB23-DD3A-D7D789817D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4FE34B6-0022-24F9-359F-CC072E6B3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0761E33-6390-E5C5-FDA7-BAFDDC750100}"/>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33051E14-E0B7-7016-F24A-26637E319A0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B7C10B6-7796-0BFF-8953-744B183F7083}"/>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321352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89B16F-1DFE-F5AF-5ED9-169877B2C2B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F15761D-4748-DBFA-46CC-F2DB6D12200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71F5AF-2482-3327-F557-9A22510C7C28}"/>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D8D72122-16BF-2135-5FBF-DBD4462ACE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67909D2-C637-2406-FC0C-1AD3F0BEE967}"/>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2416226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E1A5FFA-7C0A-8DAD-CF18-8A243D95FA8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804399B-9E0E-88B8-6938-BB4A0A5252F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EF22EAD-55D7-1B14-2D71-258F9ADA0570}"/>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1AE1352A-EE35-8D64-AF2D-B63547E0AA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8393B5-6DDA-5967-4137-B3930B311BC5}"/>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3209691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4235F1-3F50-F70A-940D-FEF895CD89D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FDC5F57-6A46-8ED2-E06C-31240C7B3B1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049E40D-AA10-F706-9E8E-E581E1F9181A}"/>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CFDD5C42-CEC2-799C-6DD8-F2C071611B6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192ED9-18AE-488C-55F3-F5A8B8BD22AB}"/>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1736293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9AD2AC-8E13-D54F-C040-0F57B5FEBE7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8A91E00-C9D3-6B5F-3ECC-5A5C515B65D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A454D96-38E3-E940-1F98-A58CCA7CFF3E}"/>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307F3AFC-EFFA-B29E-0028-A4F8ADC738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4FB3EF-3A2B-EF2F-4789-4765DDFD0A69}"/>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349788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8A38A-AD31-1342-5846-2B482349C0A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FF3D719-DBB9-9248-AAB2-8E7C6DAB767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4EE7AFD-A996-7B53-C181-DC5568F84B2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9392D43-D19B-A032-5D1C-8B69CF938AED}"/>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6" name="Espace réservé du pied de page 5">
            <a:extLst>
              <a:ext uri="{FF2B5EF4-FFF2-40B4-BE49-F238E27FC236}">
                <a16:creationId xmlns:a16="http://schemas.microsoft.com/office/drawing/2014/main" id="{E27037CD-6990-52D3-EB27-B9F5AD6A0DB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A73D545-0DD6-874B-47A5-234B42B3332F}"/>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101405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DB3ECC-FE75-EE9A-2323-9BE041D3B73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C1A0DB7-3923-73E4-FA47-A61BBBB7B4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37896AF-E0F3-BD07-833A-ED5B85FF944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60FB661-5AE6-255A-0775-6197E418A8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2A2A523-6F1B-419E-5E7E-4E87D95A3B9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05A4634-E81D-7866-092C-8344B9D19A88}"/>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8" name="Espace réservé du pied de page 7">
            <a:extLst>
              <a:ext uri="{FF2B5EF4-FFF2-40B4-BE49-F238E27FC236}">
                <a16:creationId xmlns:a16="http://schemas.microsoft.com/office/drawing/2014/main" id="{AB5EED8F-4C46-C19E-DDB4-408E7440D14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92575A3-4D2E-822A-C246-0FA1F7830539}"/>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920824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F191B2-E031-C31A-E9D7-C2DEB2AC210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79B2134-941E-E049-DAA4-CC25F495D938}"/>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4" name="Espace réservé du pied de page 3">
            <a:extLst>
              <a:ext uri="{FF2B5EF4-FFF2-40B4-BE49-F238E27FC236}">
                <a16:creationId xmlns:a16="http://schemas.microsoft.com/office/drawing/2014/main" id="{5582234E-4175-D23F-E4C1-257D513BEEF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93089E6-19BB-8C87-4533-BB5937E53FD8}"/>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1248442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FC8DA10-8983-4800-0498-8DBC07266A4F}"/>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3" name="Espace réservé du pied de page 2">
            <a:extLst>
              <a:ext uri="{FF2B5EF4-FFF2-40B4-BE49-F238E27FC236}">
                <a16:creationId xmlns:a16="http://schemas.microsoft.com/office/drawing/2014/main" id="{A9EF1C46-50B9-9B00-5FA6-313D094A669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2F3048C-F452-F2EC-B316-051EC33E72EC}"/>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249221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9E5190-7E0D-4E40-4EAE-9D0427D2EB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805B72B-CB5E-AED6-DB64-B761F83E33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EC08837-F408-8E98-C421-6B5762AFF6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E555702-4568-A576-DE61-FCD1E507CB15}"/>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6" name="Espace réservé du pied de page 5">
            <a:extLst>
              <a:ext uri="{FF2B5EF4-FFF2-40B4-BE49-F238E27FC236}">
                <a16:creationId xmlns:a16="http://schemas.microsoft.com/office/drawing/2014/main" id="{9E3121FA-2DB2-A378-B353-56D5A5EB259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CF9E01A-C9EA-613B-868B-DFE7F4CE4447}"/>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3187672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3FDBAE-C4D3-06E1-3DD3-1F65EED3F7E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13A92FA-8988-715C-F5E1-2D5C305AA8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3F45168-F12C-0D5A-2FF9-6A8FFCD5FF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87BB44-9EA8-6431-0862-61B5B57047FB}"/>
              </a:ext>
            </a:extLst>
          </p:cNvPr>
          <p:cNvSpPr>
            <a:spLocks noGrp="1"/>
          </p:cNvSpPr>
          <p:nvPr>
            <p:ph type="dt" sz="half" idx="10"/>
          </p:nvPr>
        </p:nvSpPr>
        <p:spPr/>
        <p:txBody>
          <a:bodyPr/>
          <a:lstStyle/>
          <a:p>
            <a:fld id="{FA480EEF-779B-4276-BC84-9B03936B9A47}" type="datetimeFigureOut">
              <a:rPr lang="fr-FR" smtClean="0"/>
              <a:t>03/07/2025</a:t>
            </a:fld>
            <a:endParaRPr lang="fr-FR"/>
          </a:p>
        </p:txBody>
      </p:sp>
      <p:sp>
        <p:nvSpPr>
          <p:cNvPr id="6" name="Espace réservé du pied de page 5">
            <a:extLst>
              <a:ext uri="{FF2B5EF4-FFF2-40B4-BE49-F238E27FC236}">
                <a16:creationId xmlns:a16="http://schemas.microsoft.com/office/drawing/2014/main" id="{C1D42BE3-EAC3-596F-C1DA-4ABCF84A2BF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48B64DD-0030-36BA-FED0-1473EFBCA492}"/>
              </a:ext>
            </a:extLst>
          </p:cNvPr>
          <p:cNvSpPr>
            <a:spLocks noGrp="1"/>
          </p:cNvSpPr>
          <p:nvPr>
            <p:ph type="sldNum" sz="quarter" idx="12"/>
          </p:nvPr>
        </p:nvSpPr>
        <p:spPr/>
        <p:txBody>
          <a:bodyPr/>
          <a:lstStyle/>
          <a:p>
            <a:fld id="{14910F6A-12A5-4295-AEE7-432FDA1237B2}" type="slidenum">
              <a:rPr lang="fr-FR" smtClean="0"/>
              <a:t>‹N°›</a:t>
            </a:fld>
            <a:endParaRPr lang="fr-FR"/>
          </a:p>
        </p:txBody>
      </p:sp>
    </p:spTree>
    <p:extLst>
      <p:ext uri="{BB962C8B-B14F-4D97-AF65-F5344CB8AC3E}">
        <p14:creationId xmlns:p14="http://schemas.microsoft.com/office/powerpoint/2010/main" val="2521987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F3BF86D-2DFD-48A3-1DB3-F7DD8DA9AC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FBC611F-B105-83B2-8D90-EC2DCB0DE1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604A00-8BA3-0A4C-37FF-118A678E81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480EEF-779B-4276-BC84-9B03936B9A47}" type="datetimeFigureOut">
              <a:rPr lang="fr-FR" smtClean="0"/>
              <a:t>03/07/2025</a:t>
            </a:fld>
            <a:endParaRPr lang="fr-FR"/>
          </a:p>
        </p:txBody>
      </p:sp>
      <p:sp>
        <p:nvSpPr>
          <p:cNvPr id="5" name="Espace réservé du pied de page 4">
            <a:extLst>
              <a:ext uri="{FF2B5EF4-FFF2-40B4-BE49-F238E27FC236}">
                <a16:creationId xmlns:a16="http://schemas.microsoft.com/office/drawing/2014/main" id="{646390FC-38DF-83D5-68E9-57CAA2E432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20DE4C8-76A6-170A-970E-A854EDF69F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910F6A-12A5-4295-AEE7-432FDA1237B2}" type="slidenum">
              <a:rPr lang="fr-FR" smtClean="0"/>
              <a:t>‹N°›</a:t>
            </a:fld>
            <a:endParaRPr lang="fr-FR"/>
          </a:p>
        </p:txBody>
      </p:sp>
    </p:spTree>
    <p:extLst>
      <p:ext uri="{BB962C8B-B14F-4D97-AF65-F5344CB8AC3E}">
        <p14:creationId xmlns:p14="http://schemas.microsoft.com/office/powerpoint/2010/main" val="3234683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FFB1B5-75B3-6534-B443-4F7CDAD5CE84}"/>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a:t>
            </a:r>
          </a:p>
        </p:txBody>
      </p:sp>
      <p:sp>
        <p:nvSpPr>
          <p:cNvPr id="4" name="ZoneTexte 3">
            <a:extLst>
              <a:ext uri="{FF2B5EF4-FFF2-40B4-BE49-F238E27FC236}">
                <a16:creationId xmlns:a16="http://schemas.microsoft.com/office/drawing/2014/main" id="{F829B245-9B60-98E6-CD2A-1982AF239AAE}"/>
              </a:ext>
            </a:extLst>
          </p:cNvPr>
          <p:cNvSpPr txBox="1"/>
          <p:nvPr/>
        </p:nvSpPr>
        <p:spPr>
          <a:xfrm>
            <a:off x="1139540" y="713408"/>
            <a:ext cx="10120206" cy="6073970"/>
          </a:xfrm>
          <a:prstGeom prst="rect">
            <a:avLst/>
          </a:prstGeom>
          <a:noFill/>
        </p:spPr>
        <p:txBody>
          <a:bodyPr wrap="none" rtlCol="0">
            <a:spAutoFit/>
          </a:bodyPr>
          <a:lstStyle/>
          <a:p>
            <a:pPr>
              <a:lnSpc>
                <a:spcPct val="115000"/>
              </a:lnSpc>
              <a:spcAft>
                <a:spcPts val="800"/>
              </a:spcAft>
            </a:pPr>
            <a:r>
              <a:rPr lang="fr-FR" sz="1200" b="1" kern="100" dirty="0">
                <a:effectLst/>
                <a:latin typeface="Aptos" panose="020B0004020202020204" pitchFamily="34" charset="0"/>
                <a:ea typeface="Aptos" panose="020B0004020202020204" pitchFamily="34" charset="0"/>
                <a:cs typeface="Times New Roman" panose="02020603050405020304" pitchFamily="18" charset="0"/>
              </a:rPr>
              <a:t>PPE1 (2016–2023), adoptée en 2016</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Réduire la part du nucléaire à 50 % d’ici 2025 (objectif ensuite repoussé à 2035).</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Développer les énergies renouvelables (solaire, éolien, biomasse).</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Améliorer l’efficacité énergétique (notamment dans le bâtiment).</a:t>
            </a:r>
          </a:p>
          <a:p>
            <a:pPr>
              <a:lnSpc>
                <a:spcPct val="115000"/>
              </a:lnSpc>
              <a:spcAft>
                <a:spcPts val="800"/>
              </a:spcAft>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fr-FR" sz="1200" b="1" kern="100" dirty="0">
                <a:effectLst/>
                <a:latin typeface="Aptos" panose="020B0004020202020204" pitchFamily="34" charset="0"/>
                <a:ea typeface="Aptos" panose="020B0004020202020204" pitchFamily="34" charset="0"/>
                <a:cs typeface="Times New Roman" panose="02020603050405020304" pitchFamily="18" charset="0"/>
              </a:rPr>
              <a:t>PPE2 (2023–2028), adoptée en 2020</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Report de la baisse du nucléaire à 50 % de la production à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2035</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Forte montée en puissance des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renouvelables</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a:t>
            </a:r>
          </a:p>
          <a:p>
            <a:pPr lvl="0">
              <a:lnSpc>
                <a:spcPct val="115000"/>
              </a:lnSpc>
              <a:spcAft>
                <a:spcPts val="800"/>
              </a:spcAft>
              <a:buSzPts val="1000"/>
              <a:tabLst>
                <a:tab pos="457200" algn="l"/>
              </a:tabLst>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Doublement de la capacité solaire installée</a:t>
            </a:r>
          </a:p>
          <a:p>
            <a:pPr lvl="0">
              <a:lnSpc>
                <a:spcPct val="115000"/>
              </a:lnSpc>
              <a:spcAft>
                <a:spcPts val="800"/>
              </a:spcAft>
              <a:buSzPts val="1000"/>
              <a:tabLst>
                <a:tab pos="457200" algn="l"/>
              </a:tabLst>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Poursuite du développement de l’éolien terrestre et lancement de l’éolien en mer</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Développement de l’hydrogène décarboné</a:t>
            </a:r>
          </a:p>
          <a:p>
            <a:pPr>
              <a:lnSpc>
                <a:spcPct val="115000"/>
              </a:lnSpc>
              <a:spcAft>
                <a:spcPts val="800"/>
              </a:spcAft>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fr-FR" sz="1200" b="1" kern="100" dirty="0">
                <a:effectLst/>
                <a:latin typeface="Aptos" panose="020B0004020202020204" pitchFamily="34" charset="0"/>
                <a:ea typeface="Aptos" panose="020B0004020202020204" pitchFamily="34" charset="0"/>
                <a:cs typeface="Times New Roman" panose="02020603050405020304" pitchFamily="18" charset="0"/>
              </a:rPr>
              <a:t>PPE3 (2025–2035)</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En cours d’élaboration</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a:t>
            </a:r>
            <a:r>
              <a:rPr lang="fr-FR" sz="1400" kern="100" dirty="0">
                <a:effectLst/>
                <a:latin typeface="Aptos" panose="020B0004020202020204" pitchFamily="34" charset="0"/>
                <a:ea typeface="Aptos" panose="020B0004020202020204" pitchFamily="34" charset="0"/>
                <a:cs typeface="Times New Roman" panose="02020603050405020304" pitchFamily="18" charset="0"/>
              </a:rPr>
              <a:t>Objectif  de production d’au moins </a:t>
            </a:r>
            <a:r>
              <a:rPr lang="fr-FR" sz="1400" b="1" kern="100" dirty="0">
                <a:effectLst/>
                <a:latin typeface="Aptos" panose="020B0004020202020204" pitchFamily="34" charset="0"/>
                <a:ea typeface="Aptos" panose="020B0004020202020204" pitchFamily="34" charset="0"/>
                <a:cs typeface="Times New Roman" panose="02020603050405020304" pitchFamily="18" charset="0"/>
              </a:rPr>
              <a:t>640 TWh d’électricité décarbonée</a:t>
            </a:r>
            <a:r>
              <a:rPr lang="fr-FR" sz="1400" kern="100" dirty="0">
                <a:effectLst/>
                <a:latin typeface="Aptos" panose="020B0004020202020204" pitchFamily="34" charset="0"/>
                <a:ea typeface="Aptos" panose="020B0004020202020204" pitchFamily="34" charset="0"/>
                <a:cs typeface="Times New Roman" panose="02020603050405020304" pitchFamily="18" charset="0"/>
              </a:rPr>
              <a:t> en 2035  (</a:t>
            </a:r>
            <a:r>
              <a:rPr lang="fr-FR" sz="1400" b="1" kern="100" dirty="0">
                <a:effectLst/>
                <a:latin typeface="Aptos" panose="020B0004020202020204" pitchFamily="34" charset="0"/>
                <a:ea typeface="Aptos" panose="020B0004020202020204" pitchFamily="34" charset="0"/>
                <a:cs typeface="Times New Roman" panose="02020603050405020304" pitchFamily="18" charset="0"/>
              </a:rPr>
              <a:t>536TWh produit en 2024, +104TWh =  +19%)</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Déploiement massif du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solaire</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de l’</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éolien offshore</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et relance du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nucléaire</a:t>
            </a:r>
            <a:endParaRPr lang="fr-FR" sz="12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Réduction de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40 % de la consommation finale d’énergie fossile</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d’ici 2035 =&gt; </a:t>
            </a:r>
            <a:r>
              <a:rPr lang="fr-FR" sz="12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électrification</a:t>
            </a:r>
          </a:p>
          <a:p>
            <a:pPr marL="171450" indent="-171450">
              <a:lnSpc>
                <a:spcPct val="115000"/>
              </a:lnSpc>
              <a:spcAft>
                <a:spcPts val="800"/>
              </a:spcAft>
              <a:buFont typeface="Arial" panose="020B0604020202020204" pitchFamily="34" charset="0"/>
              <a:buChar char="•"/>
            </a:pPr>
            <a:r>
              <a:rPr lang="fr-FR" sz="1200" kern="100" dirty="0">
                <a:effectLst/>
                <a:latin typeface="Aptos" panose="020B0004020202020204" pitchFamily="34" charset="0"/>
                <a:ea typeface="Aptos" panose="020B0004020202020204" pitchFamily="34" charset="0"/>
                <a:cs typeface="Times New Roman" panose="02020603050405020304" pitchFamily="18" charset="0"/>
              </a:rPr>
              <a:t>  Développement de </a:t>
            </a:r>
            <a:r>
              <a:rPr lang="fr-FR" sz="1200" b="1" kern="100" dirty="0">
                <a:effectLst/>
                <a:latin typeface="Aptos" panose="020B0004020202020204" pitchFamily="34" charset="0"/>
                <a:ea typeface="Aptos" panose="020B0004020202020204" pitchFamily="34" charset="0"/>
                <a:cs typeface="Times New Roman" panose="02020603050405020304" pitchFamily="18" charset="0"/>
              </a:rPr>
              <a:t>l’hydrogène bas carbone</a:t>
            </a:r>
            <a:r>
              <a:rPr lang="fr-FR" sz="1200" kern="100" dirty="0">
                <a:effectLst/>
                <a:latin typeface="Aptos" panose="020B0004020202020204" pitchFamily="34" charset="0"/>
                <a:ea typeface="Aptos" panose="020B0004020202020204" pitchFamily="34" charset="0"/>
                <a:cs typeface="Times New Roman" panose="02020603050405020304" pitchFamily="18" charset="0"/>
              </a:rPr>
              <a:t> pour l’industrie</a:t>
            </a:r>
          </a:p>
          <a:p>
            <a:endParaRPr lang="fr-FR" dirty="0"/>
          </a:p>
        </p:txBody>
      </p:sp>
    </p:spTree>
    <p:extLst>
      <p:ext uri="{BB962C8B-B14F-4D97-AF65-F5344CB8AC3E}">
        <p14:creationId xmlns:p14="http://schemas.microsoft.com/office/powerpoint/2010/main" val="253535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D4C64-6E7D-DD31-E4CF-D6EF77E0C6C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596FCAD-C7AB-CACA-09DB-5FE0161A1C35}"/>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a:t>
            </a:r>
          </a:p>
        </p:txBody>
      </p:sp>
      <p:pic>
        <p:nvPicPr>
          <p:cNvPr id="5" name="Image 4">
            <a:extLst>
              <a:ext uri="{FF2B5EF4-FFF2-40B4-BE49-F238E27FC236}">
                <a16:creationId xmlns:a16="http://schemas.microsoft.com/office/drawing/2014/main" id="{3B886B3B-E69F-74A0-AFB0-3E889637F354}"/>
              </a:ext>
            </a:extLst>
          </p:cNvPr>
          <p:cNvPicPr>
            <a:picLocks noChangeAspect="1"/>
          </p:cNvPicPr>
          <p:nvPr/>
        </p:nvPicPr>
        <p:blipFill>
          <a:blip r:embed="rId2"/>
          <a:stretch>
            <a:fillRect/>
          </a:stretch>
        </p:blipFill>
        <p:spPr>
          <a:xfrm>
            <a:off x="1894737" y="725090"/>
            <a:ext cx="8981966" cy="5560563"/>
          </a:xfrm>
          <a:prstGeom prst="rect">
            <a:avLst/>
          </a:prstGeom>
        </p:spPr>
      </p:pic>
    </p:spTree>
    <p:extLst>
      <p:ext uri="{BB962C8B-B14F-4D97-AF65-F5344CB8AC3E}">
        <p14:creationId xmlns:p14="http://schemas.microsoft.com/office/powerpoint/2010/main" val="1495750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8A878-4400-EE3E-62FC-647C7DA0B90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24AE80D-D98C-F139-702C-F5F0A03CD4BC}"/>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a:t>
            </a:r>
          </a:p>
        </p:txBody>
      </p:sp>
      <p:pic>
        <p:nvPicPr>
          <p:cNvPr id="3" name="Image 2">
            <a:extLst>
              <a:ext uri="{FF2B5EF4-FFF2-40B4-BE49-F238E27FC236}">
                <a16:creationId xmlns:a16="http://schemas.microsoft.com/office/drawing/2014/main" id="{16520F90-60AE-9FFF-1A6B-9D7C31B4F655}"/>
              </a:ext>
            </a:extLst>
          </p:cNvPr>
          <p:cNvPicPr>
            <a:picLocks noChangeAspect="1"/>
          </p:cNvPicPr>
          <p:nvPr/>
        </p:nvPicPr>
        <p:blipFill>
          <a:blip r:embed="rId2"/>
          <a:stretch>
            <a:fillRect/>
          </a:stretch>
        </p:blipFill>
        <p:spPr>
          <a:xfrm>
            <a:off x="629559" y="637037"/>
            <a:ext cx="5188146" cy="6017274"/>
          </a:xfrm>
          <a:prstGeom prst="rect">
            <a:avLst/>
          </a:prstGeom>
        </p:spPr>
      </p:pic>
      <p:sp>
        <p:nvSpPr>
          <p:cNvPr id="4" name="ZoneTexte 3">
            <a:extLst>
              <a:ext uri="{FF2B5EF4-FFF2-40B4-BE49-F238E27FC236}">
                <a16:creationId xmlns:a16="http://schemas.microsoft.com/office/drawing/2014/main" id="{3C30AE3B-BA60-9A99-8FA0-CB9459C52843}"/>
              </a:ext>
            </a:extLst>
          </p:cNvPr>
          <p:cNvSpPr txBox="1"/>
          <p:nvPr/>
        </p:nvSpPr>
        <p:spPr>
          <a:xfrm>
            <a:off x="6858000" y="3979333"/>
            <a:ext cx="2810641" cy="1200329"/>
          </a:xfrm>
          <a:prstGeom prst="rect">
            <a:avLst/>
          </a:prstGeom>
          <a:noFill/>
        </p:spPr>
        <p:txBody>
          <a:bodyPr wrap="none" rtlCol="0">
            <a:spAutoFit/>
          </a:bodyPr>
          <a:lstStyle/>
          <a:p>
            <a:r>
              <a:rPr lang="fr-FR" dirty="0"/>
              <a:t>Electricité consommée :</a:t>
            </a:r>
          </a:p>
          <a:p>
            <a:r>
              <a:rPr lang="fr-FR" dirty="0"/>
              <a:t>404TWh en 2023</a:t>
            </a:r>
          </a:p>
          <a:p>
            <a:r>
              <a:rPr lang="fr-FR" dirty="0"/>
              <a:t>479TWh en 2030</a:t>
            </a:r>
          </a:p>
          <a:p>
            <a:r>
              <a:rPr lang="fr-FR" dirty="0"/>
              <a:t>508TWh en 2035      (+25%)</a:t>
            </a:r>
          </a:p>
        </p:txBody>
      </p:sp>
    </p:spTree>
    <p:extLst>
      <p:ext uri="{BB962C8B-B14F-4D97-AF65-F5344CB8AC3E}">
        <p14:creationId xmlns:p14="http://schemas.microsoft.com/office/powerpoint/2010/main" val="114924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C50C6-9FAB-0F0F-92E7-F906774B71F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195DA15-B7C0-4470-F7EA-F3A64B187E3E}"/>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a:t>
            </a:r>
          </a:p>
        </p:txBody>
      </p:sp>
      <p:graphicFrame>
        <p:nvGraphicFramePr>
          <p:cNvPr id="5" name="Tableau 4">
            <a:extLst>
              <a:ext uri="{FF2B5EF4-FFF2-40B4-BE49-F238E27FC236}">
                <a16:creationId xmlns:a16="http://schemas.microsoft.com/office/drawing/2014/main" id="{99770F9B-084A-3C6D-3EBF-A127F3513142}"/>
              </a:ext>
            </a:extLst>
          </p:cNvPr>
          <p:cNvGraphicFramePr>
            <a:graphicFrameLocks noGrp="1"/>
          </p:cNvGraphicFramePr>
          <p:nvPr>
            <p:extLst>
              <p:ext uri="{D42A27DB-BD31-4B8C-83A1-F6EECF244321}">
                <p14:modId xmlns:p14="http://schemas.microsoft.com/office/powerpoint/2010/main" val="4064552290"/>
              </p:ext>
            </p:extLst>
          </p:nvPr>
        </p:nvGraphicFramePr>
        <p:xfrm>
          <a:off x="2179984" y="953563"/>
          <a:ext cx="6980710" cy="4960291"/>
        </p:xfrm>
        <a:graphic>
          <a:graphicData uri="http://schemas.openxmlformats.org/drawingml/2006/table">
            <a:tbl>
              <a:tblPr firstRow="1" firstCol="1" bandRow="1"/>
              <a:tblGrid>
                <a:gridCol w="2401186">
                  <a:extLst>
                    <a:ext uri="{9D8B030D-6E8A-4147-A177-3AD203B41FA5}">
                      <a16:colId xmlns:a16="http://schemas.microsoft.com/office/drawing/2014/main" val="944813174"/>
                    </a:ext>
                  </a:extLst>
                </a:gridCol>
                <a:gridCol w="1342552">
                  <a:extLst>
                    <a:ext uri="{9D8B030D-6E8A-4147-A177-3AD203B41FA5}">
                      <a16:colId xmlns:a16="http://schemas.microsoft.com/office/drawing/2014/main" val="1059129203"/>
                    </a:ext>
                  </a:extLst>
                </a:gridCol>
                <a:gridCol w="1484244">
                  <a:extLst>
                    <a:ext uri="{9D8B030D-6E8A-4147-A177-3AD203B41FA5}">
                      <a16:colId xmlns:a16="http://schemas.microsoft.com/office/drawing/2014/main" val="4294173242"/>
                    </a:ext>
                  </a:extLst>
                </a:gridCol>
                <a:gridCol w="1752728">
                  <a:extLst>
                    <a:ext uri="{9D8B030D-6E8A-4147-A177-3AD203B41FA5}">
                      <a16:colId xmlns:a16="http://schemas.microsoft.com/office/drawing/2014/main" val="4255463405"/>
                    </a:ext>
                  </a:extLst>
                </a:gridCol>
              </a:tblGrid>
              <a:tr h="193071">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ELECTRICITE    en TWh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2024</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2035</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2050</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1838272"/>
                  </a:ext>
                </a:extLst>
              </a:tr>
              <a:tr h="193071">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Consommation 2024</a:t>
                      </a:r>
                    </a:p>
                    <a:p>
                      <a:pPr>
                        <a:lnSpc>
                          <a:spcPct val="115000"/>
                        </a:lnSpc>
                        <a:spcAft>
                          <a:spcPts val="800"/>
                        </a:spcAft>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449</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7337981"/>
                  </a:ext>
                </a:extLst>
              </a:tr>
              <a:tr h="193071">
                <a:tc>
                  <a:txBody>
                    <a:bodyPr/>
                    <a:lstStyle/>
                    <a:p>
                      <a:pPr>
                        <a:lnSpc>
                          <a:spcPct val="115000"/>
                        </a:lnSpc>
                        <a:spcAft>
                          <a:spcPts val="800"/>
                        </a:spcAft>
                      </a:pP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Production 2024</a:t>
                      </a:r>
                    </a:p>
                    <a:p>
                      <a:pPr>
                        <a:lnSpc>
                          <a:spcPct val="115000"/>
                        </a:lnSpc>
                        <a:spcAft>
                          <a:spcPts val="800"/>
                        </a:spcAft>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536</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623343828"/>
                  </a:ext>
                </a:extLst>
              </a:tr>
              <a:tr h="599330">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Conso selon RTE </a:t>
                      </a:r>
                    </a:p>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(futurs énergétiques 2021)</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550  (+22%)</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645 (+43%)</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8276466"/>
                  </a:ext>
                </a:extLst>
              </a:tr>
              <a:tr h="193071">
                <a:tc>
                  <a:txBody>
                    <a:bodyPr/>
                    <a:lstStyle/>
                    <a:p>
                      <a:pPr>
                        <a:lnSpc>
                          <a:spcPct val="115000"/>
                        </a:lnSpc>
                        <a:spcAft>
                          <a:spcPts val="800"/>
                        </a:spcAft>
                      </a:pPr>
                      <a:r>
                        <a:rPr lang="fr-F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Conso PPE 2025</a:t>
                      </a:r>
                    </a:p>
                    <a:p>
                      <a:pPr>
                        <a:lnSpc>
                          <a:spcPct val="115000"/>
                        </a:lnSpc>
                        <a:spcAft>
                          <a:spcPts val="800"/>
                        </a:spcAft>
                      </a:pPr>
                      <a:endParaRPr lang="fr-F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590  </a:t>
                      </a:r>
                      <a:r>
                        <a:rPr lang="fr-F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(+31%)</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1304217"/>
                  </a:ext>
                </a:extLst>
              </a:tr>
              <a:tr h="396201">
                <a:tc>
                  <a:txBody>
                    <a:bodyPr/>
                    <a:lstStyle/>
                    <a:p>
                      <a:pPr>
                        <a:lnSpc>
                          <a:spcPct val="115000"/>
                        </a:lnSpc>
                        <a:spcAft>
                          <a:spcPts val="800"/>
                        </a:spcAft>
                      </a:pPr>
                      <a:r>
                        <a:rPr lang="fr-F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Production selon PPE 2025</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687</a:t>
                      </a: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fr-F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(+28%)</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114466558"/>
                  </a:ext>
                </a:extLst>
              </a:tr>
              <a:tr h="396201">
                <a:tc>
                  <a:txBody>
                    <a:bodyPr/>
                    <a:lstStyle/>
                    <a:p>
                      <a:pPr>
                        <a:lnSpc>
                          <a:spcPct val="115000"/>
                        </a:lnSpc>
                        <a:spcAft>
                          <a:spcPts val="800"/>
                        </a:spcAft>
                      </a:pP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Conso selon </a:t>
                      </a:r>
                      <a:r>
                        <a:rPr lang="fr-FR" sz="1400"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TerraWater</a:t>
                      </a: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(Les voix du nucléaire)</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600 (+34%)</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800 (+78%)</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1224616"/>
                  </a:ext>
                </a:extLst>
              </a:tr>
              <a:tr h="396201">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Conso selon Empreinte (PCF)</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970 (+116%)</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5832262"/>
                  </a:ext>
                </a:extLst>
              </a:tr>
              <a:tr h="396201">
                <a:tc>
                  <a:txBody>
                    <a:bodyPr/>
                    <a:lstStyle/>
                    <a:p>
                      <a:pPr>
                        <a:lnSpc>
                          <a:spcPct val="115000"/>
                        </a:lnSpc>
                        <a:spcAft>
                          <a:spcPts val="800"/>
                        </a:spcAft>
                      </a:pPr>
                      <a:r>
                        <a:rPr lang="fr-FR" sz="14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Prod selon Empreinte (PCF)</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700  (+56%)</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800"/>
                        </a:spcAft>
                      </a:pPr>
                      <a:r>
                        <a:rPr lang="fr-FR" sz="14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1050  (+100%)</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09460587"/>
                  </a:ext>
                </a:extLst>
              </a:tr>
              <a:tr h="618007">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Conso selon académie des technologies (2021)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785 TWh  (+75%)</a:t>
                      </a:r>
                    </a:p>
                    <a:p>
                      <a:pPr>
                        <a:lnSpc>
                          <a:spcPct val="115000"/>
                        </a:lnSpc>
                        <a:spcAft>
                          <a:spcPts val="800"/>
                        </a:spcAft>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66238" marR="662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9172922"/>
                  </a:ext>
                </a:extLst>
              </a:tr>
            </a:tbl>
          </a:graphicData>
        </a:graphic>
      </p:graphicFrame>
    </p:spTree>
    <p:extLst>
      <p:ext uri="{BB962C8B-B14F-4D97-AF65-F5344CB8AC3E}">
        <p14:creationId xmlns:p14="http://schemas.microsoft.com/office/powerpoint/2010/main" val="66284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F5305-735A-1788-F8ED-79EE2ECDE14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8FF4323-E02A-21BE-FE10-8CC7AE5C2813}"/>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  2025</a:t>
            </a:r>
          </a:p>
        </p:txBody>
      </p:sp>
      <p:graphicFrame>
        <p:nvGraphicFramePr>
          <p:cNvPr id="6" name="Tableau 5">
            <a:extLst>
              <a:ext uri="{FF2B5EF4-FFF2-40B4-BE49-F238E27FC236}">
                <a16:creationId xmlns:a16="http://schemas.microsoft.com/office/drawing/2014/main" id="{48D586BD-1B4F-5367-21D7-89BBBEAF2649}"/>
              </a:ext>
            </a:extLst>
          </p:cNvPr>
          <p:cNvGraphicFramePr>
            <a:graphicFrameLocks noGrp="1"/>
          </p:cNvGraphicFramePr>
          <p:nvPr>
            <p:extLst>
              <p:ext uri="{D42A27DB-BD31-4B8C-83A1-F6EECF244321}">
                <p14:modId xmlns:p14="http://schemas.microsoft.com/office/powerpoint/2010/main" val="601866624"/>
              </p:ext>
            </p:extLst>
          </p:nvPr>
        </p:nvGraphicFramePr>
        <p:xfrm>
          <a:off x="1325217" y="719666"/>
          <a:ext cx="8834785" cy="4490720"/>
        </p:xfrm>
        <a:graphic>
          <a:graphicData uri="http://schemas.openxmlformats.org/drawingml/2006/table">
            <a:tbl>
              <a:tblPr firstRow="1" bandRow="1">
                <a:tableStyleId>{5C22544A-7EE6-4342-B048-85BDC9FD1C3A}</a:tableStyleId>
              </a:tblPr>
              <a:tblGrid>
                <a:gridCol w="1892116">
                  <a:extLst>
                    <a:ext uri="{9D8B030D-6E8A-4147-A177-3AD203B41FA5}">
                      <a16:colId xmlns:a16="http://schemas.microsoft.com/office/drawing/2014/main" val="329070358"/>
                    </a:ext>
                  </a:extLst>
                </a:gridCol>
                <a:gridCol w="1641798">
                  <a:extLst>
                    <a:ext uri="{9D8B030D-6E8A-4147-A177-3AD203B41FA5}">
                      <a16:colId xmlns:a16="http://schemas.microsoft.com/office/drawing/2014/main" val="1178026510"/>
                    </a:ext>
                  </a:extLst>
                </a:gridCol>
                <a:gridCol w="1766957">
                  <a:extLst>
                    <a:ext uri="{9D8B030D-6E8A-4147-A177-3AD203B41FA5}">
                      <a16:colId xmlns:a16="http://schemas.microsoft.com/office/drawing/2014/main" val="3400320186"/>
                    </a:ext>
                  </a:extLst>
                </a:gridCol>
                <a:gridCol w="1766957">
                  <a:extLst>
                    <a:ext uri="{9D8B030D-6E8A-4147-A177-3AD203B41FA5}">
                      <a16:colId xmlns:a16="http://schemas.microsoft.com/office/drawing/2014/main" val="2319707553"/>
                    </a:ext>
                  </a:extLst>
                </a:gridCol>
                <a:gridCol w="1766957">
                  <a:extLst>
                    <a:ext uri="{9D8B030D-6E8A-4147-A177-3AD203B41FA5}">
                      <a16:colId xmlns:a16="http://schemas.microsoft.com/office/drawing/2014/main" val="2455249471"/>
                    </a:ext>
                  </a:extLst>
                </a:gridCol>
              </a:tblGrid>
              <a:tr h="370840">
                <a:tc>
                  <a:txBody>
                    <a:bodyPr/>
                    <a:lstStyle/>
                    <a:p>
                      <a:endParaRPr lang="fr-FR"/>
                    </a:p>
                  </a:txBody>
                  <a:tcPr/>
                </a:tc>
                <a:tc>
                  <a:txBody>
                    <a:bodyPr/>
                    <a:lstStyle/>
                    <a:p>
                      <a:r>
                        <a:rPr lang="fr-FR" dirty="0"/>
                        <a:t>2023</a:t>
                      </a:r>
                    </a:p>
                  </a:txBody>
                  <a:tcPr/>
                </a:tc>
                <a:tc>
                  <a:txBody>
                    <a:bodyPr/>
                    <a:lstStyle/>
                    <a:p>
                      <a:r>
                        <a:rPr lang="fr-FR" i="1" dirty="0"/>
                        <a:t>2024</a:t>
                      </a:r>
                    </a:p>
                    <a:p>
                      <a:r>
                        <a:rPr lang="fr-FR" i="1" dirty="0"/>
                        <a:t> </a:t>
                      </a:r>
                      <a:r>
                        <a:rPr lang="fr-FR" sz="1200" i="1" dirty="0"/>
                        <a:t>(chiffres cassoret)</a:t>
                      </a:r>
                    </a:p>
                  </a:txBody>
                  <a:tcPr/>
                </a:tc>
                <a:tc>
                  <a:txBody>
                    <a:bodyPr/>
                    <a:lstStyle/>
                    <a:p>
                      <a:r>
                        <a:rPr lang="fr-FR" dirty="0"/>
                        <a:t>2030</a:t>
                      </a:r>
                    </a:p>
                  </a:txBody>
                  <a:tcPr/>
                </a:tc>
                <a:tc>
                  <a:txBody>
                    <a:bodyPr/>
                    <a:lstStyle/>
                    <a:p>
                      <a:r>
                        <a:rPr lang="fr-FR" dirty="0"/>
                        <a:t>2035</a:t>
                      </a:r>
                    </a:p>
                  </a:txBody>
                  <a:tcPr/>
                </a:tc>
                <a:extLst>
                  <a:ext uri="{0D108BD9-81ED-4DB2-BD59-A6C34878D82A}">
                    <a16:rowId xmlns:a16="http://schemas.microsoft.com/office/drawing/2014/main" val="3241768692"/>
                  </a:ext>
                </a:extLst>
              </a:tr>
              <a:tr h="370840">
                <a:tc>
                  <a:txBody>
                    <a:bodyPr/>
                    <a:lstStyle/>
                    <a:p>
                      <a:r>
                        <a:rPr lang="fr-FR" dirty="0"/>
                        <a:t>Production d’électricité décarbonée</a:t>
                      </a:r>
                    </a:p>
                  </a:txBody>
                  <a:tcPr/>
                </a:tc>
                <a:tc>
                  <a:txBody>
                    <a:bodyPr/>
                    <a:lstStyle/>
                    <a:p>
                      <a:r>
                        <a:rPr lang="fr-FR" dirty="0"/>
                        <a:t>458TWh</a:t>
                      </a:r>
                    </a:p>
                    <a:p>
                      <a:r>
                        <a:rPr lang="fr-FR" dirty="0"/>
                        <a:t>(sur 495)</a:t>
                      </a:r>
                    </a:p>
                  </a:txBody>
                  <a:tcPr/>
                </a:tc>
                <a:tc>
                  <a:txBody>
                    <a:bodyPr/>
                    <a:lstStyle/>
                    <a:p>
                      <a:r>
                        <a:rPr lang="fr-FR" i="1" dirty="0"/>
                        <a:t>509TWh</a:t>
                      </a:r>
                    </a:p>
                    <a:p>
                      <a:r>
                        <a:rPr lang="fr-FR" i="1" dirty="0"/>
                        <a:t>(sur 536)</a:t>
                      </a:r>
                    </a:p>
                  </a:txBody>
                  <a:tcPr/>
                </a:tc>
                <a:tc>
                  <a:txBody>
                    <a:bodyPr/>
                    <a:lstStyle/>
                    <a:p>
                      <a:r>
                        <a:rPr lang="fr-FR" dirty="0"/>
                        <a:t>577TWh </a:t>
                      </a:r>
                    </a:p>
                  </a:txBody>
                  <a:tcPr/>
                </a:tc>
                <a:tc>
                  <a:txBody>
                    <a:bodyPr/>
                    <a:lstStyle/>
                    <a:p>
                      <a:r>
                        <a:rPr lang="fr-FR" dirty="0">
                          <a:solidFill>
                            <a:srgbClr val="FF0000"/>
                          </a:solidFill>
                        </a:rPr>
                        <a:t>687TWh</a:t>
                      </a:r>
                    </a:p>
                    <a:p>
                      <a:r>
                        <a:rPr lang="fr-FR" dirty="0"/>
                        <a:t> </a:t>
                      </a:r>
                      <a:r>
                        <a:rPr lang="fr-FR" sz="1200" dirty="0"/>
                        <a:t>(entre 666 et 708) </a:t>
                      </a:r>
                    </a:p>
                  </a:txBody>
                  <a:tcPr/>
                </a:tc>
                <a:extLst>
                  <a:ext uri="{0D108BD9-81ED-4DB2-BD59-A6C34878D82A}">
                    <a16:rowId xmlns:a16="http://schemas.microsoft.com/office/drawing/2014/main" val="1255851648"/>
                  </a:ext>
                </a:extLst>
              </a:tr>
              <a:tr h="370840">
                <a:tc>
                  <a:txBody>
                    <a:bodyPr/>
                    <a:lstStyle/>
                    <a:p>
                      <a:r>
                        <a:rPr lang="fr-FR" dirty="0"/>
                        <a:t>Prod nucléaire</a:t>
                      </a:r>
                    </a:p>
                  </a:txBody>
                  <a:tcPr/>
                </a:tc>
                <a:tc>
                  <a:txBody>
                    <a:bodyPr/>
                    <a:lstStyle/>
                    <a:p>
                      <a:r>
                        <a:rPr lang="fr-FR" dirty="0"/>
                        <a:t>320TWh   </a:t>
                      </a:r>
                    </a:p>
                  </a:txBody>
                  <a:tcPr/>
                </a:tc>
                <a:tc>
                  <a:txBody>
                    <a:bodyPr/>
                    <a:lstStyle/>
                    <a:p>
                      <a:r>
                        <a:rPr lang="fr-FR" i="1" dirty="0"/>
                        <a:t>361TWh</a:t>
                      </a:r>
                    </a:p>
                  </a:txBody>
                  <a:tcPr/>
                </a:tc>
                <a:tc>
                  <a:txBody>
                    <a:bodyPr/>
                    <a:lstStyle/>
                    <a:p>
                      <a:r>
                        <a:rPr lang="fr-FR" dirty="0"/>
                        <a:t>360TWh</a:t>
                      </a:r>
                    </a:p>
                  </a:txBody>
                  <a:tcPr/>
                </a:tc>
                <a:tc>
                  <a:txBody>
                    <a:bodyPr/>
                    <a:lstStyle/>
                    <a:p>
                      <a:r>
                        <a:rPr lang="fr-FR" dirty="0"/>
                        <a:t>360TWh</a:t>
                      </a:r>
                    </a:p>
                  </a:txBody>
                  <a:tcPr/>
                </a:tc>
                <a:extLst>
                  <a:ext uri="{0D108BD9-81ED-4DB2-BD59-A6C34878D82A}">
                    <a16:rowId xmlns:a16="http://schemas.microsoft.com/office/drawing/2014/main" val="798995372"/>
                  </a:ext>
                </a:extLst>
              </a:tr>
              <a:tr h="370840">
                <a:tc>
                  <a:txBody>
                    <a:bodyPr/>
                    <a:lstStyle/>
                    <a:p>
                      <a:r>
                        <a:rPr lang="fr-FR" dirty="0"/>
                        <a:t>Photovoltaïque </a:t>
                      </a:r>
                    </a:p>
                  </a:txBody>
                  <a:tcPr/>
                </a:tc>
                <a:tc>
                  <a:txBody>
                    <a:bodyPr/>
                    <a:lstStyle/>
                    <a:p>
                      <a:r>
                        <a:rPr lang="fr-FR" dirty="0"/>
                        <a:t>19GW</a:t>
                      </a:r>
                    </a:p>
                    <a:p>
                      <a:r>
                        <a:rPr lang="fr-FR" dirty="0"/>
                        <a:t>23TWh</a:t>
                      </a:r>
                    </a:p>
                  </a:txBody>
                  <a:tcPr/>
                </a:tc>
                <a:tc>
                  <a:txBody>
                    <a:bodyPr/>
                    <a:lstStyle/>
                    <a:p>
                      <a:endParaRPr lang="fr-FR" i="1" dirty="0"/>
                    </a:p>
                    <a:p>
                      <a:r>
                        <a:rPr lang="fr-FR" i="1" dirty="0"/>
                        <a:t>25 TWh</a:t>
                      </a:r>
                    </a:p>
                  </a:txBody>
                  <a:tcPr/>
                </a:tc>
                <a:tc>
                  <a:txBody>
                    <a:bodyPr/>
                    <a:lstStyle/>
                    <a:p>
                      <a:r>
                        <a:rPr lang="fr-FR" dirty="0"/>
                        <a:t>54GW</a:t>
                      </a:r>
                    </a:p>
                    <a:p>
                      <a:r>
                        <a:rPr lang="fr-FR" dirty="0"/>
                        <a:t>66TWh</a:t>
                      </a:r>
                    </a:p>
                  </a:txBody>
                  <a:tcPr/>
                </a:tc>
                <a:tc>
                  <a:txBody>
                    <a:bodyPr/>
                    <a:lstStyle/>
                    <a:p>
                      <a:r>
                        <a:rPr lang="fr-FR" dirty="0"/>
                        <a:t>78GW</a:t>
                      </a:r>
                    </a:p>
                    <a:p>
                      <a:r>
                        <a:rPr lang="fr-FR" dirty="0"/>
                        <a:t>101TWh </a:t>
                      </a:r>
                    </a:p>
                  </a:txBody>
                  <a:tcPr/>
                </a:tc>
                <a:extLst>
                  <a:ext uri="{0D108BD9-81ED-4DB2-BD59-A6C34878D82A}">
                    <a16:rowId xmlns:a16="http://schemas.microsoft.com/office/drawing/2014/main" val="3630110701"/>
                  </a:ext>
                </a:extLst>
              </a:tr>
              <a:tr h="370840">
                <a:tc>
                  <a:txBody>
                    <a:bodyPr/>
                    <a:lstStyle/>
                    <a:p>
                      <a:r>
                        <a:rPr lang="fr-FR" dirty="0"/>
                        <a:t>Eolien terrestre</a:t>
                      </a:r>
                    </a:p>
                  </a:txBody>
                  <a:tcPr/>
                </a:tc>
                <a:tc>
                  <a:txBody>
                    <a:bodyPr/>
                    <a:lstStyle/>
                    <a:p>
                      <a:r>
                        <a:rPr lang="fr-FR" sz="1800" b="0" i="0" u="none" strike="noStrike" kern="1200" baseline="0" dirty="0">
                          <a:solidFill>
                            <a:schemeClr val="dk1"/>
                          </a:solidFill>
                          <a:latin typeface="+mn-lt"/>
                          <a:ea typeface="+mn-ea"/>
                          <a:cs typeface="+mn-cs"/>
                        </a:rPr>
                        <a:t>21,9 GW</a:t>
                      </a:r>
                    </a:p>
                    <a:p>
                      <a:r>
                        <a:rPr lang="fr-FR" sz="1800" b="0" i="0" u="none" strike="noStrike" kern="1200" baseline="0" dirty="0">
                          <a:solidFill>
                            <a:schemeClr val="dk1"/>
                          </a:solidFill>
                          <a:latin typeface="+mn-lt"/>
                          <a:ea typeface="+mn-ea"/>
                          <a:cs typeface="+mn-cs"/>
                        </a:rPr>
                        <a:t>48,7 TWh 	</a:t>
                      </a:r>
                      <a:endParaRPr lang="fr-FR" dirty="0"/>
                    </a:p>
                  </a:txBody>
                  <a:tcPr/>
                </a:tc>
                <a:tc>
                  <a:txBody>
                    <a:bodyPr/>
                    <a:lstStyle/>
                    <a:p>
                      <a:endParaRPr lang="fr-FR" i="1" dirty="0"/>
                    </a:p>
                    <a:p>
                      <a:r>
                        <a:rPr lang="fr-FR" i="1" dirty="0"/>
                        <a:t>46,6TWh</a:t>
                      </a:r>
                    </a:p>
                  </a:txBody>
                  <a:tcPr/>
                </a:tc>
                <a:tc>
                  <a:txBody>
                    <a:bodyPr/>
                    <a:lstStyle/>
                    <a:p>
                      <a:r>
                        <a:rPr lang="fr-FR" sz="1800" b="0" i="0" u="none" strike="noStrike" kern="1200" baseline="0" dirty="0">
                          <a:solidFill>
                            <a:schemeClr val="dk1"/>
                          </a:solidFill>
                          <a:latin typeface="+mn-lt"/>
                          <a:ea typeface="+mn-ea"/>
                          <a:cs typeface="+mn-cs"/>
                        </a:rPr>
                        <a:t>33 GW </a:t>
                      </a:r>
                    </a:p>
                    <a:p>
                      <a:r>
                        <a:rPr lang="fr-FR" sz="1800" b="0" i="1" u="none" strike="noStrike" kern="1200" baseline="0" dirty="0">
                          <a:solidFill>
                            <a:schemeClr val="dk1"/>
                          </a:solidFill>
                          <a:latin typeface="+mn-lt"/>
                          <a:ea typeface="+mn-ea"/>
                          <a:cs typeface="+mn-cs"/>
                        </a:rPr>
                        <a:t>~72 TWh </a:t>
                      </a:r>
                      <a:r>
                        <a:rPr lang="fr-FR" sz="1800" b="0" i="0" u="none" strike="noStrike" kern="1200" baseline="0" dirty="0">
                          <a:solidFill>
                            <a:schemeClr val="dk1"/>
                          </a:solidFill>
                          <a:latin typeface="+mn-lt"/>
                          <a:ea typeface="+mn-ea"/>
                          <a:cs typeface="+mn-cs"/>
                        </a:rPr>
                        <a:t>	</a:t>
                      </a:r>
                    </a:p>
                    <a:p>
                      <a:endParaRPr lang="fr-FR" dirty="0"/>
                    </a:p>
                  </a:txBody>
                  <a:tcPr/>
                </a:tc>
                <a:tc>
                  <a:txBody>
                    <a:bodyPr/>
                    <a:lstStyle/>
                    <a:p>
                      <a:r>
                        <a:rPr lang="fr-FR" dirty="0"/>
                        <a:t>43GW</a:t>
                      </a:r>
                    </a:p>
                    <a:p>
                      <a:r>
                        <a:rPr lang="fr-FR" dirty="0"/>
                        <a:t>97TWh</a:t>
                      </a:r>
                    </a:p>
                  </a:txBody>
                  <a:tcPr/>
                </a:tc>
                <a:extLst>
                  <a:ext uri="{0D108BD9-81ED-4DB2-BD59-A6C34878D82A}">
                    <a16:rowId xmlns:a16="http://schemas.microsoft.com/office/drawing/2014/main" val="3033727276"/>
                  </a:ext>
                </a:extLst>
              </a:tr>
              <a:tr h="370840">
                <a:tc>
                  <a:txBody>
                    <a:bodyPr/>
                    <a:lstStyle/>
                    <a:p>
                      <a:r>
                        <a:rPr lang="fr-FR" dirty="0"/>
                        <a:t>Eolien en mer</a:t>
                      </a:r>
                    </a:p>
                  </a:txBody>
                  <a:tcPr/>
                </a:tc>
                <a:tc>
                  <a:txBody>
                    <a:bodyPr/>
                    <a:lstStyle/>
                    <a:p>
                      <a:r>
                        <a:rPr lang="fr-FR" dirty="0"/>
                        <a:t>0,8GW</a:t>
                      </a:r>
                    </a:p>
                    <a:p>
                      <a:r>
                        <a:rPr lang="fr-FR" dirty="0"/>
                        <a:t>1,9TWh</a:t>
                      </a:r>
                    </a:p>
                  </a:txBody>
                  <a:tcPr/>
                </a:tc>
                <a:tc>
                  <a:txBody>
                    <a:bodyPr/>
                    <a:lstStyle/>
                    <a:p>
                      <a:endParaRPr lang="fr-FR" i="1" dirty="0"/>
                    </a:p>
                  </a:txBody>
                  <a:tcPr/>
                </a:tc>
                <a:tc>
                  <a:txBody>
                    <a:bodyPr/>
                    <a:lstStyle/>
                    <a:p>
                      <a:r>
                        <a:rPr lang="fr-FR" dirty="0"/>
                        <a:t>3,6GW</a:t>
                      </a:r>
                    </a:p>
                    <a:p>
                      <a:r>
                        <a:rPr lang="fr-FR" dirty="0"/>
                        <a:t>14TWh</a:t>
                      </a:r>
                    </a:p>
                  </a:txBody>
                  <a:tcPr/>
                </a:tc>
                <a:tc>
                  <a:txBody>
                    <a:bodyPr/>
                    <a:lstStyle/>
                    <a:p>
                      <a:r>
                        <a:rPr lang="fr-FR" dirty="0"/>
                        <a:t>18GW</a:t>
                      </a:r>
                    </a:p>
                    <a:p>
                      <a:r>
                        <a:rPr lang="fr-FR" dirty="0"/>
                        <a:t>71TWh</a:t>
                      </a:r>
                    </a:p>
                  </a:txBody>
                  <a:tcPr/>
                </a:tc>
                <a:extLst>
                  <a:ext uri="{0D108BD9-81ED-4DB2-BD59-A6C34878D82A}">
                    <a16:rowId xmlns:a16="http://schemas.microsoft.com/office/drawing/2014/main" val="3300026483"/>
                  </a:ext>
                </a:extLst>
              </a:tr>
              <a:tr h="370840">
                <a:tc>
                  <a:txBody>
                    <a:bodyPr/>
                    <a:lstStyle/>
                    <a:p>
                      <a:r>
                        <a:rPr lang="fr-FR" dirty="0"/>
                        <a:t>Hydroélectricité</a:t>
                      </a:r>
                    </a:p>
                  </a:txBody>
                  <a:tcPr/>
                </a:tc>
                <a:tc>
                  <a:txBody>
                    <a:bodyPr/>
                    <a:lstStyle/>
                    <a:p>
                      <a:r>
                        <a:rPr lang="fr-FR" dirty="0"/>
                        <a:t>54TWh</a:t>
                      </a:r>
                    </a:p>
                  </a:txBody>
                  <a:tcPr/>
                </a:tc>
                <a:tc>
                  <a:txBody>
                    <a:bodyPr/>
                    <a:lstStyle/>
                    <a:p>
                      <a:endParaRPr lang="fr-FR" i="1" dirty="0"/>
                    </a:p>
                  </a:txBody>
                  <a:tcPr/>
                </a:tc>
                <a:tc>
                  <a:txBody>
                    <a:bodyPr/>
                    <a:lstStyle/>
                    <a:p>
                      <a:r>
                        <a:rPr lang="fr-FR" dirty="0"/>
                        <a:t>54TWh</a:t>
                      </a:r>
                    </a:p>
                  </a:txBody>
                  <a:tcPr/>
                </a:tc>
                <a:tc>
                  <a:txBody>
                    <a:bodyPr/>
                    <a:lstStyle/>
                    <a:p>
                      <a:r>
                        <a:rPr lang="fr-FR" dirty="0"/>
                        <a:t>54TWh</a:t>
                      </a:r>
                    </a:p>
                  </a:txBody>
                  <a:tcPr/>
                </a:tc>
                <a:extLst>
                  <a:ext uri="{0D108BD9-81ED-4DB2-BD59-A6C34878D82A}">
                    <a16:rowId xmlns:a16="http://schemas.microsoft.com/office/drawing/2014/main" val="981211148"/>
                  </a:ext>
                </a:extLst>
              </a:tr>
            </a:tbl>
          </a:graphicData>
        </a:graphic>
      </p:graphicFrame>
      <p:sp>
        <p:nvSpPr>
          <p:cNvPr id="7" name="ZoneTexte 6">
            <a:extLst>
              <a:ext uri="{FF2B5EF4-FFF2-40B4-BE49-F238E27FC236}">
                <a16:creationId xmlns:a16="http://schemas.microsoft.com/office/drawing/2014/main" id="{7FD43C48-5F57-9DEB-CC90-41954DCEA827}"/>
              </a:ext>
            </a:extLst>
          </p:cNvPr>
          <p:cNvSpPr txBox="1"/>
          <p:nvPr/>
        </p:nvSpPr>
        <p:spPr>
          <a:xfrm>
            <a:off x="438143" y="5571757"/>
            <a:ext cx="10897214" cy="1169551"/>
          </a:xfrm>
          <a:prstGeom prst="rect">
            <a:avLst/>
          </a:prstGeom>
          <a:noFill/>
        </p:spPr>
        <p:txBody>
          <a:bodyPr wrap="none" rtlCol="0">
            <a:spAutoFit/>
          </a:bodyPr>
          <a:lstStyle/>
          <a:p>
            <a:r>
              <a:rPr lang="fr-FR" sz="1400" dirty="0"/>
              <a:t>La prod nucléaire 2024 a été déjà celle prévue pour 2035. Historiquement elle a atteint 430TWh (avec Fessenheim mais sans l’EPR) .</a:t>
            </a:r>
          </a:p>
          <a:p>
            <a:endParaRPr lang="fr-FR" sz="1400" dirty="0"/>
          </a:p>
          <a:p>
            <a:r>
              <a:rPr lang="fr-FR" sz="1400" dirty="0"/>
              <a:t>On passerait de 74 à 269TWh d’éolien et solaire (+195TWh).</a:t>
            </a:r>
          </a:p>
          <a:p>
            <a:endParaRPr lang="fr-FR" sz="1400" dirty="0"/>
          </a:p>
          <a:p>
            <a:r>
              <a:rPr lang="fr-FR" sz="1400" b="1" dirty="0"/>
              <a:t>On produirait donc au moins 200TWh supplémentaires alors qu’on prévoit en 2035 une consommation de 140TWh supplémentaires. </a:t>
            </a:r>
          </a:p>
        </p:txBody>
      </p:sp>
      <p:sp>
        <p:nvSpPr>
          <p:cNvPr id="8" name="Ellipse 7">
            <a:extLst>
              <a:ext uri="{FF2B5EF4-FFF2-40B4-BE49-F238E27FC236}">
                <a16:creationId xmlns:a16="http://schemas.microsoft.com/office/drawing/2014/main" id="{AFFECE30-00D1-AE78-3B5D-FBEDF3CFFB5F}"/>
              </a:ext>
            </a:extLst>
          </p:cNvPr>
          <p:cNvSpPr/>
          <p:nvPr/>
        </p:nvSpPr>
        <p:spPr>
          <a:xfrm>
            <a:off x="8017565" y="2570922"/>
            <a:ext cx="1875183" cy="2319130"/>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646964C0-98D1-7B05-03BA-C7A3BE9ACF81}"/>
              </a:ext>
            </a:extLst>
          </p:cNvPr>
          <p:cNvSpPr/>
          <p:nvPr/>
        </p:nvSpPr>
        <p:spPr>
          <a:xfrm>
            <a:off x="2683565" y="2570922"/>
            <a:ext cx="1875183" cy="2319130"/>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2039E921-AF6A-1EB1-9A63-32E07E334B81}"/>
              </a:ext>
            </a:extLst>
          </p:cNvPr>
          <p:cNvSpPr txBox="1"/>
          <p:nvPr/>
        </p:nvSpPr>
        <p:spPr>
          <a:xfrm>
            <a:off x="9793204" y="3545821"/>
            <a:ext cx="1000851" cy="369332"/>
          </a:xfrm>
          <a:prstGeom prst="rect">
            <a:avLst/>
          </a:prstGeom>
          <a:noFill/>
        </p:spPr>
        <p:txBody>
          <a:bodyPr wrap="none" rtlCol="0">
            <a:spAutoFit/>
          </a:bodyPr>
          <a:lstStyle/>
          <a:p>
            <a:r>
              <a:rPr lang="fr-FR" dirty="0">
                <a:solidFill>
                  <a:srgbClr val="00B050"/>
                </a:solidFill>
              </a:rPr>
              <a:t>269TWh</a:t>
            </a:r>
          </a:p>
        </p:txBody>
      </p:sp>
      <p:sp>
        <p:nvSpPr>
          <p:cNvPr id="11" name="ZoneTexte 10">
            <a:extLst>
              <a:ext uri="{FF2B5EF4-FFF2-40B4-BE49-F238E27FC236}">
                <a16:creationId xmlns:a16="http://schemas.microsoft.com/office/drawing/2014/main" id="{D1710544-8996-CB5D-52EC-0707FF470A5D}"/>
              </a:ext>
            </a:extLst>
          </p:cNvPr>
          <p:cNvSpPr txBox="1"/>
          <p:nvPr/>
        </p:nvSpPr>
        <p:spPr>
          <a:xfrm>
            <a:off x="4437065" y="4082534"/>
            <a:ext cx="877420" cy="369332"/>
          </a:xfrm>
          <a:prstGeom prst="rect">
            <a:avLst/>
          </a:prstGeom>
          <a:noFill/>
        </p:spPr>
        <p:txBody>
          <a:bodyPr wrap="none" rtlCol="0">
            <a:spAutoFit/>
          </a:bodyPr>
          <a:lstStyle/>
          <a:p>
            <a:r>
              <a:rPr lang="fr-FR" dirty="0">
                <a:solidFill>
                  <a:srgbClr val="00B050"/>
                </a:solidFill>
              </a:rPr>
              <a:t>74TWh</a:t>
            </a:r>
          </a:p>
        </p:txBody>
      </p:sp>
    </p:spTree>
    <p:extLst>
      <p:ext uri="{BB962C8B-B14F-4D97-AF65-F5344CB8AC3E}">
        <p14:creationId xmlns:p14="http://schemas.microsoft.com/office/powerpoint/2010/main" val="2892374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2337B-BA30-BFA5-57D0-A488F23BC2F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C7F5EB9-5A48-01EE-8917-0FB478C830B9}"/>
              </a:ext>
            </a:extLst>
          </p:cNvPr>
          <p:cNvSpPr>
            <a:spLocks noGrp="1"/>
          </p:cNvSpPr>
          <p:nvPr>
            <p:ph type="ctrTitle"/>
          </p:nvPr>
        </p:nvSpPr>
        <p:spPr>
          <a:xfrm>
            <a:off x="1245705" y="106016"/>
            <a:ext cx="9144000" cy="531021"/>
          </a:xfrm>
        </p:spPr>
        <p:txBody>
          <a:bodyPr>
            <a:normAutofit/>
          </a:bodyPr>
          <a:lstStyle/>
          <a:p>
            <a:r>
              <a:rPr lang="fr-FR" sz="2800" dirty="0"/>
              <a:t>Programmation Pluriannuelle de l’Energie  2025</a:t>
            </a:r>
          </a:p>
        </p:txBody>
      </p:sp>
      <p:sp>
        <p:nvSpPr>
          <p:cNvPr id="3" name="ZoneTexte 2">
            <a:extLst>
              <a:ext uri="{FF2B5EF4-FFF2-40B4-BE49-F238E27FC236}">
                <a16:creationId xmlns:a16="http://schemas.microsoft.com/office/drawing/2014/main" id="{34233738-5BE5-4BCE-D3AA-A22C37CCB2E4}"/>
              </a:ext>
            </a:extLst>
          </p:cNvPr>
          <p:cNvSpPr txBox="1"/>
          <p:nvPr/>
        </p:nvSpPr>
        <p:spPr>
          <a:xfrm>
            <a:off x="452414" y="871698"/>
            <a:ext cx="11449878" cy="5355312"/>
          </a:xfrm>
          <a:prstGeom prst="rect">
            <a:avLst/>
          </a:prstGeom>
          <a:noFill/>
        </p:spPr>
        <p:txBody>
          <a:bodyPr wrap="square" rtlCol="0">
            <a:spAutoFit/>
          </a:bodyPr>
          <a:lstStyle/>
          <a:p>
            <a:r>
              <a:rPr lang="fr-FR" dirty="0"/>
              <a:t>Cette PPE a le mérite de miser sur l’électrification grâce aux renouvelables ET au nucléaire</a:t>
            </a:r>
          </a:p>
          <a:p>
            <a:endParaRPr lang="fr-FR" dirty="0"/>
          </a:p>
          <a:p>
            <a:r>
              <a:rPr lang="fr-FR" dirty="0"/>
              <a:t>La consommation va-t-elle augmenter autant ? (+140TWh en 2035) </a:t>
            </a:r>
          </a:p>
          <a:p>
            <a:endParaRPr lang="fr-FR" dirty="0"/>
          </a:p>
          <a:p>
            <a:r>
              <a:rPr lang="fr-FR" dirty="0"/>
              <a:t>Même si c’est le cas, la production prévue par la PPE augmente plus que la conso (+200TWh)   .</a:t>
            </a:r>
          </a:p>
          <a:p>
            <a:endParaRPr lang="fr-FR" dirty="0"/>
          </a:p>
          <a:p>
            <a:r>
              <a:rPr lang="fr-FR" dirty="0"/>
              <a:t>Le nucléaire ne pourra pas assurer toute la croissance, une hausse des ENR est indispensable, mais à ce point? . </a:t>
            </a:r>
          </a:p>
          <a:p>
            <a:endParaRPr lang="fr-FR" dirty="0"/>
          </a:p>
          <a:p>
            <a:r>
              <a:rPr lang="fr-FR" dirty="0"/>
              <a:t>Risque de surproduction et surcouts.</a:t>
            </a:r>
          </a:p>
          <a:p>
            <a:endParaRPr lang="fr-FR" dirty="0"/>
          </a:p>
          <a:p>
            <a:r>
              <a:rPr lang="fr-FR" dirty="0"/>
              <a:t>Critiques vues :</a:t>
            </a:r>
          </a:p>
          <a:p>
            <a:r>
              <a:rPr lang="fr-FR" i="1" dirty="0"/>
              <a:t>PNC : dangers d'une dépendance accrue aux énergies renouvelables intermittentes, telles que l'éolien et le solaire, qui pourraient compromettre la stabilité du réseau électrique et entraîner des risques de coupures.</a:t>
            </a:r>
          </a:p>
          <a:p>
            <a:endParaRPr lang="fr-FR" i="1" dirty="0"/>
          </a:p>
          <a:p>
            <a:r>
              <a:rPr lang="fr-FR" i="1" dirty="0"/>
              <a:t>Académie des sciences  : une électrification massive des usages (mobilité, chauffage, industrie) présentée comme acquise, alors que la tendance réelle va dans le sens inverse. Depuis 2017, la consommation électrique française diminue, passant de 480 TWh à 449 TWh en 2024. </a:t>
            </a:r>
          </a:p>
          <a:p>
            <a:endParaRPr lang="fr-FR" dirty="0"/>
          </a:p>
          <a:p>
            <a:endParaRPr lang="fr-FR" dirty="0"/>
          </a:p>
        </p:txBody>
      </p:sp>
    </p:spTree>
    <p:extLst>
      <p:ext uri="{BB962C8B-B14F-4D97-AF65-F5344CB8AC3E}">
        <p14:creationId xmlns:p14="http://schemas.microsoft.com/office/powerpoint/2010/main" val="5803839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95</TotalTime>
  <Words>627</Words>
  <Application>Microsoft Macintosh PowerPoint</Application>
  <PresentationFormat>Grand écran</PresentationFormat>
  <Paragraphs>139</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Aptos</vt:lpstr>
      <vt:lpstr>Aptos Display</vt:lpstr>
      <vt:lpstr>Arial</vt:lpstr>
      <vt:lpstr>Thème Office</vt:lpstr>
      <vt:lpstr>Programmation Pluriannuelle de l’Energie</vt:lpstr>
      <vt:lpstr>Programmation Pluriannuelle de l’Energie</vt:lpstr>
      <vt:lpstr>Programmation Pluriannuelle de l’Energie</vt:lpstr>
      <vt:lpstr>Programmation Pluriannuelle de l’Energie</vt:lpstr>
      <vt:lpstr>Programmation Pluriannuelle de l’Energie  2025</vt:lpstr>
      <vt:lpstr>Programmation Pluriannuelle de l’Energie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bertrand cassoret</dc:creator>
  <cp:lastModifiedBy>christian Bourgain</cp:lastModifiedBy>
  <cp:revision>2</cp:revision>
  <dcterms:created xsi:type="dcterms:W3CDTF">2025-05-29T20:44:17Z</dcterms:created>
  <dcterms:modified xsi:type="dcterms:W3CDTF">2025-07-03T09:53:41Z</dcterms:modified>
</cp:coreProperties>
</file>