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7"/>
    <p:restoredTop sz="95846"/>
  </p:normalViewPr>
  <p:slideViewPr>
    <p:cSldViewPr snapToGrid="0">
      <p:cViewPr varScale="1">
        <p:scale>
          <a:sx n="107" d="100"/>
          <a:sy n="107" d="100"/>
        </p:scale>
        <p:origin x="3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E7B66-258F-5E7D-0654-43F678EE5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C7CEF6-70A7-C5CC-0B17-E64DC7F99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1932DC-F9E2-C38F-9E11-E0730FBB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71E6C2-0D4C-0C59-ED0C-E44151A9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1F559B-B70F-F9B8-B2C5-DEB9F147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4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390DE-0843-4D90-CADC-CF2A065B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351F4B-5F04-A64B-E9A9-3C121DE37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F3F0A6-035D-B624-BB4E-8DAC0C31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2FAF80-010B-9058-A8AE-33B09219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C14514-266C-F212-C55E-10EF4C88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5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4D71FB-92E4-CCF7-CD09-C52D657F7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D01F67-46B5-8269-1DF9-27B7205D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C7AB3-7DC2-71CB-2313-8D416A80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54A43-714D-6A0B-8397-2A79F15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F9C30B-D9CA-03D6-7526-D339EAE2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4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301D2-850E-9538-A059-3597353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E4CA73-C924-79B6-D7F2-6B5131CD0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4B66E-04B6-1FE6-F01B-7A825C9E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1C9FD-631D-6D72-8F57-CD60CD50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8648E3-CEAC-43BD-765A-0C2DF559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2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6E6BB-CDC1-33AD-8C54-AD4CC289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DE17C2-D2F5-786E-C39B-302FA208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E0C4F1-0C5C-9477-9711-6DEC6CD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C7C0F-F385-8301-5C91-218A127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082E1-B02D-2A6B-30FD-154E2C39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82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2788E-BBEB-C0F7-A4EF-98C89171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41EC-2AF1-5160-0F2A-3210DB343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3C1A9-D467-0655-FB8C-958193791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3FD9A2-60FC-C6CE-FF5A-5A6D276B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71B46E-C3CD-8022-96C7-604E25D6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814953-5C59-DF46-004D-662EF34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1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A8DD7-1FF3-8F6C-BDE7-45434EE1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1143C-06ED-8422-DDA2-B21630762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DBCD5-61B4-1560-CB0E-EABDA7BB8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E178D4-10B0-6610-F4D3-E290A47A4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B4271D-15A6-F41E-47BD-2E3E52BFF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1F6804-1295-1561-1EE1-C6A9C1E4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32244B-17DE-247F-FCAB-135D9E37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B19063-50D8-E00E-DF0A-D88A705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4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69256-5C79-6A9C-3B18-7F389ED8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ABBE20-56D7-9FFB-7B2C-D052A9F7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5B9AE2-C5AF-CDD3-F699-981FBBB3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CE83B4-4ED3-B0BA-CC40-40F6BC05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87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4D639A-B9F0-6C78-79B7-B83459A7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9E6B41-7E61-DBC2-8746-ED316B42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CC8B45-88D5-7463-6624-383E70E7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1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CC507-FA76-7C4F-75C5-D39C748F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D5D4F-001A-AB59-7F96-3BA85D51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C6A01F-E054-B458-CACC-1E1DA9D4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6C68D1-AE81-90FE-90B4-810D8FA6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5DB50C-6E0B-EF1F-6A41-012961B6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8A73CC-EF36-8BE5-7387-3C0E853D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22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8A1BE-0632-C309-10C9-0C73C75E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D72B9A-7461-8A1A-4841-31601F75D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8CC96B-0AB8-3836-F367-19BBBCBE2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7B11D4-DD46-243E-9473-A24AEDFD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6C42D-8071-B98F-18E6-92A1ACC9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83559D-72EA-573D-D159-E5B4C512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2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E16450-236A-3B03-DAE9-5EDC157C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C79469-BB0B-902B-EEDF-B22DEB89F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C244D-7BD9-E366-D5A1-DA215783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C7B5-FB3E-B847-B48B-4339E5819298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11779D-8F0B-28F7-8558-FD923341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628FF0-F7D7-2253-E696-745F3AA42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0E5C-83C4-BD43-8F75-3DE627AC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C8A47-9062-D28A-8720-4F981233B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La consommation d’eau des centrales nucléaires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BDB1AB-D69D-7B6F-87C8-E84B7FE02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Réunion de Bureau du 12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92313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D01E4-484A-D3D4-004F-6D90991D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Autofit/>
          </a:bodyPr>
          <a:lstStyle/>
          <a:p>
            <a:pPr algn="ctr"/>
            <a:r>
              <a:rPr lang="fr-FR" sz="3200"/>
              <a:t>Synthèse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475F7-30B6-2AE7-882B-A44EE798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5"/>
            <a:ext cx="10515600" cy="5072558"/>
          </a:xfrm>
        </p:spPr>
        <p:txBody>
          <a:bodyPr/>
          <a:lstStyle/>
          <a:p>
            <a:endParaRPr lang="fr-FR"/>
          </a:p>
          <a:p>
            <a:endParaRPr lang="fr-FR" sz="2000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 l'année 2021, la consommation moyenne d'un centre nucléaire de production d'électricité (CNPE) représente 1% du débit des cours d'eau où il est installé</a:t>
            </a:r>
          </a:p>
          <a:p>
            <a:endParaRPr lang="fr-FR" sz="2000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 total, en 2021, 97 % de l’eau douce prélevée par les centrales nucléaires sur les cours d’eau a été restituée au milieu d’origine. </a:t>
            </a:r>
          </a:p>
          <a:p>
            <a:pPr marL="0" indent="0">
              <a:buNone/>
            </a:pPr>
            <a:endParaRPr lang="fr-FR" sz="2000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410 millions de m3 d’eau consommés en 2021, et représentent aujourd’hui 12% des consommations totales françaises d'eau douce (A</a:t>
            </a:r>
            <a:r>
              <a:rPr lang="fr-FR" sz="1800" b="1">
                <a:solidFill>
                  <a:srgbClr val="0070C0"/>
                </a:solidFill>
                <a:effectLst/>
                <a:latin typeface="ArialMT"/>
              </a:rPr>
              <a:t>griculture 58 %, Eau potable 26 % , Usages industriels 4 %)</a:t>
            </a:r>
          </a:p>
          <a:p>
            <a:endParaRPr lang="fr-FR" sz="1800" b="1">
              <a:solidFill>
                <a:srgbClr val="0070C0"/>
              </a:solidFill>
              <a:latin typeface="ArialMT"/>
            </a:endParaRPr>
          </a:p>
          <a:p>
            <a:pPr marL="0" indent="0">
              <a:buNone/>
            </a:pPr>
            <a:r>
              <a:rPr lang="fr-FR" sz="1800">
                <a:effectLst/>
                <a:latin typeface="ArialMT"/>
              </a:rPr>
              <a:t> </a:t>
            </a:r>
            <a:endParaRPr lang="fr-FR" sz="1050">
              <a:effectLst/>
            </a:endParaRPr>
          </a:p>
          <a:p>
            <a:endParaRPr lang="fr-FR" sz="1400" b="1">
              <a:solidFill>
                <a:srgbClr val="0070C0"/>
              </a:solidFill>
              <a:effectLst/>
            </a:endParaRPr>
          </a:p>
          <a:p>
            <a:endParaRPr lang="fr-FR" sz="2000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92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81BBB-D8D7-DF77-A50E-665D6844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/>
              <a:t>Adaptation au Changement Climatique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076E4-5334-B3BA-79EF-C385F802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901"/>
            <a:ext cx="10515600" cy="5215062"/>
          </a:xfrm>
        </p:spPr>
        <p:txBody>
          <a:bodyPr>
            <a:normAutofit/>
          </a:bodyPr>
          <a:lstStyle/>
          <a:p>
            <a:endParaRPr lang="fr-FR" sz="200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0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réchauffement climatique devrait entrainer des vagues de chaleur et des sécheresses de plus en plus fréquentes:</a:t>
            </a:r>
          </a:p>
          <a:p>
            <a:pPr marL="0" indent="0">
              <a:buNone/>
            </a:pPr>
            <a:endParaRPr lang="fr-FR" sz="2000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 niveau national, selon les experts, un été sur trois entre 2020 et 2050 connaîtra une sécheresse comparable à celle de 2003, la plus forte jamais enregistrée, </a:t>
            </a:r>
          </a:p>
          <a:p>
            <a:pPr marL="914400" lvl="2" indent="0">
              <a:buNone/>
            </a:pPr>
            <a:endParaRPr lang="fr-FR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puis un été sur deux entre 2050 et 2080, et deux années sur trois entre 2080 et 2100. </a:t>
            </a:r>
          </a:p>
          <a:p>
            <a:pPr marL="914400" lvl="2" indent="0">
              <a:buNone/>
            </a:pPr>
            <a:endParaRPr lang="fr-FR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 à mener pour l’Avenir, Ex:</a:t>
            </a:r>
            <a:r>
              <a:rPr lang="fr-FR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Centrale de Palo Verde, localisée en plein désert de l’Arizona, et qui utilise les effluents de la ville de Phoenix pour le circuit de refroidissement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7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366E4-26C3-5A16-E7A3-669788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Le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C14B9-4E59-2FFC-2F24-E4D05B47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effectLst/>
                <a:latin typeface="ArialMT"/>
              </a:rPr>
              <a:t>La question de la consommation d’eau des </a:t>
            </a:r>
            <a:r>
              <a:rPr lang="fr-FR" dirty="0" err="1">
                <a:solidFill>
                  <a:srgbClr val="0070C0"/>
                </a:solidFill>
                <a:effectLst/>
                <a:latin typeface="ArialMT"/>
              </a:rPr>
              <a:t>réacteurs</a:t>
            </a:r>
            <a:r>
              <a:rPr lang="fr-FR" dirty="0">
                <a:solidFill>
                  <a:srgbClr val="0070C0"/>
                </a:solidFill>
                <a:effectLst/>
                <a:latin typeface="ArialMT"/>
              </a:rPr>
              <a:t> </a:t>
            </a:r>
            <a:r>
              <a:rPr lang="fr-FR" dirty="0" err="1">
                <a:solidFill>
                  <a:srgbClr val="0070C0"/>
                </a:solidFill>
                <a:effectLst/>
                <a:latin typeface="ArialMT"/>
              </a:rPr>
              <a:t>nucléaires</a:t>
            </a:r>
            <a:r>
              <a:rPr lang="fr-FR" dirty="0">
                <a:solidFill>
                  <a:srgbClr val="0070C0"/>
                </a:solidFill>
                <a:effectLst/>
                <a:latin typeface="ArialMT"/>
              </a:rPr>
              <a:t> a pris au printemps 2023 une place importante dans le </a:t>
            </a:r>
            <a:r>
              <a:rPr lang="fr-FR" dirty="0" err="1">
                <a:solidFill>
                  <a:srgbClr val="0070C0"/>
                </a:solidFill>
                <a:effectLst/>
                <a:latin typeface="ArialMT"/>
              </a:rPr>
              <a:t>débat</a:t>
            </a:r>
            <a:r>
              <a:rPr lang="fr-FR" dirty="0">
                <a:solidFill>
                  <a:srgbClr val="0070C0"/>
                </a:solidFill>
                <a:effectLst/>
                <a:latin typeface="ArialMT"/>
              </a:rPr>
              <a:t> public avec deux angles distincts : 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effectLst/>
              <a:latin typeface="ArialMT"/>
            </a:endParaRPr>
          </a:p>
          <a:p>
            <a:pPr lvl="1">
              <a:buFont typeface="Wingdings" pitchFamily="2" charset="2"/>
              <a:buChar char="q"/>
            </a:pPr>
            <a:r>
              <a:rPr lang="fr-FR" sz="2800" b="1" dirty="0">
                <a:solidFill>
                  <a:srgbClr val="0070C0"/>
                </a:solidFill>
                <a:latin typeface="ArialMT"/>
              </a:rPr>
              <a:t>	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L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’enjeu national de l’adaptation et de la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résilience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de notre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système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électrique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au changement climatique</a:t>
            </a:r>
            <a:r>
              <a:rPr lang="fr-FR" sz="2800" dirty="0">
                <a:solidFill>
                  <a:srgbClr val="0070C0"/>
                </a:solidFill>
                <a:effectLst/>
                <a:latin typeface="ArialMT"/>
              </a:rPr>
              <a:t>, </a:t>
            </a:r>
          </a:p>
          <a:p>
            <a:pPr marL="457200" lvl="1" indent="0">
              <a:buNone/>
            </a:pPr>
            <a:endParaRPr lang="fr-FR" sz="2800" dirty="0">
              <a:solidFill>
                <a:srgbClr val="0070C0"/>
              </a:solidFill>
              <a:effectLst/>
              <a:latin typeface="ArialMT"/>
            </a:endParaRPr>
          </a:p>
          <a:p>
            <a:pPr lvl="1">
              <a:buFont typeface="Wingdings" pitchFamily="2" charset="2"/>
              <a:buChar char="q"/>
            </a:pPr>
            <a:r>
              <a:rPr lang="fr-FR" sz="2800" dirty="0">
                <a:solidFill>
                  <a:srgbClr val="0070C0"/>
                </a:solidFill>
                <a:latin typeface="ArialMT"/>
              </a:rPr>
              <a:t> C</a:t>
            </a:r>
            <a:r>
              <a:rPr lang="fr-FR" sz="2800" dirty="0">
                <a:solidFill>
                  <a:srgbClr val="0070C0"/>
                </a:solidFill>
                <a:effectLst/>
                <a:latin typeface="ArialMT"/>
              </a:rPr>
              <a:t>elui local, 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de la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répartition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de l’eau entre les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différents</a:t>
            </a:r>
            <a:r>
              <a:rPr lang="fr-F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usagers. </a:t>
            </a:r>
            <a:endParaRPr lang="fr-FR" sz="2800" dirty="0">
              <a:solidFill>
                <a:srgbClr val="0070C0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68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A745D-7CCD-B998-083E-BFEDE179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648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Carte géographique des réacteurs en exploitation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B77069B-59FE-A637-EAAF-74FB55354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699" y="1147184"/>
            <a:ext cx="5380603" cy="52388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924199-ADE5-F64B-A956-058B61B3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506" y="3041650"/>
            <a:ext cx="3225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CA6A0-9E2D-05B4-C6FC-4AED767B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648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CNPE en circuit fermé au bord de cours d’eau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598F720-C21C-228A-91F0-F405C60E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216"/>
            <a:ext cx="6436613" cy="52974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62820B-4131-B9E5-A87D-A706A78E33D4}"/>
              </a:ext>
            </a:extLst>
          </p:cNvPr>
          <p:cNvSpPr txBox="1"/>
          <p:nvPr/>
        </p:nvSpPr>
        <p:spPr>
          <a:xfrm>
            <a:off x="6338455" y="2105561"/>
            <a:ext cx="585354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centrales fonctionnant en circuit fermé (avec des tours aéroréfrigérantes) se caractérisent par : </a:t>
            </a:r>
          </a:p>
          <a:p>
            <a:endParaRPr lang="fr-FR" sz="110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Des prélèvements au MWh d’électricité produite plus faibles que celles fonctionnant en circuit ouvert ; </a:t>
            </a:r>
          </a:p>
          <a:p>
            <a:endParaRPr lang="fr-FR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Des températures restituées plus faibles que celles fonctionnant en circuit ouvert ;</a:t>
            </a:r>
          </a:p>
          <a:p>
            <a:endParaRPr lang="fr-FR" sz="110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Une consommation d’eau non nulle. </a:t>
            </a:r>
            <a:endParaRPr lang="fr-FR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2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08A7B-CC27-D800-6D40-DBAEDD3B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CNPE en circuit fermé au bord de cours d’eau</a:t>
            </a:r>
            <a:endParaRPr lang="fr-FR" sz="320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BFC811-B1FC-F5FA-EB18-46EB567E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553" y="2222500"/>
            <a:ext cx="4508500" cy="2413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013CCC-C9B5-3142-5650-E82FA1574B68}"/>
              </a:ext>
            </a:extLst>
          </p:cNvPr>
          <p:cNvSpPr txBox="1"/>
          <p:nvPr/>
        </p:nvSpPr>
        <p:spPr>
          <a:xfrm>
            <a:off x="5899069" y="2222500"/>
            <a:ext cx="60979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070C0"/>
                </a:solidFill>
                <a:latin typeface="ArialMT"/>
              </a:rPr>
              <a:t>L</a:t>
            </a:r>
            <a:r>
              <a:rPr lang="fr-FR">
                <a:solidFill>
                  <a:srgbClr val="0070C0"/>
                </a:solidFill>
                <a:effectLst/>
                <a:latin typeface="ArialMT"/>
              </a:rPr>
              <a:t>e bilan de l’eau prélevée se monte à 1,8 milliards de m3 sur l’année 2021</a:t>
            </a:r>
          </a:p>
          <a:p>
            <a:endParaRPr lang="fr-FR">
              <a:solidFill>
                <a:srgbClr val="0070C0"/>
              </a:solidFill>
              <a:effectLst/>
              <a:latin typeface="ArialMT"/>
            </a:endParaRPr>
          </a:p>
          <a:p>
            <a:r>
              <a:rPr lang="fr-FR">
                <a:solidFill>
                  <a:srgbClr val="0070C0"/>
                </a:solidFill>
                <a:effectLst/>
                <a:latin typeface="ArialMT"/>
              </a:rPr>
              <a:t>79 % de ces prélèvements est restitué au milieu d’origine (1,4 milliards de m3 d’eau)</a:t>
            </a:r>
          </a:p>
          <a:p>
            <a:endParaRPr lang="fr-FR">
              <a:solidFill>
                <a:srgbClr val="0070C0"/>
              </a:solidFill>
              <a:effectLst/>
              <a:latin typeface="ArialMT"/>
            </a:endParaRPr>
          </a:p>
          <a:p>
            <a:r>
              <a:rPr lang="fr-FR">
                <a:solidFill>
                  <a:srgbClr val="0070C0"/>
                </a:solidFill>
                <a:latin typeface="ArialMT"/>
              </a:rPr>
              <a:t>L</a:t>
            </a:r>
            <a:r>
              <a:rPr lang="fr-FR">
                <a:solidFill>
                  <a:srgbClr val="0070C0"/>
                </a:solidFill>
                <a:effectLst/>
                <a:latin typeface="ArialMT"/>
              </a:rPr>
              <a:t>e bilan de l’eau consommée se monte à 390 millions de m3 d’eau sur l’année 2021</a:t>
            </a:r>
            <a:endParaRPr lang="fr-FR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680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EBBDC-1E7F-39C3-A49D-D798C9F2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Autofit/>
          </a:bodyPr>
          <a:lstStyle/>
          <a:p>
            <a:pPr algn="ctr"/>
            <a:r>
              <a:rPr lang="fr-FR" sz="3200"/>
              <a:t>CNPE en circuit ouvert, cours d’eau ou mer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384FA44-9E49-E1B4-7953-FF6F8DE57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16" y="1365250"/>
            <a:ext cx="7207333" cy="4127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EE55D0-171D-6838-DB64-1F11C6AED62A}"/>
              </a:ext>
            </a:extLst>
          </p:cNvPr>
          <p:cNvSpPr txBox="1"/>
          <p:nvPr/>
        </p:nvSpPr>
        <p:spPr>
          <a:xfrm>
            <a:off x="7291449" y="1947806"/>
            <a:ext cx="45482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centrales fonctionnant en circuit ouvert</a:t>
            </a: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caractérisent par : </a:t>
            </a:r>
          </a:p>
          <a:p>
            <a:endParaRPr lang="fr-FR" sz="110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Des prélèvements plus élevés que ceux</a:t>
            </a: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fonctionnant en circuit fermé ; </a:t>
            </a:r>
          </a:p>
          <a:p>
            <a:endParaRPr lang="fr-FR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Des températures restituées plus élevées            que celles fonctionnant en circuit fermé ;</a:t>
            </a:r>
          </a:p>
          <a:p>
            <a:endParaRPr lang="fr-FR" sz="180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10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Une consommation d’eau nulle (&gt; 99 % de l’eau prélevée est restituée au milieu d’origine). </a:t>
            </a:r>
            <a:endParaRPr lang="fr-FR" sz="110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8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06355-275E-5331-054F-CE28852F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Autofit/>
          </a:bodyPr>
          <a:lstStyle/>
          <a:p>
            <a:pPr algn="ctr"/>
            <a:r>
              <a:rPr lang="fr-FR" sz="3200"/>
              <a:t>CNPE en circuit ouvert, cours d’eau et mer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62219C9-0F6F-041B-F436-158B352B1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0" y="2286000"/>
            <a:ext cx="4394200" cy="228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5F094C-41A8-4C6C-3170-845F7AD67517}"/>
              </a:ext>
            </a:extLst>
          </p:cNvPr>
          <p:cNvSpPr txBox="1"/>
          <p:nvPr/>
        </p:nvSpPr>
        <p:spPr>
          <a:xfrm>
            <a:off x="6094022" y="2286000"/>
            <a:ext cx="60979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070C0"/>
                </a:solidFill>
                <a:latin typeface="ArialMT"/>
              </a:rPr>
              <a:t>L</a:t>
            </a:r>
            <a:r>
              <a:rPr lang="fr-FR" sz="1800">
                <a:solidFill>
                  <a:srgbClr val="0070C0"/>
                </a:solidFill>
                <a:effectLst/>
                <a:latin typeface="ArialMT"/>
              </a:rPr>
              <a:t>e bilan de l’eau prélevée se monte à 32  milliards de m</a:t>
            </a:r>
            <a:r>
              <a:rPr lang="fr-FR" sz="800">
                <a:solidFill>
                  <a:srgbClr val="0070C0"/>
                </a:solidFill>
                <a:effectLst/>
                <a:latin typeface="ArialMT"/>
              </a:rPr>
              <a:t>3 </a:t>
            </a:r>
            <a:r>
              <a:rPr lang="fr-FR" sz="1800">
                <a:solidFill>
                  <a:srgbClr val="0070C0"/>
                </a:solidFill>
                <a:effectLst/>
                <a:latin typeface="ArialMT"/>
              </a:rPr>
              <a:t>sur l’année 2021</a:t>
            </a:r>
          </a:p>
          <a:p>
            <a:endParaRPr lang="fr-FR" sz="1800">
              <a:solidFill>
                <a:srgbClr val="0070C0"/>
              </a:solidFill>
              <a:effectLst/>
              <a:latin typeface="ArialMT"/>
            </a:endParaRPr>
          </a:p>
          <a:p>
            <a:r>
              <a:rPr lang="fr-FR">
                <a:solidFill>
                  <a:srgbClr val="0070C0"/>
                </a:solidFill>
                <a:latin typeface="ArialMT"/>
              </a:rPr>
              <a:t>99,9</a:t>
            </a:r>
            <a:r>
              <a:rPr lang="fr-FR" sz="1800">
                <a:solidFill>
                  <a:srgbClr val="0070C0"/>
                </a:solidFill>
                <a:effectLst/>
                <a:latin typeface="ArialMT"/>
              </a:rPr>
              <a:t> % de ces prélèvements est restitué au milieu d’origine </a:t>
            </a:r>
          </a:p>
          <a:p>
            <a:endParaRPr lang="fr-FR" sz="1800">
              <a:solidFill>
                <a:srgbClr val="0070C0"/>
              </a:solidFill>
              <a:effectLst/>
              <a:latin typeface="ArialMT"/>
            </a:endParaRPr>
          </a:p>
          <a:p>
            <a:r>
              <a:rPr lang="fr-FR">
                <a:solidFill>
                  <a:srgbClr val="0070C0"/>
                </a:solidFill>
                <a:latin typeface="ArialMT"/>
              </a:rPr>
              <a:t>L</a:t>
            </a:r>
            <a:r>
              <a:rPr lang="fr-FR" sz="1800">
                <a:solidFill>
                  <a:srgbClr val="0070C0"/>
                </a:solidFill>
                <a:effectLst/>
                <a:latin typeface="ArialMT"/>
              </a:rPr>
              <a:t>e bilan de l’eau consommée se monte à 32 millions de m</a:t>
            </a:r>
            <a:r>
              <a:rPr lang="fr-FR" sz="800">
                <a:solidFill>
                  <a:srgbClr val="0070C0"/>
                </a:solidFill>
                <a:effectLst/>
                <a:latin typeface="ArialMT"/>
              </a:rPr>
              <a:t>3 </a:t>
            </a:r>
            <a:r>
              <a:rPr lang="fr-FR" sz="1800">
                <a:solidFill>
                  <a:srgbClr val="0070C0"/>
                </a:solidFill>
                <a:effectLst/>
                <a:latin typeface="ArialMT"/>
              </a:rPr>
              <a:t>d’eau sur l’année 2021</a:t>
            </a:r>
            <a:endParaRPr lang="fr-FR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151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86476-258A-8E87-B03A-B3444A1D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/>
              <a:t>Bilan mensuel Eau CNPE Prélèvement / Consommation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F286664-6882-D4AB-CF4E-055AF72E3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38" y="1825625"/>
            <a:ext cx="85083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2FFE2-E31F-1BFA-B10D-C3B41856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Autofit/>
          </a:bodyPr>
          <a:lstStyle/>
          <a:p>
            <a:pPr algn="ctr"/>
            <a:r>
              <a:rPr lang="fr-FR" sz="3200"/>
              <a:t>Bilan annuel Eau CNPE Prélèvement / Consommation</a:t>
            </a:r>
          </a:p>
        </p:txBody>
      </p:sp>
      <p:pic>
        <p:nvPicPr>
          <p:cNvPr id="1025" name="Picture 1" descr="page19image13509776">
            <a:extLst>
              <a:ext uri="{FF2B5EF4-FFF2-40B4-BE49-F238E27FC236}">
                <a16:creationId xmlns:a16="http://schemas.microsoft.com/office/drawing/2014/main" id="{A9D7B596-6AE9-2ACA-101C-839EA5582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310610"/>
            <a:ext cx="5792049" cy="39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59CAC1-A890-4E4A-E308-1DB092AC4815}"/>
              </a:ext>
            </a:extLst>
          </p:cNvPr>
          <p:cNvSpPr txBox="1"/>
          <p:nvPr/>
        </p:nvSpPr>
        <p:spPr>
          <a:xfrm>
            <a:off x="6238363" y="1310610"/>
            <a:ext cx="57920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l’ensemble des CNPE situés en bord de mer,</a:t>
            </a:r>
          </a:p>
          <a:p>
            <a:r>
              <a:rPr lang="fr-FR" sz="1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bilan pour l’année 2021 se monte à 21 milliards de m</a:t>
            </a:r>
            <a:r>
              <a:rPr lang="fr-FR" sz="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d’eau prélevée </a:t>
            </a:r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99,9% de cette eau est restituée au milieu. </a:t>
            </a:r>
          </a:p>
          <a:p>
            <a:endParaRPr lang="fr-FR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les prélèvements d’eau douce, </a:t>
            </a:r>
            <a:r>
              <a:rPr lang="fr-FR" sz="1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bilan pour 2021 se monte à 13 milliards de m</a:t>
            </a:r>
            <a:r>
              <a:rPr lang="fr-FR" sz="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d’eau prélevée dont 97 % est restitué au cours d’eau </a:t>
            </a:r>
            <a:r>
              <a:rPr lang="fr-FR" sz="1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ce bilan inclut les réacteurs fonctionnant en circuit ouvert et ceux en circuit fermé. </a:t>
            </a:r>
          </a:p>
          <a:p>
            <a:endParaRPr lang="fr-FR" sz="180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 3% de l’eau prélevée a été consommée, soit 410 millions de m</a:t>
            </a:r>
            <a:r>
              <a:rPr lang="fr-FR" sz="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800" b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d’eau, sur l’année 2021</a:t>
            </a:r>
            <a:endParaRPr lang="fr-FR" b="1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19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623</Words>
  <Application>Microsoft Macintosh PowerPoint</Application>
  <PresentationFormat>Grand écran</PresentationFormat>
  <Paragraphs>73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ArialMT</vt:lpstr>
      <vt:lpstr>Calibri</vt:lpstr>
      <vt:lpstr>Calibri Light</vt:lpstr>
      <vt:lpstr>Wingdings</vt:lpstr>
      <vt:lpstr>Thème Office</vt:lpstr>
      <vt:lpstr>La consommation d’eau des centrales nucléaires</vt:lpstr>
      <vt:lpstr>Le Contexte</vt:lpstr>
      <vt:lpstr>Carte géographique des réacteurs en exploitation</vt:lpstr>
      <vt:lpstr>CNPE en circuit fermé au bord de cours d’eau</vt:lpstr>
      <vt:lpstr>CNPE en circuit fermé au bord de cours d’eau</vt:lpstr>
      <vt:lpstr>CNPE en circuit ouvert, cours d’eau ou mer</vt:lpstr>
      <vt:lpstr>CNPE en circuit ouvert, cours d’eau et mer</vt:lpstr>
      <vt:lpstr>Bilan mensuel Eau CNPE Prélèvement / Consommation</vt:lpstr>
      <vt:lpstr>Bilan annuel Eau CNPE Prélèvement / Consommation</vt:lpstr>
      <vt:lpstr>Synthèse</vt:lpstr>
      <vt:lpstr>Adaptation au Changement Climatique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consommation d’eau des centrales nucléaires</dc:title>
  <dc:creator>christian.bourgain@wanadoo.fr</dc:creator>
  <cp:lastModifiedBy>christian.bourgain@wanadoo.fr</cp:lastModifiedBy>
  <cp:revision>16</cp:revision>
  <dcterms:created xsi:type="dcterms:W3CDTF">2023-12-07T10:15:17Z</dcterms:created>
  <dcterms:modified xsi:type="dcterms:W3CDTF">2023-12-11T19:41:09Z</dcterms:modified>
</cp:coreProperties>
</file>