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3" r:id="rId5"/>
    <p:sldId id="264" r:id="rId6"/>
    <p:sldId id="258" r:id="rId7"/>
    <p:sldId id="262" r:id="rId8"/>
    <p:sldId id="259" r:id="rId9"/>
    <p:sldId id="261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2"/>
    <p:restoredTop sz="79199"/>
  </p:normalViewPr>
  <p:slideViewPr>
    <p:cSldViewPr snapToGrid="0" snapToObjects="1">
      <p:cViewPr varScale="1">
        <p:scale>
          <a:sx n="87" d="100"/>
          <a:sy n="87" d="100"/>
        </p:scale>
        <p:origin x="16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DB1AC-3A0C-F94D-A406-AAEFD0036D5F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73F9-6ABA-134F-BA57-3B34AB59E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30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73F9-6ABA-134F-BA57-3B34AB59E95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897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chaleur en France est issue à 60% fossile (20% fuel et 40% gaz), le charbon a quasiment disparu et le bois chauffage est considéré comme renouvelable.</a:t>
            </a:r>
          </a:p>
          <a:p>
            <a:r>
              <a:rPr lang="fr-FR" dirty="0"/>
              <a:t>Le parc nucléaire actuel n’a pas été pensé pour produire de la chaleur industrielle et urbaine mais il y a des exemples d’utilisation de la chaleur basse température (30°C) issue de la source tertiaire (refroidissement du condenseur). Elle sert par exemple pour les serres, la pisciculture, et le terminal méthanier (vaporisation du GNL de -200°C à 15°-20°C)</a:t>
            </a:r>
          </a:p>
          <a:p>
            <a:r>
              <a:rPr lang="fr-FR" dirty="0"/>
              <a:t>France : 160 TWh de gaz naturel sur des sites industriels : 60 TWh possible en nucléaire (le potentiel en Europe serait de 260 TWh)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73F9-6ABA-134F-BA57-3B34AB59E95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4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70 réacteurs au monde en cogénération (AIEA). Des exemples : GOSGEN (CH) qui alimente des papeteries ; CHINE (HAIYANG) sur réseau urbain de chaleur.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 noter qu’EDF n’envisage pas sur les 6 EPR2 de cogénération mais que l’option pourrait être prise pour les 8 EPR2 suivants, la décision restant à prendre.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73F9-6ABA-134F-BA57-3B34AB59E95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006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73F9-6ABA-134F-BA57-3B34AB59E95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838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fr-FR" dirty="0"/>
              <a:t>Les autres projets (dont EDF NUWARD SMR) envisagent de la cogénération simultanée ou non et pilotée selon les besoins.</a:t>
            </a:r>
          </a:p>
          <a:p>
            <a:pPr algn="just">
              <a:lnSpc>
                <a:spcPct val="120000"/>
              </a:lnSpc>
            </a:pPr>
            <a:r>
              <a:rPr lang="fr-FR" dirty="0"/>
              <a:t>Ils portent aussi sur des RNR sodium ou plomb, des réacteurs à sels fondus avec des températures hautes ou très hautes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73F9-6ABA-134F-BA57-3B34AB59E95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66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73F9-6ABA-134F-BA57-3B34AB59E95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222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Finlande : 90% des besoins de l’habitat et du tertiaire sont assurés sur des réseaux de chaleur. </a:t>
            </a:r>
          </a:p>
          <a:p>
            <a:r>
              <a:rPr lang="fr-FR" dirty="0"/>
              <a:t>Helsinki : 95% des habitants raccordés pour 7 TWh par an. Aujourd’hui un projet de SMR 300 MW BWR cogénération porté par GE HITACHI à 23 km de la ville...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73F9-6ABA-134F-BA57-3B34AB59E95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689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Multiplicité des opérateurs, sécurité et sûreté nucléaire, prolifération, sécurité des populations, cycle du combustible...</a:t>
            </a:r>
          </a:p>
          <a:p>
            <a:r>
              <a:rPr lang="fr-FR" dirty="0"/>
              <a:t>Effet de série : aujourd’hui pas de prototype en service. Coût plus élevé des SMR / installations de forte puissance (si on divise par 10 par exemple la puissance installée, les coûts matières, construction etc... ne sont pas pour autant divisés du même facteur). A partir de combien de PRM ceux ci deviennent ils rentables?</a:t>
            </a:r>
          </a:p>
          <a:p>
            <a:r>
              <a:rPr lang="fr-FR" dirty="0"/>
              <a:t>Amener le champ du décideur politique d’aujourd’hui sur les objectifs de 2050....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73F9-6ABA-134F-BA57-3B34AB59E95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940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concept NUWARD n’est pas repris dans les conclusions de l’étude au regard de son report et le portage par EDF.</a:t>
            </a:r>
          </a:p>
          <a:p>
            <a:r>
              <a:rPr lang="fr-FR" dirty="0"/>
              <a:t>Faut il s’en inquiéter ? La sélection des meilleurs dans ce type d’innovation est une démarche naturelle. Mais dommage pour la 4</a:t>
            </a:r>
            <a:r>
              <a:rPr lang="fr-FR" baseline="30000" dirty="0"/>
              <a:t>ème</a:t>
            </a:r>
            <a:r>
              <a:rPr lang="fr-FR" dirty="0"/>
              <a:t> génération suite à l’abandon par l’État du projet ASTRID. Reprise en main par l’État avec de </a:t>
            </a:r>
            <a:r>
              <a:rPr lang="fr-FR"/>
              <a:t>grands groupes?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73F9-6ABA-134F-BA57-3B34AB59E95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526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1716CB-BBE3-DD40-90FE-0A8F5FF181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51EF3A-6053-0549-BEF1-DEBA9CB92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361E04-B944-9C4B-940F-A223CD8B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011" y="6356350"/>
            <a:ext cx="2743200" cy="365125"/>
          </a:xfrm>
        </p:spPr>
        <p:txBody>
          <a:bodyPr/>
          <a:lstStyle/>
          <a:p>
            <a:r>
              <a:rPr lang="fr-FR"/>
              <a:t>02/12/2024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5CFF72-6DDC-F94C-83EB-67AE3B40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4824" y="6356350"/>
            <a:ext cx="4114800" cy="365125"/>
          </a:xfrm>
        </p:spPr>
        <p:txBody>
          <a:bodyPr/>
          <a:lstStyle/>
          <a:p>
            <a:r>
              <a:rPr lang="fr-FR"/>
              <a:t>CHALEUR NUCLÉAIRE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49867F-2C3B-2A44-9547-2EE37F301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9071" y="6356349"/>
            <a:ext cx="723902" cy="365125"/>
          </a:xfrm>
        </p:spPr>
        <p:txBody>
          <a:bodyPr/>
          <a:lstStyle/>
          <a:p>
            <a:fld id="{0D0DEDB0-160B-4E4D-9FB1-EB60F38B00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51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0B6B77-5726-984F-BD54-67FB33486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DE1744F-D3E4-DD43-95BD-03322CBE4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FCAFCE-2341-DC4D-8FC4-196966804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FE4E8D-303F-3642-9982-8B5B65E2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CHALEUR NUCLÉAIRE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3E2550-ECA3-AB40-BB3B-45780C35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EDB0-160B-4E4D-9FB1-EB60F38B00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16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EBDC507-A9BE-D84F-ADF1-D9B7E92917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C33C846-74AA-7847-9F15-8BDB20195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6C82A1-95F8-594E-B38B-AA2FA29C5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A11353-5D6B-4C4A-B98D-693A62F64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CHALEUR NUCLÉAIRE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490100-610E-6648-BC7F-03671748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EDB0-160B-4E4D-9FB1-EB60F38B00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19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61C7D-8FAE-3941-9EBC-6EE2BCA852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3" y="365125"/>
            <a:ext cx="11560628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CF6B5C-3EBF-2F42-A2C5-18FF56396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1825625"/>
            <a:ext cx="11560628" cy="435133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2B3178-BC7A-F942-99D0-A2CD27C8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C49B49-F0D6-3F49-A554-6FD1AA2B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CHALEUR NUCLÉAIRE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E307A2-53A7-384A-A670-E6D39F59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EDB0-160B-4E4D-9FB1-EB60F38B00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69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668B90-484D-2445-9031-2FBA6785F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734E4A-5315-9149-81A9-18405F59B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4C9602-0FCD-D74A-BBC5-734CE0D31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A379FF-0783-D342-B331-470E66022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CHALEUR NUCLÉAIRE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5A061E-107C-B449-8255-9C2C14407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EDB0-160B-4E4D-9FB1-EB60F38B00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22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4263C5-D303-824D-ABAE-409E93486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7BD747-BCE3-3546-A19B-16E899CD9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9A7EFE2-7670-3A4F-B12D-0DB35664A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A73D58-495F-E04A-A160-F1F98AA6C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609582-2E6E-4445-81CF-75F54EBC3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CHALEUR NUCLÉAIRE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03E4F7-5744-674B-A0DF-9F4307AE1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EDB0-160B-4E4D-9FB1-EB60F38B00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93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B5219C-D595-F94D-AB5E-AFBE22EC2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B69D8F-21DA-674A-AE09-92464C0BF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841E18-28A9-EE4A-B5F5-6ADA2ED39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1E341E0-78F8-7349-9D76-57AE67293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084427C-15C2-4D46-A765-D51684ACE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7B1FF3A-5141-E544-9EF3-4EB272D64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02/12/2024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2534A08-94F3-A445-A9AB-36AA182B1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CHALEUR NUCLÉAIRE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F05D0DC-B963-F64B-BB12-3927B53F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EDB0-160B-4E4D-9FB1-EB60F38B00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41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D6622-C6EA-034F-9661-363B98007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61A238-0DC7-354A-B5F1-7760029ED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02/12/2024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BF5D51-3E54-DA4F-BF74-E92E6A37E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CHALEUR NUCLÉAIRE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EAC5EE-F27F-0E44-BC21-94B2C54A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EDB0-160B-4E4D-9FB1-EB60F38B00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00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F312F9-9C0D-5742-ABFF-CA32C55BD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856F4FD-6422-A346-9FA2-09573C440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CHALEUR NUCLÉAIRE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66DCE06-3AFD-F846-84CE-E42B4F0F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EDB0-160B-4E4D-9FB1-EB60F38B00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63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03CBF5-6140-2D48-815D-95C666399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652C88-101A-E049-A3C3-91714E534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78FF80-2256-9E4E-8886-01E83FD33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D36F5E-BDE7-DC47-9612-5B7E41C2A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E492CA-7942-BC42-AD53-948A538BB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CHALEUR NUCLÉAIRE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D05CAC-4C9B-3F4A-A36D-553A788D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EDB0-160B-4E4D-9FB1-EB60F38B00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07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1D014E-B959-534C-B333-F91A3CE1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CE63AFD-5124-3145-BACE-9C278C337C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AB3893-3A79-9B47-A3A7-00FB4164B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379FC6-8DEC-8B48-BC63-7D2DF7AD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49CCA4-D5A6-1E49-B777-6BDED62A6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CHALEUR NUCLÉAIRE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97A87E-8E60-554B-B213-821D4841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EDB0-160B-4E4D-9FB1-EB60F38B00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17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C8D1529-41E0-844B-BFBE-F4084882E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4EA956-71C0-254D-90DC-F94E519DD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E9EA35-BF36-3E48-9C57-CAA1783EE8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02/12/2024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2EBB7B-2EB4-9643-BE6E-AF748B5C3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CHALEUR NUCLÉAIRE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7C29F3-D4FC-5145-A05D-BD3B7DA7E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0428" y="6349093"/>
            <a:ext cx="887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EDB0-160B-4E4D-9FB1-EB60F38B006A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C41C5F2-D13D-4941-92D0-88CD3986DC1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183693" y="5973080"/>
            <a:ext cx="817807" cy="83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5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B9821A-6B8C-5544-8CD3-035FC2DEB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1" y="1122363"/>
            <a:ext cx="10678886" cy="2387600"/>
          </a:xfrm>
        </p:spPr>
        <p:txBody>
          <a:bodyPr anchor="ctr"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LA CHALEUR NUCLÉAIRE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3567A7-F10B-4749-B4D9-DA96745B0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771" y="3602037"/>
            <a:ext cx="10678886" cy="2668133"/>
          </a:xfrm>
        </p:spPr>
        <p:txBody>
          <a:bodyPr anchor="ctr">
            <a:normAutofit lnSpcReduction="10000"/>
          </a:bodyPr>
          <a:lstStyle/>
          <a:p>
            <a:r>
              <a:rPr lang="fr-FR" sz="3200" b="1" dirty="0"/>
              <a:t>UN LEVIER DE DÉCARBONATION</a:t>
            </a:r>
          </a:p>
          <a:p>
            <a:r>
              <a:rPr lang="fr-FR" sz="3200" b="1" dirty="0"/>
              <a:t>(Recension de la Revue Générale Nucléaire 09/2024)</a:t>
            </a:r>
          </a:p>
          <a:p>
            <a:endParaRPr lang="fr-FR" sz="3200" b="1" dirty="0"/>
          </a:p>
          <a:p>
            <a:r>
              <a:rPr lang="fr-FR" sz="3200" b="1" dirty="0">
                <a:solidFill>
                  <a:schemeClr val="accent1"/>
                </a:solidFill>
              </a:rPr>
              <a:t>RÉUNION DU BUREAU SFEN HAUTS DE FRANCE</a:t>
            </a:r>
          </a:p>
          <a:p>
            <a:r>
              <a:rPr lang="fr-FR" sz="3200" b="1" dirty="0">
                <a:solidFill>
                  <a:schemeClr val="accent1"/>
                </a:solidFill>
              </a:rPr>
              <a:t>LE 02/12/2024</a:t>
            </a:r>
          </a:p>
        </p:txBody>
      </p:sp>
    </p:spTree>
    <p:extLst>
      <p:ext uri="{BB962C8B-B14F-4D97-AF65-F5344CB8AC3E}">
        <p14:creationId xmlns:p14="http://schemas.microsoft.com/office/powerpoint/2010/main" val="3609020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8ED5A1-90B0-0E49-BAA5-4FF43644E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DU DEVENIR DES SMR/AMR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316620-5D5B-F740-97B2-B1B654578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86" y="1447939"/>
            <a:ext cx="11881757" cy="471432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FR" dirty="0"/>
              <a:t>Rapport du Haut Commissariat à l’Énergie Atomique sur la viabilité des projets de SMR/AMR portés par 12 startups dans le cadre du projet France 2030.</a:t>
            </a:r>
          </a:p>
          <a:p>
            <a:pPr marL="0" indent="0" algn="just">
              <a:buNone/>
            </a:pPr>
            <a:r>
              <a:rPr lang="fr-FR" dirty="0"/>
              <a:t>Seules 4 projets sont considérés « viables » et pourraient fonctionner aux échéances promises. Production de chaleur, réacteur à neutrons lents, pas de rupture 4</a:t>
            </a:r>
            <a:r>
              <a:rPr lang="fr-FR" baseline="30000" dirty="0"/>
              <a:t>ème</a:t>
            </a:r>
            <a:r>
              <a:rPr lang="fr-FR" dirty="0"/>
              <a:t> génération...</a:t>
            </a:r>
          </a:p>
          <a:p>
            <a:pPr algn="just"/>
            <a:r>
              <a:rPr lang="fr-FR" dirty="0"/>
              <a:t>CALOGENA : réacteur à fission lente type piscine, basse pression et basse température pour alimenter des réseaux de chaleur urbain. DOS déposé.</a:t>
            </a:r>
          </a:p>
          <a:p>
            <a:pPr algn="just"/>
            <a:r>
              <a:rPr lang="fr-FR" dirty="0"/>
              <a:t>JIMMY ENERGY : réacteur à fission lente à haute température (500°C) pour la production de chaleur, combustible TRISO (capsule céramique) et refroidissement hélium. DOS déposé, prototype sur une distillerie dans la Marne mais combustible ?</a:t>
            </a:r>
          </a:p>
          <a:p>
            <a:pPr algn="just"/>
            <a:r>
              <a:rPr lang="fr-FR" dirty="0"/>
              <a:t>ARKEOS : réacteur à fission lente type REP pour production de chaleur industrielle. </a:t>
            </a:r>
          </a:p>
          <a:p>
            <a:pPr algn="just"/>
            <a:r>
              <a:rPr lang="fr-FR" dirty="0"/>
              <a:t>BLUE CAPSULE : réacteur à fission lente à haute température (500°C) pour cogénération, combustible TRISO (capsule céramique) et refroidissement sodium. Combustible ?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2B5AC7-ADD1-304E-B34A-C2C9E38B5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A43028-3C94-7F40-BABB-450513FA6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CHALEUR NUCLÉAIRE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7102DC-E016-EC4D-9B64-9E389FDCC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EDB0-160B-4E4D-9FB1-EB60F38B006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56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E4B2F2D-2C16-2A4C-9E37-12F0F0F1F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172" y="2960514"/>
            <a:ext cx="6227699" cy="302453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EF9CB06-C888-134D-AAD4-A45DA71F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LEVIER DE DÉCARBONATION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223E10-4A63-EA47-94BF-43517286B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69" y="1446169"/>
            <a:ext cx="11385176" cy="899646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/>
              <a:t>Le nucléaire est un levier de décarbonation de la chaleur « peu visible » dans les esprits ou les médias mais important à saisir.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7DC787-0707-224D-A48C-B618D737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D20E3B-43DB-1241-9E18-DE90E01E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CHALEUR NUCLÉAIRE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36E84F-F6A4-4944-89FB-FD19E718B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EDB0-160B-4E4D-9FB1-EB60F38B006A}" type="slidenum">
              <a:rPr lang="fr-FR" smtClean="0"/>
              <a:t>2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09E163-FF87-3340-99C0-F99F2BC6C78B}"/>
              </a:ext>
            </a:extLst>
          </p:cNvPr>
          <p:cNvSpPr/>
          <p:nvPr/>
        </p:nvSpPr>
        <p:spPr>
          <a:xfrm>
            <a:off x="457199" y="2303243"/>
            <a:ext cx="51859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Nucléaire = Électricité mais pas que...</a:t>
            </a:r>
          </a:p>
          <a:p>
            <a:pPr algn="just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Chaleur en France à 60% issue des combustibles fossiles.</a:t>
            </a:r>
          </a:p>
          <a:p>
            <a:pPr algn="just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Gisement « nucléaire » France estimé à 60 TWh (UE: 260 TWh)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Dans l’industrie pour la vapeur haute ou très haute température.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Dans les réseaux de chauffage urbain.</a:t>
            </a:r>
          </a:p>
        </p:txBody>
      </p:sp>
    </p:spTree>
    <p:extLst>
      <p:ext uri="{BB962C8B-B14F-4D97-AF65-F5344CB8AC3E}">
        <p14:creationId xmlns:p14="http://schemas.microsoft.com/office/powerpoint/2010/main" val="110671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00229-3D79-0045-ABA0-847B00254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AUJOURD’HUI DE LA COGÉNÉRATION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714D37-C73B-8E4E-AAA9-38947E532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1825625"/>
            <a:ext cx="8083480" cy="1245821"/>
          </a:xfrm>
        </p:spPr>
        <p:txBody>
          <a:bodyPr/>
          <a:lstStyle/>
          <a:p>
            <a:pPr algn="just"/>
            <a:r>
              <a:rPr lang="fr-FR" dirty="0"/>
              <a:t>AIEA : 70 réacteurs au monde qui fonctionnent en cogénération (électricité + chaleur)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D1512E-AFE3-0F47-9F6F-7484FF4D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A05F49-1FE3-A547-9008-443A96F43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CHALEUR NUCLÉAIRE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93C79E-14A9-4146-AED0-BBC025540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EDB0-160B-4E4D-9FB1-EB60F38B006A}" type="slidenum">
              <a:rPr lang="fr-FR" smtClean="0"/>
              <a:t>3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89C1AA-E532-4A4E-B269-44895B9D301D}"/>
              </a:ext>
            </a:extLst>
          </p:cNvPr>
          <p:cNvSpPr/>
          <p:nvPr/>
        </p:nvSpPr>
        <p:spPr>
          <a:xfrm>
            <a:off x="310243" y="3498264"/>
            <a:ext cx="8083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Deux options possibles: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Un soutirage de vapeur sortie des générateurs de vapeur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Un soutirage de vapeur entre la partie haute pression et la partie basse pression de la turbine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A3F9183-81AB-E748-AC3C-7AC7C7614BBC}"/>
              </a:ext>
            </a:extLst>
          </p:cNvPr>
          <p:cNvGrpSpPr/>
          <p:nvPr/>
        </p:nvGrpSpPr>
        <p:grpSpPr>
          <a:xfrm>
            <a:off x="8752707" y="1485900"/>
            <a:ext cx="2415441" cy="4683003"/>
            <a:chOff x="8752707" y="1485900"/>
            <a:chExt cx="2415441" cy="4683003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84B05CC7-CADC-F240-97D6-AC32BB414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2707" y="1690688"/>
              <a:ext cx="2415441" cy="4478215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CDEF4D6-C537-584D-BB34-0098BF441578}"/>
                </a:ext>
              </a:extLst>
            </p:cNvPr>
            <p:cNvSpPr txBox="1"/>
            <p:nvPr/>
          </p:nvSpPr>
          <p:spPr>
            <a:xfrm>
              <a:off x="8752707" y="1485900"/>
              <a:ext cx="241544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Source : SFEN RGN 09/2024</a:t>
              </a:r>
            </a:p>
          </p:txBody>
        </p:sp>
      </p:grp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0525184-32E9-A546-857C-A0313AAD9A4B}"/>
              </a:ext>
            </a:extLst>
          </p:cNvPr>
          <p:cNvCxnSpPr>
            <a:cxnSpLocks/>
          </p:cNvCxnSpPr>
          <p:nvPr/>
        </p:nvCxnSpPr>
        <p:spPr>
          <a:xfrm>
            <a:off x="7548722" y="5191548"/>
            <a:ext cx="2855299" cy="3641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E5884DC-98DD-7D40-B0E1-AED0031B2030}"/>
              </a:ext>
            </a:extLst>
          </p:cNvPr>
          <p:cNvCxnSpPr/>
          <p:nvPr/>
        </p:nvCxnSpPr>
        <p:spPr>
          <a:xfrm flipV="1">
            <a:off x="7971183" y="4214191"/>
            <a:ext cx="2365513" cy="1987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16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5F66EC-2168-A74E-8993-0DB4724C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LA SUISSE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4F797B-1700-2649-BEBC-D4D60FD48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02/12/2024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33BBE7-C2A4-544E-9C22-2AE04110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CHALEUR NUCLÉAIRE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A641E-FFA0-9845-9C8A-469ECBA54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EDB0-160B-4E4D-9FB1-EB60F38B006A}" type="slidenum">
              <a:rPr lang="fr-FR" smtClean="0"/>
              <a:t>4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2A44B9B-49DF-1B4C-A23B-5C8AC6BD0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969" y="1690688"/>
            <a:ext cx="7313616" cy="4634513"/>
          </a:xfrm>
          <a:prstGeom prst="rect">
            <a:avLst/>
          </a:prstGeom>
        </p:spPr>
      </p:pic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6DA540E-AC90-CF4D-8B41-B2D2A9A67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1825625"/>
            <a:ext cx="3271157" cy="4351338"/>
          </a:xfrm>
        </p:spPr>
        <p:txBody>
          <a:bodyPr>
            <a:normAutofit/>
          </a:bodyPr>
          <a:lstStyle/>
          <a:p>
            <a:pPr algn="just"/>
            <a:r>
              <a:rPr lang="fr-FR" dirty="0"/>
              <a:t>La centrale de GÖSGEN située sur l’AAR entre Bâle et Zurich </a:t>
            </a:r>
          </a:p>
          <a:p>
            <a:pPr algn="just"/>
            <a:r>
              <a:rPr lang="fr-FR" dirty="0"/>
              <a:t>PWR 3 boucles 1000 MWe</a:t>
            </a:r>
          </a:p>
          <a:p>
            <a:pPr algn="just"/>
            <a:r>
              <a:rPr lang="fr-FR" dirty="0"/>
              <a:t>Lors du référendum de 2003, les habitants du canton ont refusé à 73% la sortie du nucléaire...</a:t>
            </a:r>
          </a:p>
          <a:p>
            <a:pPr algn="just"/>
            <a:endParaRPr lang="fr-FR" dirty="0"/>
          </a:p>
          <a:p>
            <a:pPr algn="just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8ADA163-3D25-7D47-B374-503EE41C433F}"/>
              </a:ext>
            </a:extLst>
          </p:cNvPr>
          <p:cNvSpPr txBox="1"/>
          <p:nvPr/>
        </p:nvSpPr>
        <p:spPr>
          <a:xfrm>
            <a:off x="8839200" y="1452282"/>
            <a:ext cx="2227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>
                <a:latin typeface="Arial" panose="020B0604020202020204" pitchFamily="34" charset="0"/>
                <a:cs typeface="Arial" panose="020B0604020202020204" pitchFamily="34" charset="0"/>
              </a:rPr>
              <a:t>Source SFEN RGN 09/2024</a:t>
            </a:r>
          </a:p>
        </p:txBody>
      </p:sp>
    </p:spTree>
    <p:extLst>
      <p:ext uri="{BB962C8B-B14F-4D97-AF65-F5344CB8AC3E}">
        <p14:creationId xmlns:p14="http://schemas.microsoft.com/office/powerpoint/2010/main" val="4074277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7D07FD-CC02-B141-900B-227D69638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LA CHINE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1403A5-F7D9-F647-884B-71ACFBDDC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114AD7-3E54-7D40-9321-74CDEAE2F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CHALEUR NUCLÉAIRE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D23C48-EA64-3F44-900F-7DE2B6F5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EDB0-160B-4E4D-9FB1-EB60F38B006A}" type="slidenum">
              <a:rPr lang="fr-FR" smtClean="0"/>
              <a:t>5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76ADCA4-1BE4-5E45-9F2F-82BBF5252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620" y="1418316"/>
            <a:ext cx="8197251" cy="4586292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A654F7BF-EA55-D740-AE13-770EBB2D4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1653270"/>
            <a:ext cx="3271157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/>
              <a:t>La centrale de HAIYANG (Province de Shandong).</a:t>
            </a:r>
          </a:p>
          <a:p>
            <a:pPr algn="just"/>
            <a:r>
              <a:rPr lang="fr-FR" dirty="0"/>
              <a:t>2 AP1000 (PWR Westinghouse) de 1170 MWe.</a:t>
            </a:r>
          </a:p>
          <a:p>
            <a:pPr algn="just"/>
            <a:r>
              <a:rPr lang="fr-FR" dirty="0"/>
              <a:t>Chaleur distribuée depuis 2020 sur un réseau principal de 83 kms.</a:t>
            </a:r>
          </a:p>
          <a:p>
            <a:pPr algn="just"/>
            <a:r>
              <a:rPr lang="fr-FR" dirty="0"/>
              <a:t>2 autres réacteurs en construction.</a:t>
            </a:r>
          </a:p>
          <a:p>
            <a:pPr algn="just"/>
            <a:endParaRPr lang="fr-FR" dirty="0"/>
          </a:p>
          <a:p>
            <a:pPr algn="just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3D319E4-FA73-EB4C-8657-9725F6FEF1C2}"/>
              </a:ext>
            </a:extLst>
          </p:cNvPr>
          <p:cNvSpPr txBox="1"/>
          <p:nvPr/>
        </p:nvSpPr>
        <p:spPr>
          <a:xfrm>
            <a:off x="9609228" y="1185550"/>
            <a:ext cx="2227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>
                <a:latin typeface="Arial" panose="020B0604020202020204" pitchFamily="34" charset="0"/>
                <a:cs typeface="Arial" panose="020B0604020202020204" pitchFamily="34" charset="0"/>
              </a:rPr>
              <a:t>Source SFEN RGN 09/2024</a:t>
            </a:r>
          </a:p>
        </p:txBody>
      </p:sp>
    </p:spTree>
    <p:extLst>
      <p:ext uri="{BB962C8B-B14F-4D97-AF65-F5344CB8AC3E}">
        <p14:creationId xmlns:p14="http://schemas.microsoft.com/office/powerpoint/2010/main" val="1784894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758609-366C-0247-A749-C9DA8EC30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DEMAIN DES RÉACTEURS DÉDIÉS EN +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77F44C-3377-E54C-9DEB-50ADA1DB0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1576021"/>
            <a:ext cx="11560628" cy="4773071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fr-FR" dirty="0"/>
              <a:t>Sur les 12 projets France 2030 portant sur les réacteurs innovants, 10 réacteurs à fission ont été mis en avant : 3 sont dédiés à la production seule de chaleur (CALOGENA, JIMMY ENERGY et BLUE CAPSULE) en fission thermique.</a:t>
            </a:r>
          </a:p>
          <a:p>
            <a:pPr algn="just">
              <a:lnSpc>
                <a:spcPct val="120000"/>
              </a:lnSpc>
            </a:pPr>
            <a:r>
              <a:rPr lang="fr-FR" b="1" dirty="0"/>
              <a:t>CALOGENA</a:t>
            </a:r>
            <a:r>
              <a:rPr lang="fr-FR" dirty="0"/>
              <a:t> : 30 MWth. Pour le chauffage urbain. Réacteur de type piscine (5 bars, 100°C).</a:t>
            </a:r>
          </a:p>
          <a:p>
            <a:pPr algn="just">
              <a:lnSpc>
                <a:spcPct val="120000"/>
              </a:lnSpc>
            </a:pPr>
            <a:r>
              <a:rPr lang="fr-FR" b="1" dirty="0"/>
              <a:t>BLUE CAPSULE</a:t>
            </a:r>
            <a:r>
              <a:rPr lang="fr-FR" dirty="0"/>
              <a:t>: HTR 700°C - 150 MWth. Pour les process industriels où l’électrification n’est pas possible (combustible TRISO et caloporteur sodium). </a:t>
            </a:r>
          </a:p>
          <a:p>
            <a:pPr algn="just">
              <a:lnSpc>
                <a:spcPct val="120000"/>
              </a:lnSpc>
            </a:pPr>
            <a:r>
              <a:rPr lang="fr-FR" b="1" dirty="0"/>
              <a:t>JIMMY ENERGY</a:t>
            </a:r>
            <a:r>
              <a:rPr lang="fr-FR" dirty="0"/>
              <a:t>: HTR 500°C - 20 MWth. Pour les process industriels (combustible TRISO et caloporteur hélium). DAC prototype déposé pour une distillerie.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345C07-DF78-1246-A273-E3210C37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52BDDD-5BA4-2142-960B-736384E9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CHALEUR NUCLÉAIRE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D6E0FD-C47D-5140-8B53-501B7A70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EDB0-160B-4E4D-9FB1-EB60F38B006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36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7CC162-5D95-2240-880B-7039CBFB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 QUE VEULENT LES INDUSTRIELS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0044F6-F27A-4244-9DC5-647608B75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/>
              <a:t>Les pompes à chaleur les plus performantes : 120°C à 140°C mais les besoins sont surtout à plus haute température (≃ 500°C)</a:t>
            </a:r>
          </a:p>
          <a:p>
            <a:pPr algn="just"/>
            <a:r>
              <a:rPr lang="fr-FR" dirty="0"/>
              <a:t>Intérêt croissant des industriels (de la chimie, de l’agroalimentaire, de la pétrochimie) qui veulent se débarrasser du gaz :</a:t>
            </a:r>
          </a:p>
          <a:p>
            <a:pPr lvl="1"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à prix « raisonnable »,</a:t>
            </a:r>
          </a:p>
          <a:p>
            <a:pPr lvl="1"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 façon fiable,</a:t>
            </a:r>
          </a:p>
          <a:p>
            <a:pPr lvl="1"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rapide à mettre en œuvre et facilement adaptable à l’existant (série!),</a:t>
            </a:r>
          </a:p>
          <a:p>
            <a:pPr lvl="1"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sur des process qui demandent des températures entre 180°C et 500°C (plus complexe au delà),</a:t>
            </a:r>
          </a:p>
          <a:p>
            <a:pPr lvl="1"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éventuellement en aide sur la séquestration du carbone résiduel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5AC5A1-60DF-2F47-89A7-D51F72316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61C0ED-751B-CF44-AD76-54EEB8DAA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CHALEUR NUCLÉAIRE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DF9392-406F-8B44-8CD8-B588831C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EDB0-160B-4E4D-9FB1-EB60F38B006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3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3319A9-088D-6949-9BDD-24A6BE4B1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RÉSEAUX DE CHALEUR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C53C49-A2E8-FF43-A1A3-35D6BFDC0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Pas envisagé dans la feuille de route de politique énergétique de la France à moyen terme (2030) ! Rien sur le parc actuel ni sur les 6 EPR2 en cogénération.</a:t>
            </a:r>
          </a:p>
          <a:p>
            <a:r>
              <a:rPr lang="fr-FR" dirty="0"/>
              <a:t>France : aujourd’hui 900 réseaux de chaleur (en délégation de service public) 30 TWh en habitat et en tertiaire qui couvrent 10% des besoins. </a:t>
            </a:r>
          </a:p>
          <a:p>
            <a:r>
              <a:rPr lang="fr-FR" dirty="0"/>
              <a:t>Possibilité de faire du froid aussi (1 TWh aujourd’hui)</a:t>
            </a:r>
          </a:p>
          <a:p>
            <a:r>
              <a:rPr lang="fr-FR" dirty="0"/>
              <a:t>Cible 2035 : 60 TWh. 80% en énergie renouvelable (biomasse, valorisation des déchets, géothermie) + un potentiel de 100 TWh en récupération de la chaleur fatale des industries,</a:t>
            </a:r>
          </a:p>
          <a:p>
            <a:r>
              <a:rPr lang="fr-FR" dirty="0"/>
              <a:t>Complément SMR, AMR après 2035 par unités de 20 à 30 MWth</a:t>
            </a:r>
          </a:p>
          <a:p>
            <a:r>
              <a:rPr lang="fr-FR" dirty="0"/>
              <a:t>Exemple de la Finlande.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5528A5-E7E5-204A-87EB-6FFDB08E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8E96D9-C982-7941-94E1-F159A5964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CHALEUR NUCLÉAIRE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A26698-4AAF-0E42-A5CB-952C0109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EDB0-160B-4E4D-9FB1-EB60F38B006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07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4D4623-231A-5A43-B654-95C2B276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ENJEUX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679C23-F8B2-5749-A112-EF08ED879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1726235"/>
            <a:ext cx="11560628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/>
              <a:t>Fort contexte local : pas de production centralisée mais une forte déconcentration des moyens de production de la chaleur.</a:t>
            </a:r>
          </a:p>
          <a:p>
            <a:pPr algn="just"/>
            <a:r>
              <a:rPr lang="fr-FR" b="1" dirty="0"/>
              <a:t>Côté offre </a:t>
            </a:r>
            <a:r>
              <a:rPr lang="fr-FR" dirty="0"/>
              <a:t>: </a:t>
            </a:r>
          </a:p>
          <a:p>
            <a:pPr lvl="1"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Arriver à un effet de série suffisant des petits réacteurs modulaires. </a:t>
            </a:r>
          </a:p>
          <a:p>
            <a:pPr lvl="1"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Créer un différentiel suffisant entre l’offre en chaleur décarbonée et en chaleur fossile.</a:t>
            </a:r>
          </a:p>
          <a:p>
            <a:pPr lvl="1"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Bénéficier d’un soutien public pour justifier la valeur future de la chaleur décarbonée</a:t>
            </a:r>
          </a:p>
          <a:p>
            <a:pPr algn="just"/>
            <a:r>
              <a:rPr lang="fr-FR" b="1" dirty="0"/>
              <a:t>Côté demande </a:t>
            </a:r>
            <a:r>
              <a:rPr lang="fr-FR" dirty="0"/>
              <a:t>: </a:t>
            </a:r>
          </a:p>
          <a:p>
            <a:pPr lvl="1"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Avoir des débouchés : réindustrialisation avec des demandes suffisantes en chaleur industrielle.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51E6A0-72F3-9D4F-96BB-D3C1CCA9B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D91837-2C44-4148-8575-28057F3FC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CHALEUR NUCLÉAIRE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A6C60A-0089-7446-A174-95ADE5BFA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EDB0-160B-4E4D-9FB1-EB60F38B006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23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1368</Words>
  <Application>Microsoft Macintosh PowerPoint</Application>
  <PresentationFormat>Grand écran</PresentationFormat>
  <Paragraphs>115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Thème Office</vt:lpstr>
      <vt:lpstr>LA CHALEUR NUCLÉAIRE</vt:lpstr>
      <vt:lpstr>UN LEVIER DE DÉCARBONATION ?</vt:lpstr>
      <vt:lpstr>AUJOURD’HUI DE LA COGÉNÉRATION</vt:lpstr>
      <vt:lpstr>EXEMPLE DE LA SUISSE</vt:lpstr>
      <vt:lpstr>EXEMPLE DE LA CHINE</vt:lpstr>
      <vt:lpstr>DEMAIN DES RÉACTEURS DÉDIÉS EN +</vt:lpstr>
      <vt:lpstr>CE QUE VEULENT LES INDUSTRIELS</vt:lpstr>
      <vt:lpstr>LES RÉSEAUX DE CHALEUR</vt:lpstr>
      <vt:lpstr>LES ENJEUX</vt:lpstr>
      <vt:lpstr>QUESTION DU DEVENIR DES SMR/AMR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CHALEUR NUCLÉAIRE</dc:title>
  <dc:creator>Patrick DOMISSE</dc:creator>
  <cp:lastModifiedBy>christian Bourgain</cp:lastModifiedBy>
  <cp:revision>35</cp:revision>
  <dcterms:created xsi:type="dcterms:W3CDTF">2024-11-21T10:03:33Z</dcterms:created>
  <dcterms:modified xsi:type="dcterms:W3CDTF">2025-01-08T18:05:59Z</dcterms:modified>
</cp:coreProperties>
</file>