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3" r:id="rId7"/>
    <p:sldId id="260" r:id="rId8"/>
    <p:sldId id="262"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769"/>
  </p:normalViewPr>
  <p:slideViewPr>
    <p:cSldViewPr snapToGrid="0" snapToObjects="1">
      <p:cViewPr varScale="1">
        <p:scale>
          <a:sx n="82" d="100"/>
          <a:sy n="82" d="100"/>
        </p:scale>
        <p:origin x="1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77D06-B25D-4F4B-B9F0-E589C9A3EAFD}" type="datetimeFigureOut">
              <a:rPr lang="fr-FR" smtClean="0"/>
              <a:t>03/07/2025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7A17-07D6-4A4D-906A-7A9C2E2E5896}" type="slidenum">
              <a:rPr lang="fr-FR" smtClean="0"/>
              <a:t>‹N°›</a:t>
            </a:fld>
            <a:endParaRPr lang="fr-FR"/>
          </a:p>
        </p:txBody>
      </p:sp>
    </p:spTree>
    <p:extLst>
      <p:ext uri="{BB962C8B-B14F-4D97-AF65-F5344CB8AC3E}">
        <p14:creationId xmlns:p14="http://schemas.microsoft.com/office/powerpoint/2010/main" val="134575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1</a:t>
            </a:fld>
            <a:endParaRPr lang="fr-FR"/>
          </a:p>
        </p:txBody>
      </p:sp>
    </p:spTree>
    <p:extLst>
      <p:ext uri="{BB962C8B-B14F-4D97-AF65-F5344CB8AC3E}">
        <p14:creationId xmlns:p14="http://schemas.microsoft.com/office/powerpoint/2010/main" val="204901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11</a:t>
            </a:fld>
            <a:endParaRPr lang="fr-FR"/>
          </a:p>
        </p:txBody>
      </p:sp>
    </p:spTree>
    <p:extLst>
      <p:ext uri="{BB962C8B-B14F-4D97-AF65-F5344CB8AC3E}">
        <p14:creationId xmlns:p14="http://schemas.microsoft.com/office/powerpoint/2010/main" val="373877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Règlementation des appareils à pression qui date de 1915 (assemblages rivetés).... Les EH sont des travaux dimensionnants : découpe de tuyauteries, mise en place de caps, renforcement des supportages, épreuve, remplacement des tronçons, </a:t>
            </a:r>
            <a:r>
              <a:rPr lang="fr-FR" dirty="0" err="1"/>
              <a:t>re</a:t>
            </a:r>
            <a:r>
              <a:rPr lang="fr-FR" dirty="0"/>
              <a:t>-soudage, contrôles des soudures... </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12</a:t>
            </a:fld>
            <a:endParaRPr lang="fr-FR"/>
          </a:p>
        </p:txBody>
      </p:sp>
    </p:spTree>
    <p:extLst>
      <p:ext uri="{BB962C8B-B14F-4D97-AF65-F5344CB8AC3E}">
        <p14:creationId xmlns:p14="http://schemas.microsoft.com/office/powerpoint/2010/main" val="119284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2024 : Kp = 67% et Kd = 73%</a:t>
            </a:r>
          </a:p>
          <a:p>
            <a:r>
              <a:rPr lang="fr-FR" sz="1200" b="0" i="0" u="none" strike="noStrike" kern="1200" dirty="0">
                <a:solidFill>
                  <a:schemeClr val="tx1"/>
                </a:solidFill>
                <a:effectLst/>
                <a:latin typeface="+mn-lt"/>
                <a:ea typeface="+mn-ea"/>
                <a:cs typeface="+mn-cs"/>
              </a:rPr>
              <a:t>361,7 TWh en 2024</a:t>
            </a:r>
          </a:p>
          <a:p>
            <a:r>
              <a:rPr lang="fr-FR" sz="1200" b="0" i="0" u="none" strike="noStrike" kern="1200" dirty="0">
                <a:solidFill>
                  <a:schemeClr val="tx1"/>
                </a:solidFill>
                <a:effectLst/>
                <a:latin typeface="+mn-lt"/>
                <a:ea typeface="+mn-ea"/>
                <a:cs typeface="+mn-cs"/>
              </a:rPr>
              <a:t>63 – 1,6 = 61,4 GW</a:t>
            </a:r>
            <a:endParaRPr lang="fr-FR" dirty="0"/>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2</a:t>
            </a:fld>
            <a:endParaRPr lang="fr-FR"/>
          </a:p>
        </p:txBody>
      </p:sp>
    </p:spTree>
    <p:extLst>
      <p:ext uri="{BB962C8B-B14F-4D97-AF65-F5344CB8AC3E}">
        <p14:creationId xmlns:p14="http://schemas.microsoft.com/office/powerpoint/2010/main" val="69916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la centrale est couplée au réseau et fournit 100% de sa puissance.</a:t>
            </a:r>
          </a:p>
          <a:p>
            <a:r>
              <a:rPr lang="fr-FR" dirty="0"/>
              <a:t>Notion de Kd hiver : être disponible au moment où les prix sont les plus élevés : &gt; 85%</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3</a:t>
            </a:fld>
            <a:endParaRPr lang="fr-FR"/>
          </a:p>
        </p:txBody>
      </p:sp>
    </p:spTree>
    <p:extLst>
      <p:ext uri="{BB962C8B-B14F-4D97-AF65-F5344CB8AC3E}">
        <p14:creationId xmlns:p14="http://schemas.microsoft.com/office/powerpoint/2010/main" val="96852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Mai 2025 : 420 baisses de flexibilité du parc</a:t>
            </a:r>
          </a:p>
          <a:p>
            <a:r>
              <a:rPr lang="fr-FR" sz="1200" kern="1200" dirty="0">
                <a:solidFill>
                  <a:schemeClr val="tx1"/>
                </a:solidFill>
                <a:effectLst/>
                <a:latin typeface="+mn-lt"/>
                <a:ea typeface="+mn-ea"/>
                <a:cs typeface="+mn-cs"/>
              </a:rPr>
              <a:t>** En 2025, depuis janvier, nous en sommes à 43 arrêts sur programme COPM</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4</a:t>
            </a:fld>
            <a:endParaRPr lang="fr-FR"/>
          </a:p>
        </p:txBody>
      </p:sp>
    </p:spTree>
    <p:extLst>
      <p:ext uri="{BB962C8B-B14F-4D97-AF65-F5344CB8AC3E}">
        <p14:creationId xmlns:p14="http://schemas.microsoft.com/office/powerpoint/2010/main" val="31565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5</a:t>
            </a:fld>
            <a:endParaRPr lang="fr-FR"/>
          </a:p>
        </p:txBody>
      </p:sp>
    </p:spTree>
    <p:extLst>
      <p:ext uri="{BB962C8B-B14F-4D97-AF65-F5344CB8AC3E}">
        <p14:creationId xmlns:p14="http://schemas.microsoft.com/office/powerpoint/2010/main" val="28824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ASR : Cet arrêt permet uniquement le rechargement d’un tiers ou d’un quart du combustible et le traitement en nombre limité d’avaries qui constituent des menaces de production pour le cycle à venir.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VP : En plus de permettre le rechargement en combustible, elle permet d’effectuer des opérations de contrôle et maintenance. Les visites partielles (VP) qui encadrent en amont et en aval les visites décennales sont aussi mises à profit pour traiter des travaux d’anticipation ou de finalisation des lots de modifications prévues en visite décennale dans le cadre de la mise à niveau (réexamen décennal).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VD : En particulier, trois étapes techniques majeures sont réalisées. Une épreuve hydraulique pour contrôler l’intégrité du circuit primaire. Une inspection robotisée de la cuve du réacteur pour contrôler l’intégrité des soudures et du revêtement. Une épreuve de l’enceinte permettant de tester la résistance de l’enceinte en béton ceinturant le bâtiment réacteur. </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6</a:t>
            </a:fld>
            <a:endParaRPr lang="fr-FR"/>
          </a:p>
        </p:txBody>
      </p:sp>
    </p:spTree>
    <p:extLst>
      <p:ext uri="{BB962C8B-B14F-4D97-AF65-F5344CB8AC3E}">
        <p14:creationId xmlns:p14="http://schemas.microsoft.com/office/powerpoint/2010/main" val="87618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MTD : meilleures techniques disponibles.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Mise à l’arrêt de réacteurs à la demande de l’ASNR (rehausse de la digue sur TRICASTIN, séisme du TEIL pour CRUAS) ou des contrôles supplémentaires pendant les arrêts (ségrégation carbone).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Objectifs de VD4 : rejoindre le niveau de sûreté des installations les plus récentes (EPR de FLAMANVILLE en France) et respecter la directive européenne qui demande de ne pas en cas d’accident majeur entraîner des rejets qui limiteraient la possibilité dans le temps et dans l’espace d’exode des populations.</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7</a:t>
            </a:fld>
            <a:endParaRPr lang="fr-FR"/>
          </a:p>
        </p:txBody>
      </p:sp>
    </p:spTree>
    <p:extLst>
      <p:ext uri="{BB962C8B-B14F-4D97-AF65-F5344CB8AC3E}">
        <p14:creationId xmlns:p14="http://schemas.microsoft.com/office/powerpoint/2010/main" val="108917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Entre 2019 et 2038, les VD4 et VD5 900, les VD3, VD4 et VD5 1300 ainsi que les VD2 et VD3 N4.</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8</a:t>
            </a:fld>
            <a:endParaRPr lang="fr-FR"/>
          </a:p>
        </p:txBody>
      </p:sp>
    </p:spTree>
    <p:extLst>
      <p:ext uri="{BB962C8B-B14F-4D97-AF65-F5344CB8AC3E}">
        <p14:creationId xmlns:p14="http://schemas.microsoft.com/office/powerpoint/2010/main" val="421931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France, des premières études, lancées à la fin des années 2000, avaient été interrompues à la suite de l’accord PS-EELV de 2012 de réduire la part du nucléaire en 2025, et donc de fermer un très grand nombre de réacteurs 900MW.</a:t>
            </a:r>
          </a:p>
        </p:txBody>
      </p:sp>
      <p:sp>
        <p:nvSpPr>
          <p:cNvPr id="4" name="Espace réservé du numéro de diapositive 3"/>
          <p:cNvSpPr>
            <a:spLocks noGrp="1"/>
          </p:cNvSpPr>
          <p:nvPr>
            <p:ph type="sldNum" sz="quarter" idx="5"/>
          </p:nvPr>
        </p:nvSpPr>
        <p:spPr/>
        <p:txBody>
          <a:bodyPr/>
          <a:lstStyle/>
          <a:p>
            <a:fld id="{D8287A17-07D6-4A4D-906A-7A9C2E2E5896}" type="slidenum">
              <a:rPr lang="fr-FR" smtClean="0"/>
              <a:t>10</a:t>
            </a:fld>
            <a:endParaRPr lang="fr-FR"/>
          </a:p>
        </p:txBody>
      </p:sp>
    </p:spTree>
    <p:extLst>
      <p:ext uri="{BB962C8B-B14F-4D97-AF65-F5344CB8AC3E}">
        <p14:creationId xmlns:p14="http://schemas.microsoft.com/office/powerpoint/2010/main" val="23635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00759-8B48-4642-B70E-5957C78EA2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4C88A5-7549-F64F-830A-E1724B9AC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D6684B-4752-8F4B-809F-3973477E9693}"/>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EFDCF649-680A-214F-9601-D6E776292C8F}"/>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146225B4-F3B5-CB4A-B412-8159380E84CC}"/>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200912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49033-FDAA-7044-9C2C-D12C44394BC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A18E17-5CFB-AE4A-9784-6AC55A854448}"/>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2566A4D-B9A7-B041-B23C-56F18DB8CA4B}"/>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A213DC77-8C24-2F4E-82CA-BBBBE9838F55}"/>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332A2D6E-09F4-0C47-8C3F-AEA6C063D07A}"/>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150426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EB5861-3F66-584F-95B4-C63C808C4F3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B5B619-5B53-9F40-8B74-F0455B942357}"/>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17D8BC4-6149-5544-80A4-64B47293F651}"/>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D5EB2B33-EA5B-B64B-820A-A574DC84A0D9}"/>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E629E681-4388-4D4F-95A9-79F756CBC2D1}"/>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539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D9482-A662-0E46-AB6A-4EF0412F03FF}"/>
              </a:ext>
            </a:extLst>
          </p:cNvPr>
          <p:cNvSpPr>
            <a:spLocks noGrp="1"/>
          </p:cNvSpPr>
          <p:nvPr>
            <p:ph type="title"/>
          </p:nvPr>
        </p:nvSpPr>
        <p:spPr>
          <a:xfrm>
            <a:off x="1747156" y="365126"/>
            <a:ext cx="9606643" cy="516617"/>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12D5570B-4669-CD49-86DA-EAD62A160551}"/>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5E9632F-DB3E-454C-BF3A-80F35FBEE5F7}"/>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8932CC5B-C268-ED4D-BD29-59444AC6D415}"/>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EAC274D8-D676-5A45-A4D7-EECC9C6CA823}"/>
              </a:ext>
            </a:extLst>
          </p:cNvPr>
          <p:cNvSpPr>
            <a:spLocks noGrp="1"/>
          </p:cNvSpPr>
          <p:nvPr>
            <p:ph type="sldNum" sz="quarter" idx="12"/>
          </p:nvPr>
        </p:nvSpPr>
        <p:spPr/>
        <p:txBody>
          <a:bodyPr/>
          <a:lstStyle/>
          <a:p>
            <a:fld id="{7F77B16E-AD8C-0640-B13A-82C6861534EF}" type="slidenum">
              <a:rPr lang="fr-FR" smtClean="0"/>
              <a:t>‹N°›</a:t>
            </a:fld>
            <a:endParaRPr lang="fr-FR"/>
          </a:p>
        </p:txBody>
      </p:sp>
      <p:pic>
        <p:nvPicPr>
          <p:cNvPr id="7" name="Image 6">
            <a:extLst>
              <a:ext uri="{FF2B5EF4-FFF2-40B4-BE49-F238E27FC236}">
                <a16:creationId xmlns:a16="http://schemas.microsoft.com/office/drawing/2014/main" id="{E1E7F195-693B-154A-8FE2-09C2A7FD6C20}"/>
              </a:ext>
            </a:extLst>
          </p:cNvPr>
          <p:cNvPicPr>
            <a:picLocks noChangeAspect="1"/>
          </p:cNvPicPr>
          <p:nvPr userDrawn="1"/>
        </p:nvPicPr>
        <p:blipFill>
          <a:blip r:embed="rId2"/>
          <a:stretch>
            <a:fillRect/>
          </a:stretch>
        </p:blipFill>
        <p:spPr>
          <a:xfrm>
            <a:off x="408709" y="238333"/>
            <a:ext cx="977900" cy="1003300"/>
          </a:xfrm>
          <a:prstGeom prst="rect">
            <a:avLst/>
          </a:prstGeom>
        </p:spPr>
      </p:pic>
    </p:spTree>
    <p:extLst>
      <p:ext uri="{BB962C8B-B14F-4D97-AF65-F5344CB8AC3E}">
        <p14:creationId xmlns:p14="http://schemas.microsoft.com/office/powerpoint/2010/main" val="126518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D5BF4-B5CB-2B46-A746-74495744DD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0F7F30-851D-9A47-A1CB-07F367708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29ADB7C-3038-DB49-B6A1-9ADC791FEEDA}"/>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E85334BC-0991-2B48-B52B-1B5B0606880F}"/>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75AB61DB-ACE7-EC4C-AE45-880FA04ECD6F}"/>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408622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4F783-0499-E848-A9A8-E396B06D04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720716-1E63-BD43-8E97-2D0083E10B0D}"/>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6A0D8EBB-0116-2D47-A8DC-DA73AD26D28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F3DE950-0AE2-884D-9514-C9B5F95C04D7}"/>
              </a:ext>
            </a:extLst>
          </p:cNvPr>
          <p:cNvSpPr>
            <a:spLocks noGrp="1"/>
          </p:cNvSpPr>
          <p:nvPr>
            <p:ph type="dt" sz="half" idx="10"/>
          </p:nvPr>
        </p:nvSpPr>
        <p:spPr/>
        <p:txBody>
          <a:bodyPr/>
          <a:lstStyle/>
          <a:p>
            <a:r>
              <a:rPr lang="fr-FR"/>
              <a:t>17/06/2025</a:t>
            </a:r>
          </a:p>
        </p:txBody>
      </p:sp>
      <p:sp>
        <p:nvSpPr>
          <p:cNvPr id="6" name="Espace réservé du pied de page 5">
            <a:extLst>
              <a:ext uri="{FF2B5EF4-FFF2-40B4-BE49-F238E27FC236}">
                <a16:creationId xmlns:a16="http://schemas.microsoft.com/office/drawing/2014/main" id="{031B2A19-F484-8F44-85A6-A7C1104F5E8D}"/>
              </a:ext>
            </a:extLst>
          </p:cNvPr>
          <p:cNvSpPr>
            <a:spLocks noGrp="1"/>
          </p:cNvSpPr>
          <p:nvPr>
            <p:ph type="ftr" sz="quarter" idx="11"/>
          </p:nvPr>
        </p:nvSpPr>
        <p:spPr/>
        <p:txBody>
          <a:bodyPr/>
          <a:lstStyle/>
          <a:p>
            <a:r>
              <a:rPr lang="fr-FR"/>
              <a:t>RÉUNION DU BUREAU SFEN HAUTS DE FRANCE</a:t>
            </a:r>
          </a:p>
        </p:txBody>
      </p:sp>
      <p:sp>
        <p:nvSpPr>
          <p:cNvPr id="7" name="Espace réservé du numéro de diapositive 6">
            <a:extLst>
              <a:ext uri="{FF2B5EF4-FFF2-40B4-BE49-F238E27FC236}">
                <a16:creationId xmlns:a16="http://schemas.microsoft.com/office/drawing/2014/main" id="{95305E9D-9FE7-6046-B4CB-223F109FB76F}"/>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53238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F9F90-5B0F-2349-BB2F-D3DB247F3E9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F4E8C0-0229-5640-A915-8F1D69408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7E7790E7-4590-934A-8D54-3026794E9C7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32FF54B7-A5B8-8849-AA62-FDEEBBB42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3AF7C5A9-7E7D-3A48-95A8-4D122716BFC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0A5599D-9510-C745-AE86-D40E83A2EED9}"/>
              </a:ext>
            </a:extLst>
          </p:cNvPr>
          <p:cNvSpPr>
            <a:spLocks noGrp="1"/>
          </p:cNvSpPr>
          <p:nvPr>
            <p:ph type="dt" sz="half" idx="10"/>
          </p:nvPr>
        </p:nvSpPr>
        <p:spPr/>
        <p:txBody>
          <a:bodyPr/>
          <a:lstStyle/>
          <a:p>
            <a:r>
              <a:rPr lang="fr-FR"/>
              <a:t>17/06/2025</a:t>
            </a:r>
          </a:p>
        </p:txBody>
      </p:sp>
      <p:sp>
        <p:nvSpPr>
          <p:cNvPr id="8" name="Espace réservé du pied de page 7">
            <a:extLst>
              <a:ext uri="{FF2B5EF4-FFF2-40B4-BE49-F238E27FC236}">
                <a16:creationId xmlns:a16="http://schemas.microsoft.com/office/drawing/2014/main" id="{92BDD693-F7AB-184E-9CCC-32CE3FEADC46}"/>
              </a:ext>
            </a:extLst>
          </p:cNvPr>
          <p:cNvSpPr>
            <a:spLocks noGrp="1"/>
          </p:cNvSpPr>
          <p:nvPr>
            <p:ph type="ftr" sz="quarter" idx="11"/>
          </p:nvPr>
        </p:nvSpPr>
        <p:spPr/>
        <p:txBody>
          <a:bodyPr/>
          <a:lstStyle/>
          <a:p>
            <a:r>
              <a:rPr lang="fr-FR"/>
              <a:t>RÉUNION DU BUREAU SFEN HAUTS DE FRANCE</a:t>
            </a:r>
          </a:p>
        </p:txBody>
      </p:sp>
      <p:sp>
        <p:nvSpPr>
          <p:cNvPr id="9" name="Espace réservé du numéro de diapositive 8">
            <a:extLst>
              <a:ext uri="{FF2B5EF4-FFF2-40B4-BE49-F238E27FC236}">
                <a16:creationId xmlns:a16="http://schemas.microsoft.com/office/drawing/2014/main" id="{ABB50B43-3936-4344-A952-512FC8756DA3}"/>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206810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38504-3928-964C-9BF8-1B7EB978E5E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893E2E8-6B6C-044E-8E43-B8EBCC8F3C18}"/>
              </a:ext>
            </a:extLst>
          </p:cNvPr>
          <p:cNvSpPr>
            <a:spLocks noGrp="1"/>
          </p:cNvSpPr>
          <p:nvPr>
            <p:ph type="dt" sz="half" idx="10"/>
          </p:nvPr>
        </p:nvSpPr>
        <p:spPr/>
        <p:txBody>
          <a:bodyPr/>
          <a:lstStyle/>
          <a:p>
            <a:r>
              <a:rPr lang="fr-FR"/>
              <a:t>17/06/2025</a:t>
            </a:r>
          </a:p>
        </p:txBody>
      </p:sp>
      <p:sp>
        <p:nvSpPr>
          <p:cNvPr id="4" name="Espace réservé du pied de page 3">
            <a:extLst>
              <a:ext uri="{FF2B5EF4-FFF2-40B4-BE49-F238E27FC236}">
                <a16:creationId xmlns:a16="http://schemas.microsoft.com/office/drawing/2014/main" id="{D3E1258D-CD43-3D4C-97F7-65ABCEF4E61D}"/>
              </a:ext>
            </a:extLst>
          </p:cNvPr>
          <p:cNvSpPr>
            <a:spLocks noGrp="1"/>
          </p:cNvSpPr>
          <p:nvPr>
            <p:ph type="ftr" sz="quarter" idx="11"/>
          </p:nvPr>
        </p:nvSpPr>
        <p:spPr/>
        <p:txBody>
          <a:bodyPr/>
          <a:lstStyle/>
          <a:p>
            <a:r>
              <a:rPr lang="fr-FR"/>
              <a:t>RÉUNION DU BUREAU SFEN HAUTS DE FRANCE</a:t>
            </a:r>
          </a:p>
        </p:txBody>
      </p:sp>
      <p:sp>
        <p:nvSpPr>
          <p:cNvPr id="5" name="Espace réservé du numéro de diapositive 4">
            <a:extLst>
              <a:ext uri="{FF2B5EF4-FFF2-40B4-BE49-F238E27FC236}">
                <a16:creationId xmlns:a16="http://schemas.microsoft.com/office/drawing/2014/main" id="{A1D6C36D-80F5-754A-A729-BBEA70098B77}"/>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70630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9DB554-8FDF-5445-A4E1-BF8CD6C54E41}"/>
              </a:ext>
            </a:extLst>
          </p:cNvPr>
          <p:cNvSpPr>
            <a:spLocks noGrp="1"/>
          </p:cNvSpPr>
          <p:nvPr>
            <p:ph type="dt" sz="half" idx="10"/>
          </p:nvPr>
        </p:nvSpPr>
        <p:spPr/>
        <p:txBody>
          <a:bodyPr/>
          <a:lstStyle/>
          <a:p>
            <a:r>
              <a:rPr lang="fr-FR"/>
              <a:t>17/06/2025</a:t>
            </a:r>
          </a:p>
        </p:txBody>
      </p:sp>
      <p:sp>
        <p:nvSpPr>
          <p:cNvPr id="3" name="Espace réservé du pied de page 2">
            <a:extLst>
              <a:ext uri="{FF2B5EF4-FFF2-40B4-BE49-F238E27FC236}">
                <a16:creationId xmlns:a16="http://schemas.microsoft.com/office/drawing/2014/main" id="{432631EB-6DF6-AA4F-BEB2-7ACC2190327F}"/>
              </a:ext>
            </a:extLst>
          </p:cNvPr>
          <p:cNvSpPr>
            <a:spLocks noGrp="1"/>
          </p:cNvSpPr>
          <p:nvPr>
            <p:ph type="ftr" sz="quarter" idx="11"/>
          </p:nvPr>
        </p:nvSpPr>
        <p:spPr/>
        <p:txBody>
          <a:bodyPr/>
          <a:lstStyle/>
          <a:p>
            <a:r>
              <a:rPr lang="fr-FR"/>
              <a:t>RÉUNION DU BUREAU SFEN HAUTS DE FRANCE</a:t>
            </a:r>
          </a:p>
        </p:txBody>
      </p:sp>
      <p:sp>
        <p:nvSpPr>
          <p:cNvPr id="4" name="Espace réservé du numéro de diapositive 3">
            <a:extLst>
              <a:ext uri="{FF2B5EF4-FFF2-40B4-BE49-F238E27FC236}">
                <a16:creationId xmlns:a16="http://schemas.microsoft.com/office/drawing/2014/main" id="{6F5FCCC8-3FA3-6748-B5F8-68599672FCCA}"/>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202334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B5B74-1479-2D4A-B46E-8C9F50640A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34B4E33-1A77-6E48-A623-4A9DCD74C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12275C27-099F-B545-9E0A-276208AD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E580213-2490-FC4D-96F1-CFCE211A70A4}"/>
              </a:ext>
            </a:extLst>
          </p:cNvPr>
          <p:cNvSpPr>
            <a:spLocks noGrp="1"/>
          </p:cNvSpPr>
          <p:nvPr>
            <p:ph type="dt" sz="half" idx="10"/>
          </p:nvPr>
        </p:nvSpPr>
        <p:spPr/>
        <p:txBody>
          <a:bodyPr/>
          <a:lstStyle/>
          <a:p>
            <a:r>
              <a:rPr lang="fr-FR"/>
              <a:t>17/06/2025</a:t>
            </a:r>
          </a:p>
        </p:txBody>
      </p:sp>
      <p:sp>
        <p:nvSpPr>
          <p:cNvPr id="6" name="Espace réservé du pied de page 5">
            <a:extLst>
              <a:ext uri="{FF2B5EF4-FFF2-40B4-BE49-F238E27FC236}">
                <a16:creationId xmlns:a16="http://schemas.microsoft.com/office/drawing/2014/main" id="{B44D28AA-A1B0-0045-9247-4F9E7FFC196B}"/>
              </a:ext>
            </a:extLst>
          </p:cNvPr>
          <p:cNvSpPr>
            <a:spLocks noGrp="1"/>
          </p:cNvSpPr>
          <p:nvPr>
            <p:ph type="ftr" sz="quarter" idx="11"/>
          </p:nvPr>
        </p:nvSpPr>
        <p:spPr/>
        <p:txBody>
          <a:bodyPr/>
          <a:lstStyle/>
          <a:p>
            <a:r>
              <a:rPr lang="fr-FR"/>
              <a:t>RÉUNION DU BUREAU SFEN HAUTS DE FRANCE</a:t>
            </a:r>
          </a:p>
        </p:txBody>
      </p:sp>
      <p:sp>
        <p:nvSpPr>
          <p:cNvPr id="7" name="Espace réservé du numéro de diapositive 6">
            <a:extLst>
              <a:ext uri="{FF2B5EF4-FFF2-40B4-BE49-F238E27FC236}">
                <a16:creationId xmlns:a16="http://schemas.microsoft.com/office/drawing/2014/main" id="{3DEE02F6-C044-1844-B281-244EE8C160A0}"/>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230445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B9A86-CE67-3B4B-804B-5538F160ED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D96F41-2686-F64A-91DD-C073766F5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925E35C-159D-484A-BDF8-D6E4FA07A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D4430A7-42FA-F04D-A1AB-7CD10D60FC15}"/>
              </a:ext>
            </a:extLst>
          </p:cNvPr>
          <p:cNvSpPr>
            <a:spLocks noGrp="1"/>
          </p:cNvSpPr>
          <p:nvPr>
            <p:ph type="dt" sz="half" idx="10"/>
          </p:nvPr>
        </p:nvSpPr>
        <p:spPr/>
        <p:txBody>
          <a:bodyPr/>
          <a:lstStyle/>
          <a:p>
            <a:r>
              <a:rPr lang="fr-FR"/>
              <a:t>17/06/2025</a:t>
            </a:r>
          </a:p>
        </p:txBody>
      </p:sp>
      <p:sp>
        <p:nvSpPr>
          <p:cNvPr id="6" name="Espace réservé du pied de page 5">
            <a:extLst>
              <a:ext uri="{FF2B5EF4-FFF2-40B4-BE49-F238E27FC236}">
                <a16:creationId xmlns:a16="http://schemas.microsoft.com/office/drawing/2014/main" id="{6E4D72EB-45BC-4F47-8010-8533FB86B225}"/>
              </a:ext>
            </a:extLst>
          </p:cNvPr>
          <p:cNvSpPr>
            <a:spLocks noGrp="1"/>
          </p:cNvSpPr>
          <p:nvPr>
            <p:ph type="ftr" sz="quarter" idx="11"/>
          </p:nvPr>
        </p:nvSpPr>
        <p:spPr/>
        <p:txBody>
          <a:bodyPr/>
          <a:lstStyle/>
          <a:p>
            <a:r>
              <a:rPr lang="fr-FR"/>
              <a:t>RÉUNION DU BUREAU SFEN HAUTS DE FRANCE</a:t>
            </a:r>
          </a:p>
        </p:txBody>
      </p:sp>
      <p:sp>
        <p:nvSpPr>
          <p:cNvPr id="7" name="Espace réservé du numéro de diapositive 6">
            <a:extLst>
              <a:ext uri="{FF2B5EF4-FFF2-40B4-BE49-F238E27FC236}">
                <a16:creationId xmlns:a16="http://schemas.microsoft.com/office/drawing/2014/main" id="{A41FA246-C4AA-F942-8B29-3BCFC02A4274}"/>
              </a:ext>
            </a:extLst>
          </p:cNvPr>
          <p:cNvSpPr>
            <a:spLocks noGrp="1"/>
          </p:cNvSpPr>
          <p:nvPr>
            <p:ph type="sldNum" sz="quarter" idx="12"/>
          </p:nvPr>
        </p:nvSpPr>
        <p:spPr/>
        <p:txBody>
          <a:bodyPr/>
          <a:lstStyle/>
          <a:p>
            <a:fld id="{7F77B16E-AD8C-0640-B13A-82C6861534EF}" type="slidenum">
              <a:rPr lang="fr-FR" smtClean="0"/>
              <a:t>‹N°›</a:t>
            </a:fld>
            <a:endParaRPr lang="fr-FR"/>
          </a:p>
        </p:txBody>
      </p:sp>
    </p:spTree>
    <p:extLst>
      <p:ext uri="{BB962C8B-B14F-4D97-AF65-F5344CB8AC3E}">
        <p14:creationId xmlns:p14="http://schemas.microsoft.com/office/powerpoint/2010/main" val="374347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B6EBAD-2F3B-B245-A801-30345A713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CBA5E1B-E67B-9D4F-889D-ECC74FC5E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6BB77F0-8A49-A544-A8ED-2CE2C6404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17/06/2025</a:t>
            </a:r>
          </a:p>
        </p:txBody>
      </p:sp>
      <p:sp>
        <p:nvSpPr>
          <p:cNvPr id="5" name="Espace réservé du pied de page 4">
            <a:extLst>
              <a:ext uri="{FF2B5EF4-FFF2-40B4-BE49-F238E27FC236}">
                <a16:creationId xmlns:a16="http://schemas.microsoft.com/office/drawing/2014/main" id="{73428802-388A-5942-A1B4-B8D4CD1AB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9E484ECB-B509-7C43-9B31-098CBB55E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7B16E-AD8C-0640-B13A-82C6861534EF}" type="slidenum">
              <a:rPr lang="fr-FR" smtClean="0"/>
              <a:t>‹N°›</a:t>
            </a:fld>
            <a:endParaRPr lang="fr-FR"/>
          </a:p>
        </p:txBody>
      </p:sp>
    </p:spTree>
    <p:extLst>
      <p:ext uri="{BB962C8B-B14F-4D97-AF65-F5344CB8AC3E}">
        <p14:creationId xmlns:p14="http://schemas.microsoft.com/office/powerpoint/2010/main" val="223784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B68FF-46AA-9D46-BD1E-2EC3F052DE35}"/>
              </a:ext>
            </a:extLst>
          </p:cNvPr>
          <p:cNvSpPr>
            <a:spLocks noGrp="1"/>
          </p:cNvSpPr>
          <p:nvPr>
            <p:ph type="ctrTitle"/>
          </p:nvPr>
        </p:nvSpPr>
        <p:spPr/>
        <p:txBody>
          <a:bodyPr>
            <a:normAutofit/>
          </a:bodyPr>
          <a:lstStyle/>
          <a:p>
            <a:r>
              <a:rPr lang="fr-FR" sz="3200" b="1" dirty="0">
                <a:latin typeface="+mn-lt"/>
              </a:rPr>
              <a:t>POINTS SUR LA DISPONIBILITÉ </a:t>
            </a:r>
            <a:br>
              <a:rPr lang="fr-FR" sz="3200" b="1" dirty="0">
                <a:latin typeface="+mn-lt"/>
              </a:rPr>
            </a:br>
            <a:r>
              <a:rPr lang="fr-FR" sz="3200" b="1" dirty="0">
                <a:latin typeface="+mn-lt"/>
              </a:rPr>
              <a:t>DU PARC NUCLÉAIRE FRANÇAIS</a:t>
            </a:r>
          </a:p>
        </p:txBody>
      </p:sp>
      <p:sp>
        <p:nvSpPr>
          <p:cNvPr id="3" name="Sous-titre 2">
            <a:extLst>
              <a:ext uri="{FF2B5EF4-FFF2-40B4-BE49-F238E27FC236}">
                <a16:creationId xmlns:a16="http://schemas.microsoft.com/office/drawing/2014/main" id="{EE129ED1-782D-A248-8C85-7897F78205E5}"/>
              </a:ext>
            </a:extLst>
          </p:cNvPr>
          <p:cNvSpPr>
            <a:spLocks noGrp="1"/>
          </p:cNvSpPr>
          <p:nvPr>
            <p:ph type="subTitle" idx="1"/>
          </p:nvPr>
        </p:nvSpPr>
        <p:spPr>
          <a:xfrm>
            <a:off x="1524000" y="4199915"/>
            <a:ext cx="9144000" cy="477593"/>
          </a:xfrm>
        </p:spPr>
        <p:txBody>
          <a:bodyPr/>
          <a:lstStyle/>
          <a:p>
            <a:r>
              <a:rPr lang="fr-FR" b="1" i="1" dirty="0"/>
              <a:t>RÉUNION DU BUREAU SFEN HDF DU 17 JUIN 2025</a:t>
            </a:r>
          </a:p>
        </p:txBody>
      </p:sp>
      <p:pic>
        <p:nvPicPr>
          <p:cNvPr id="4" name="Image 3">
            <a:extLst>
              <a:ext uri="{FF2B5EF4-FFF2-40B4-BE49-F238E27FC236}">
                <a16:creationId xmlns:a16="http://schemas.microsoft.com/office/drawing/2014/main" id="{2BB50A8E-7897-2C47-B32C-F49F8A1A7F6A}"/>
              </a:ext>
            </a:extLst>
          </p:cNvPr>
          <p:cNvPicPr>
            <a:picLocks noChangeAspect="1"/>
          </p:cNvPicPr>
          <p:nvPr/>
        </p:nvPicPr>
        <p:blipFill>
          <a:blip r:embed="rId3"/>
          <a:stretch>
            <a:fillRect/>
          </a:stretch>
        </p:blipFill>
        <p:spPr>
          <a:xfrm>
            <a:off x="408709" y="238333"/>
            <a:ext cx="977900" cy="1003300"/>
          </a:xfrm>
          <a:prstGeom prst="rect">
            <a:avLst/>
          </a:prstGeom>
        </p:spPr>
      </p:pic>
      <p:sp>
        <p:nvSpPr>
          <p:cNvPr id="5" name="Espace réservé de la date 4">
            <a:extLst>
              <a:ext uri="{FF2B5EF4-FFF2-40B4-BE49-F238E27FC236}">
                <a16:creationId xmlns:a16="http://schemas.microsoft.com/office/drawing/2014/main" id="{DDBECB64-D638-2740-BF17-89F03C357570}"/>
              </a:ext>
            </a:extLst>
          </p:cNvPr>
          <p:cNvSpPr>
            <a:spLocks noGrp="1"/>
          </p:cNvSpPr>
          <p:nvPr>
            <p:ph type="dt" sz="half" idx="10"/>
          </p:nvPr>
        </p:nvSpPr>
        <p:spPr/>
        <p:txBody>
          <a:bodyPr/>
          <a:lstStyle/>
          <a:p>
            <a:r>
              <a:rPr lang="fr-FR"/>
              <a:t>17/06/2025</a:t>
            </a:r>
          </a:p>
        </p:txBody>
      </p:sp>
      <p:sp>
        <p:nvSpPr>
          <p:cNvPr id="6" name="Espace réservé du pied de page 5">
            <a:extLst>
              <a:ext uri="{FF2B5EF4-FFF2-40B4-BE49-F238E27FC236}">
                <a16:creationId xmlns:a16="http://schemas.microsoft.com/office/drawing/2014/main" id="{23D4CD18-5528-B644-B7DB-535759AB47EB}"/>
              </a:ext>
            </a:extLst>
          </p:cNvPr>
          <p:cNvSpPr>
            <a:spLocks noGrp="1"/>
          </p:cNvSpPr>
          <p:nvPr>
            <p:ph type="ftr" sz="quarter" idx="11"/>
          </p:nvPr>
        </p:nvSpPr>
        <p:spPr/>
        <p:txBody>
          <a:bodyPr/>
          <a:lstStyle/>
          <a:p>
            <a:r>
              <a:rPr lang="fr-FR"/>
              <a:t>RÉUNION DU BUREAU SFEN HAUTS DE FRANCE</a:t>
            </a:r>
          </a:p>
        </p:txBody>
      </p:sp>
      <p:sp>
        <p:nvSpPr>
          <p:cNvPr id="7" name="Espace réservé du numéro de diapositive 6">
            <a:extLst>
              <a:ext uri="{FF2B5EF4-FFF2-40B4-BE49-F238E27FC236}">
                <a16:creationId xmlns:a16="http://schemas.microsoft.com/office/drawing/2014/main" id="{AB8CFDBC-FA1D-5346-86E0-AFFDBD32924A}"/>
              </a:ext>
            </a:extLst>
          </p:cNvPr>
          <p:cNvSpPr>
            <a:spLocks noGrp="1"/>
          </p:cNvSpPr>
          <p:nvPr>
            <p:ph type="sldNum" sz="quarter" idx="12"/>
          </p:nvPr>
        </p:nvSpPr>
        <p:spPr/>
        <p:txBody>
          <a:bodyPr/>
          <a:lstStyle/>
          <a:p>
            <a:fld id="{7F77B16E-AD8C-0640-B13A-82C6861534EF}" type="slidenum">
              <a:rPr lang="fr-FR" smtClean="0"/>
              <a:t>1</a:t>
            </a:fld>
            <a:endParaRPr lang="fr-FR"/>
          </a:p>
        </p:txBody>
      </p:sp>
    </p:spTree>
    <p:extLst>
      <p:ext uri="{BB962C8B-B14F-4D97-AF65-F5344CB8AC3E}">
        <p14:creationId xmlns:p14="http://schemas.microsoft.com/office/powerpoint/2010/main" val="198171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78770D-DA99-F840-B69B-9287484C9228}"/>
              </a:ext>
            </a:extLst>
          </p:cNvPr>
          <p:cNvSpPr>
            <a:spLocks noGrp="1"/>
          </p:cNvSpPr>
          <p:nvPr>
            <p:ph idx="1"/>
          </p:nvPr>
        </p:nvSpPr>
        <p:spPr>
          <a:xfrm>
            <a:off x="533536" y="1442853"/>
            <a:ext cx="11546958" cy="4681500"/>
          </a:xfrm>
        </p:spPr>
        <p:txBody>
          <a:bodyPr>
            <a:noAutofit/>
          </a:bodyPr>
          <a:lstStyle/>
          <a:p>
            <a:pPr marL="0" indent="0" algn="just">
              <a:buNone/>
            </a:pPr>
            <a:r>
              <a:rPr lang="fr-FR" sz="2200" b="1" dirty="0"/>
              <a:t>Des durées des campagnes de combustible différentes.</a:t>
            </a:r>
            <a:endParaRPr lang="fr-FR" sz="2200" dirty="0"/>
          </a:p>
          <a:p>
            <a:pPr algn="just"/>
            <a:r>
              <a:rPr lang="fr-FR" sz="2200" b="1" dirty="0"/>
              <a:t>18 mois à 24 mois aux États-Unis et dans le Monde.</a:t>
            </a:r>
          </a:p>
          <a:p>
            <a:pPr algn="just"/>
            <a:r>
              <a:rPr lang="fr-FR" sz="2200" b="1" dirty="0"/>
              <a:t>12 mois en France sur les réacteurs 900MW et de 18 mois sur les 1300MW</a:t>
            </a:r>
            <a:r>
              <a:rPr lang="fr-FR" sz="2200" dirty="0"/>
              <a:t>. </a:t>
            </a:r>
          </a:p>
          <a:p>
            <a:pPr lvl="1" algn="just"/>
            <a:r>
              <a:rPr lang="fr-FR" sz="2200" dirty="0"/>
              <a:t>Liées à la prise en compte en France de certaines hypothèses conservatives dans les études d’accidents.</a:t>
            </a:r>
          </a:p>
          <a:p>
            <a:pPr algn="just">
              <a:buFont typeface="Wingdings" pitchFamily="2" charset="2"/>
              <a:buChar char="Ø"/>
            </a:pPr>
            <a:r>
              <a:rPr lang="fr-FR" sz="2200" dirty="0"/>
              <a:t> Reprise des études sur l’allongement des cycles combustible sur le palier 900 MWe (programme CAMOX).</a:t>
            </a:r>
          </a:p>
          <a:p>
            <a:pPr marL="0" indent="0" algn="just">
              <a:buNone/>
            </a:pPr>
            <a:r>
              <a:rPr lang="fr-FR" sz="2200" b="1" dirty="0"/>
              <a:t>Des pratiques managériales différentes sur les arrêts de tranche.</a:t>
            </a:r>
          </a:p>
          <a:p>
            <a:pPr lvl="1" algn="just"/>
            <a:r>
              <a:rPr lang="fr-FR" sz="2200" dirty="0"/>
              <a:t>Les salariés qui travaillent dans les centrales nucléaires sur les arrêts aux États-Unis peuvent travailler 12 heures par jour et 72 heures par semaine.</a:t>
            </a:r>
          </a:p>
          <a:p>
            <a:pPr lvl="1" algn="just"/>
            <a:r>
              <a:rPr lang="fr-FR" sz="2200" dirty="0"/>
              <a:t>La possibilité de constituer des équipes mixtes mélangeant des salariés des entreprises sous-traitantes et des salariés de l’exploitant avec un commandement unique. </a:t>
            </a:r>
          </a:p>
        </p:txBody>
      </p:sp>
      <p:sp>
        <p:nvSpPr>
          <p:cNvPr id="4" name="Espace réservé de la date 3">
            <a:extLst>
              <a:ext uri="{FF2B5EF4-FFF2-40B4-BE49-F238E27FC236}">
                <a16:creationId xmlns:a16="http://schemas.microsoft.com/office/drawing/2014/main" id="{6931FE07-B93F-C047-B520-C13357748921}"/>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06C49ADD-24C4-A149-8707-083D1CD8CF99}"/>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9D6C4410-D223-2941-9BAA-B0682AAFCF89}"/>
              </a:ext>
            </a:extLst>
          </p:cNvPr>
          <p:cNvSpPr>
            <a:spLocks noGrp="1"/>
          </p:cNvSpPr>
          <p:nvPr>
            <p:ph type="sldNum" sz="quarter" idx="12"/>
          </p:nvPr>
        </p:nvSpPr>
        <p:spPr/>
        <p:txBody>
          <a:bodyPr/>
          <a:lstStyle/>
          <a:p>
            <a:fld id="{7F77B16E-AD8C-0640-B13A-82C6861534EF}" type="slidenum">
              <a:rPr lang="fr-FR" smtClean="0"/>
              <a:t>10</a:t>
            </a:fld>
            <a:endParaRPr lang="fr-FR"/>
          </a:p>
        </p:txBody>
      </p:sp>
      <p:sp>
        <p:nvSpPr>
          <p:cNvPr id="7" name="Titre 1">
            <a:extLst>
              <a:ext uri="{FF2B5EF4-FFF2-40B4-BE49-F238E27FC236}">
                <a16:creationId xmlns:a16="http://schemas.microsoft.com/office/drawing/2014/main" id="{E445B7F6-AC6D-1F4A-9731-6540A125A1E7}"/>
              </a:ext>
            </a:extLst>
          </p:cNvPr>
          <p:cNvSpPr>
            <a:spLocks noGrp="1"/>
          </p:cNvSpPr>
          <p:nvPr>
            <p:ph type="title"/>
          </p:nvPr>
        </p:nvSpPr>
        <p:spPr>
          <a:xfrm>
            <a:off x="1260231" y="588151"/>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POURQUOI UN Kd SI BAS ?</a:t>
            </a:r>
          </a:p>
        </p:txBody>
      </p:sp>
    </p:spTree>
    <p:extLst>
      <p:ext uri="{BB962C8B-B14F-4D97-AF65-F5344CB8AC3E}">
        <p14:creationId xmlns:p14="http://schemas.microsoft.com/office/powerpoint/2010/main" val="415957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7F40A6-C9CB-E94C-A0D1-0FF4E767083A}"/>
              </a:ext>
            </a:extLst>
          </p:cNvPr>
          <p:cNvSpPr>
            <a:spLocks noGrp="1"/>
          </p:cNvSpPr>
          <p:nvPr>
            <p:ph idx="1"/>
          </p:nvPr>
        </p:nvSpPr>
        <p:spPr>
          <a:xfrm>
            <a:off x="375683" y="1554738"/>
            <a:ext cx="11440633" cy="4351338"/>
          </a:xfrm>
        </p:spPr>
        <p:txBody>
          <a:bodyPr>
            <a:normAutofit fontScale="92500" lnSpcReduction="20000"/>
          </a:bodyPr>
          <a:lstStyle/>
          <a:p>
            <a:pPr algn="just"/>
            <a:r>
              <a:rPr lang="fr-FR" dirty="0"/>
              <a:t>Peu d’espoir de voir les programmes de travaux ou des essais évoluer par le biais d’un allègement de la réglementation.</a:t>
            </a:r>
          </a:p>
          <a:p>
            <a:pPr algn="just"/>
            <a:r>
              <a:rPr lang="fr-FR" dirty="0"/>
              <a:t>Augmenter la puissance des réacteurs : </a:t>
            </a:r>
          </a:p>
          <a:p>
            <a:pPr lvl="1" algn="just"/>
            <a:r>
              <a:rPr lang="fr-FR" dirty="0"/>
              <a:t>Opération pratiquée dans le Monde mais limitée en France depuis 2015 (loi TECV) : modification des ailettages turbine sur le palier 900 MW (9 réacteurs en France avec un gain de 35 MWe, 13 encore possibles). Relance désormais possible (2023).</a:t>
            </a:r>
          </a:p>
          <a:p>
            <a:pPr lvl="1" algn="just"/>
            <a:r>
              <a:rPr lang="fr-FR" dirty="0"/>
              <a:t>Augmentation de la puissance thermique des chaudières 1300 MW (entre 5 et 8%) mais études de sûreté à reprendre et modifications très significatives sur un programme de VD déjà très chargé.</a:t>
            </a:r>
          </a:p>
          <a:p>
            <a:pPr algn="just"/>
            <a:r>
              <a:rPr lang="fr-FR" dirty="0"/>
              <a:t>Augmenter la durée des cycles sur le palier 900 MW (de 12 à 18 mois) : CAMOX</a:t>
            </a:r>
          </a:p>
          <a:p>
            <a:pPr algn="just"/>
            <a:r>
              <a:rPr lang="fr-FR" dirty="0"/>
              <a:t>Faire sauter quelques verrous de disponibilité de ressources comme le nombre d’arrêts en parallèle sur les sites 2 (2) ou 4 tranches (3) avec des équipes nationales dédiées.</a:t>
            </a:r>
          </a:p>
        </p:txBody>
      </p:sp>
      <p:sp>
        <p:nvSpPr>
          <p:cNvPr id="4" name="Espace réservé de la date 3">
            <a:extLst>
              <a:ext uri="{FF2B5EF4-FFF2-40B4-BE49-F238E27FC236}">
                <a16:creationId xmlns:a16="http://schemas.microsoft.com/office/drawing/2014/main" id="{1795B60D-6A4F-9941-888D-346E03B71835}"/>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15D497CF-5A85-C248-8F92-0B059AAD3539}"/>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CF1A7279-925E-8A4A-B5D9-23269772BC7C}"/>
              </a:ext>
            </a:extLst>
          </p:cNvPr>
          <p:cNvSpPr>
            <a:spLocks noGrp="1"/>
          </p:cNvSpPr>
          <p:nvPr>
            <p:ph type="sldNum" sz="quarter" idx="12"/>
          </p:nvPr>
        </p:nvSpPr>
        <p:spPr/>
        <p:txBody>
          <a:bodyPr/>
          <a:lstStyle/>
          <a:p>
            <a:fld id="{7F77B16E-AD8C-0640-B13A-82C6861534EF}" type="slidenum">
              <a:rPr lang="fr-FR" smtClean="0"/>
              <a:t>11</a:t>
            </a:fld>
            <a:endParaRPr lang="fr-FR"/>
          </a:p>
        </p:txBody>
      </p:sp>
      <p:sp>
        <p:nvSpPr>
          <p:cNvPr id="10" name="Titre 1">
            <a:extLst>
              <a:ext uri="{FF2B5EF4-FFF2-40B4-BE49-F238E27FC236}">
                <a16:creationId xmlns:a16="http://schemas.microsoft.com/office/drawing/2014/main" id="{BE06390A-5CCC-C345-BCC8-03CDF75FDF8D}"/>
              </a:ext>
            </a:extLst>
          </p:cNvPr>
          <p:cNvSpPr>
            <a:spLocks noGrp="1"/>
          </p:cNvSpPr>
          <p:nvPr>
            <p:ph type="title"/>
          </p:nvPr>
        </p:nvSpPr>
        <p:spPr>
          <a:xfrm>
            <a:off x="1260231" y="418029"/>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DES PISTES ?</a:t>
            </a:r>
          </a:p>
        </p:txBody>
      </p:sp>
    </p:spTree>
    <p:extLst>
      <p:ext uri="{BB962C8B-B14F-4D97-AF65-F5344CB8AC3E}">
        <p14:creationId xmlns:p14="http://schemas.microsoft.com/office/powerpoint/2010/main" val="198362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5CA4475-E4C9-D247-84F1-D3C6B00D3EA7}"/>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C65C6053-16FC-114D-B93B-84D7512B6F5F}"/>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4CF833B6-7D9F-5C41-B400-CC4F3A9CEC5D}"/>
              </a:ext>
            </a:extLst>
          </p:cNvPr>
          <p:cNvSpPr>
            <a:spLocks noGrp="1"/>
          </p:cNvSpPr>
          <p:nvPr>
            <p:ph type="sldNum" sz="quarter" idx="12"/>
          </p:nvPr>
        </p:nvSpPr>
        <p:spPr/>
        <p:txBody>
          <a:bodyPr/>
          <a:lstStyle/>
          <a:p>
            <a:fld id="{7F77B16E-AD8C-0640-B13A-82C6861534EF}" type="slidenum">
              <a:rPr lang="fr-FR" smtClean="0"/>
              <a:t>12</a:t>
            </a:fld>
            <a:endParaRPr lang="fr-FR"/>
          </a:p>
        </p:txBody>
      </p:sp>
      <p:sp>
        <p:nvSpPr>
          <p:cNvPr id="7" name="Titre 1">
            <a:extLst>
              <a:ext uri="{FF2B5EF4-FFF2-40B4-BE49-F238E27FC236}">
                <a16:creationId xmlns:a16="http://schemas.microsoft.com/office/drawing/2014/main" id="{58F84EEA-A18E-EE42-A5F2-3BFB33F0E7F7}"/>
              </a:ext>
            </a:extLst>
          </p:cNvPr>
          <p:cNvSpPr>
            <a:spLocks noGrp="1"/>
          </p:cNvSpPr>
          <p:nvPr>
            <p:ph type="title"/>
          </p:nvPr>
        </p:nvSpPr>
        <p:spPr>
          <a:xfrm>
            <a:off x="1260231" y="418029"/>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DES PISTES ?</a:t>
            </a:r>
          </a:p>
        </p:txBody>
      </p:sp>
      <p:sp>
        <p:nvSpPr>
          <p:cNvPr id="8" name="Espace réservé du contenu 2">
            <a:extLst>
              <a:ext uri="{FF2B5EF4-FFF2-40B4-BE49-F238E27FC236}">
                <a16:creationId xmlns:a16="http://schemas.microsoft.com/office/drawing/2014/main" id="{B965E118-4E50-F14C-B156-6168199972C4}"/>
              </a:ext>
            </a:extLst>
          </p:cNvPr>
          <p:cNvSpPr>
            <a:spLocks noGrp="1"/>
          </p:cNvSpPr>
          <p:nvPr>
            <p:ph idx="1"/>
          </p:nvPr>
        </p:nvSpPr>
        <p:spPr>
          <a:xfrm>
            <a:off x="375683" y="1554738"/>
            <a:ext cx="11440633" cy="4351338"/>
          </a:xfrm>
        </p:spPr>
        <p:txBody>
          <a:bodyPr>
            <a:normAutofit/>
          </a:bodyPr>
          <a:lstStyle/>
          <a:p>
            <a:pPr algn="just"/>
            <a:r>
              <a:rPr lang="fr-FR" dirty="0"/>
              <a:t>Repositionner les services d’inspection reconnus pour limiter les épreuves hydrauliques (hors CPP)</a:t>
            </a:r>
          </a:p>
          <a:p>
            <a:pPr algn="just"/>
            <a:r>
              <a:rPr lang="fr-FR" dirty="0"/>
              <a:t>Travailler sur les jalons de mise à l’arrêt et de redémarrage (START 2025): </a:t>
            </a:r>
          </a:p>
          <a:p>
            <a:pPr lvl="1" algn="just"/>
            <a:r>
              <a:rPr lang="fr-FR" dirty="0"/>
              <a:t>Entre le découplage et la prise du premier élément combustible,</a:t>
            </a:r>
          </a:p>
          <a:p>
            <a:pPr lvl="1" algn="just"/>
            <a:r>
              <a:rPr lang="fr-FR" dirty="0"/>
              <a:t>Entre la fermeture cuve et la mise à disposition au réseau à 100%</a:t>
            </a:r>
          </a:p>
          <a:p>
            <a:pPr lvl="1"/>
            <a:r>
              <a:rPr lang="fr-FR" dirty="0"/>
              <a:t>Cible démarrage 15 jours pour un ASR, 25 jours pour une VP, 35 jours pour une VD</a:t>
            </a:r>
          </a:p>
          <a:p>
            <a:r>
              <a:rPr lang="fr-FR" dirty="0"/>
              <a:t>Discuter avec l’ASNR sur certains dossiers dimensionnants pour les arrêts à venir :</a:t>
            </a:r>
          </a:p>
          <a:p>
            <a:pPr lvl="1"/>
            <a:r>
              <a:rPr lang="fr-FR" dirty="0"/>
              <a:t>Séisme CRUAS (exigences actuelles au delà de celles des réacteurs nippons)</a:t>
            </a:r>
          </a:p>
          <a:p>
            <a:pPr lvl="1"/>
            <a:r>
              <a:rPr lang="fr-FR" dirty="0"/>
              <a:t>Remplacement des coudes moulés sur les CPP</a:t>
            </a:r>
          </a:p>
        </p:txBody>
      </p:sp>
    </p:spTree>
    <p:extLst>
      <p:ext uri="{BB962C8B-B14F-4D97-AF65-F5344CB8AC3E}">
        <p14:creationId xmlns:p14="http://schemas.microsoft.com/office/powerpoint/2010/main" val="337110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9EAEF-F4E3-C24D-9E21-9DFB9AA2C16E}"/>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QUELQUES DÉFINITIONS</a:t>
            </a:r>
          </a:p>
        </p:txBody>
      </p:sp>
      <p:pic>
        <p:nvPicPr>
          <p:cNvPr id="4" name="Image 3">
            <a:extLst>
              <a:ext uri="{FF2B5EF4-FFF2-40B4-BE49-F238E27FC236}">
                <a16:creationId xmlns:a16="http://schemas.microsoft.com/office/drawing/2014/main" id="{AC7BEE8E-0E67-3D4A-A158-84E4A635D9C2}"/>
              </a:ext>
            </a:extLst>
          </p:cNvPr>
          <p:cNvPicPr>
            <a:picLocks noChangeAspect="1"/>
          </p:cNvPicPr>
          <p:nvPr/>
        </p:nvPicPr>
        <p:blipFill>
          <a:blip r:embed="rId3"/>
          <a:stretch>
            <a:fillRect/>
          </a:stretch>
        </p:blipFill>
        <p:spPr>
          <a:xfrm>
            <a:off x="408709" y="238333"/>
            <a:ext cx="977900" cy="1003300"/>
          </a:xfrm>
          <a:prstGeom prst="rect">
            <a:avLst/>
          </a:prstGeom>
        </p:spPr>
      </p:pic>
      <p:sp>
        <p:nvSpPr>
          <p:cNvPr id="5" name="Espace réservé de la date 4">
            <a:extLst>
              <a:ext uri="{FF2B5EF4-FFF2-40B4-BE49-F238E27FC236}">
                <a16:creationId xmlns:a16="http://schemas.microsoft.com/office/drawing/2014/main" id="{199DCD22-2A48-6F4D-B9F8-20F98C5704FE}"/>
              </a:ext>
            </a:extLst>
          </p:cNvPr>
          <p:cNvSpPr>
            <a:spLocks noGrp="1"/>
          </p:cNvSpPr>
          <p:nvPr>
            <p:ph type="dt" sz="half" idx="10"/>
          </p:nvPr>
        </p:nvSpPr>
        <p:spPr/>
        <p:txBody>
          <a:bodyPr/>
          <a:lstStyle/>
          <a:p>
            <a:r>
              <a:rPr lang="fr-FR"/>
              <a:t>17/06/2025</a:t>
            </a:r>
          </a:p>
        </p:txBody>
      </p:sp>
      <p:sp>
        <p:nvSpPr>
          <p:cNvPr id="6" name="Espace réservé du pied de page 5">
            <a:extLst>
              <a:ext uri="{FF2B5EF4-FFF2-40B4-BE49-F238E27FC236}">
                <a16:creationId xmlns:a16="http://schemas.microsoft.com/office/drawing/2014/main" id="{C0BCCBEC-0FB9-D542-9AB9-398F9689CE91}"/>
              </a:ext>
            </a:extLst>
          </p:cNvPr>
          <p:cNvSpPr>
            <a:spLocks noGrp="1"/>
          </p:cNvSpPr>
          <p:nvPr>
            <p:ph type="ftr" sz="quarter" idx="11"/>
          </p:nvPr>
        </p:nvSpPr>
        <p:spPr/>
        <p:txBody>
          <a:bodyPr/>
          <a:lstStyle/>
          <a:p>
            <a:r>
              <a:rPr lang="fr-FR"/>
              <a:t>RÉUNION DU BUREAU SFEN HAUTS DE FRANCE</a:t>
            </a:r>
          </a:p>
        </p:txBody>
      </p:sp>
      <p:sp>
        <p:nvSpPr>
          <p:cNvPr id="7" name="Espace réservé du numéro de diapositive 6">
            <a:extLst>
              <a:ext uri="{FF2B5EF4-FFF2-40B4-BE49-F238E27FC236}">
                <a16:creationId xmlns:a16="http://schemas.microsoft.com/office/drawing/2014/main" id="{563741F6-41D5-A840-A024-BF2D38544893}"/>
              </a:ext>
            </a:extLst>
          </p:cNvPr>
          <p:cNvSpPr>
            <a:spLocks noGrp="1"/>
          </p:cNvSpPr>
          <p:nvPr>
            <p:ph type="sldNum" sz="quarter" idx="12"/>
          </p:nvPr>
        </p:nvSpPr>
        <p:spPr/>
        <p:txBody>
          <a:bodyPr/>
          <a:lstStyle/>
          <a:p>
            <a:fld id="{7F77B16E-AD8C-0640-B13A-82C6861534EF}" type="slidenum">
              <a:rPr lang="fr-FR" smtClean="0"/>
              <a:t>2</a:t>
            </a:fld>
            <a:endParaRPr lang="fr-FR"/>
          </a:p>
        </p:txBody>
      </p:sp>
      <mc:AlternateContent xmlns:mc="http://schemas.openxmlformats.org/markup-compatibility/2006" xmlns:a14="http://schemas.microsoft.com/office/drawing/2010/main">
        <mc:Choice Requires="a14">
          <p:sp>
            <p:nvSpPr>
              <p:cNvPr id="10" name="Espace réservé du contenu 9">
                <a:extLst>
                  <a:ext uri="{FF2B5EF4-FFF2-40B4-BE49-F238E27FC236}">
                    <a16:creationId xmlns:a16="http://schemas.microsoft.com/office/drawing/2014/main" id="{A25B547C-DE42-F040-8091-9AAA1A8445E3}"/>
                  </a:ext>
                </a:extLst>
              </p:cNvPr>
              <p:cNvSpPr>
                <a:spLocks noGrp="1"/>
              </p:cNvSpPr>
              <p:nvPr>
                <p:ph idx="1"/>
              </p:nvPr>
            </p:nvSpPr>
            <p:spPr>
              <a:xfrm>
                <a:off x="408709" y="1400065"/>
                <a:ext cx="11783291" cy="4797852"/>
              </a:xfrm>
            </p:spPr>
            <p:txBody>
              <a:bodyPr/>
              <a:lstStyle/>
              <a:p>
                <a:pPr marL="0" indent="0">
                  <a:buNone/>
                </a:pPr>
                <a:r>
                  <a:rPr lang="fr-FR" dirty="0"/>
                  <a:t>La disponibilité d’un moyen de production d’électricité s’apprécie au travers de plusieurs indicateurs:</a:t>
                </a:r>
              </a:p>
              <a:p>
                <a:r>
                  <a:rPr lang="fr-FR" b="1" dirty="0"/>
                  <a:t>Le facteur de charge (ou Kp) </a:t>
                </a:r>
                <a:r>
                  <a:rPr lang="fr-FR" dirty="0"/>
                  <a:t>qui représente l’énergie totale produite sur une durée donnée ramenée à l’énergie qui aurait été produite sur la même période si l’installation avait produit à sa puissance maximale de référence:</a:t>
                </a:r>
              </a:p>
              <a:p>
                <a:pPr marL="0" indent="0">
                  <a:buNone/>
                </a:pPr>
                <a:r>
                  <a:rPr lang="fr-FR" u="sng" dirty="0"/>
                  <a:t>Exemple du parc français en 2024</a:t>
                </a:r>
                <a:r>
                  <a:rPr lang="fr-FR" dirty="0"/>
                  <a:t>:</a:t>
                </a:r>
              </a:p>
              <a:p>
                <a:pPr marL="0" indent="0">
                  <a:buNone/>
                </a:pPr>
                <a:endParaRPr lang="fr-FR" dirty="0"/>
              </a:p>
              <a:p>
                <a:pPr marL="0" indent="0">
                  <a:buNone/>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𝐾𝑝</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361,7 (</m:t>
                          </m:r>
                          <m:r>
                            <a:rPr lang="fr-FR" b="0" i="1" smtClean="0">
                              <a:latin typeface="Cambria Math" panose="02040503050406030204" pitchFamily="18" charset="0"/>
                            </a:rPr>
                            <m:t>𝑇𝑊h</m:t>
                          </m:r>
                          <m:r>
                            <a:rPr lang="fr-FR" b="0" i="1" smtClean="0">
                              <a:latin typeface="Cambria Math" panose="02040503050406030204" pitchFamily="18" charset="0"/>
                            </a:rPr>
                            <m:t>)</m:t>
                          </m:r>
                        </m:num>
                        <m:den>
                          <m:r>
                            <a:rPr lang="fr-FR" b="0" i="1" smtClean="0">
                              <a:latin typeface="Cambria Math" panose="02040503050406030204" pitchFamily="18" charset="0"/>
                            </a:rPr>
                            <m:t>61,4 </m:t>
                          </m:r>
                          <m:d>
                            <m:dPr>
                              <m:ctrlPr>
                                <a:rPr lang="fr-FR" b="0" i="1" smtClean="0">
                                  <a:latin typeface="Cambria Math" panose="02040503050406030204" pitchFamily="18" charset="0"/>
                                </a:rPr>
                              </m:ctrlPr>
                            </m:dPr>
                            <m:e>
                              <m:r>
                                <a:rPr lang="fr-FR" b="0" i="1" smtClean="0">
                                  <a:latin typeface="Cambria Math" panose="02040503050406030204" pitchFamily="18" charset="0"/>
                                </a:rPr>
                                <m:t>𝐺𝑊</m:t>
                              </m:r>
                            </m:e>
                          </m:d>
                          <m:r>
                            <a:rPr lang="fr-FR" b="0" i="1" smtClean="0">
                              <a:latin typeface="Cambria Math" panose="02040503050406030204" pitchFamily="18" charset="0"/>
                              <a:ea typeface="Cambria Math" panose="02040503050406030204" pitchFamily="18" charset="0"/>
                            </a:rPr>
                            <m:t>× 8760 </m:t>
                          </m:r>
                          <m:r>
                            <a:rPr lang="fr-FR" b="0" i="1" smtClean="0">
                              <a:latin typeface="Cambria Math" panose="02040503050406030204" pitchFamily="18" charset="0"/>
                              <a:ea typeface="Cambria Math" panose="02040503050406030204" pitchFamily="18" charset="0"/>
                            </a:rPr>
                            <m:t>h𝑒𝑢𝑟𝑒𝑠</m:t>
                          </m:r>
                        </m:den>
                      </m:f>
                      <m:r>
                        <a:rPr lang="fr-FR" b="0" i="1" smtClean="0">
                          <a:latin typeface="Cambria Math" panose="02040503050406030204" pitchFamily="18" charset="0"/>
                        </a:rPr>
                        <m:t>=</m:t>
                      </m:r>
                      <m:r>
                        <a:rPr lang="fr-FR" b="1" i="1" smtClean="0">
                          <a:latin typeface="Cambria Math" panose="02040503050406030204" pitchFamily="18" charset="0"/>
                        </a:rPr>
                        <m:t>𝟎</m:t>
                      </m:r>
                      <m:r>
                        <a:rPr lang="fr-FR" b="1" i="1" smtClean="0">
                          <a:latin typeface="Cambria Math" panose="02040503050406030204" pitchFamily="18" charset="0"/>
                        </a:rPr>
                        <m:t>,</m:t>
                      </m:r>
                      <m:r>
                        <a:rPr lang="fr-FR" b="1" i="1" smtClean="0">
                          <a:latin typeface="Cambria Math" panose="02040503050406030204" pitchFamily="18" charset="0"/>
                        </a:rPr>
                        <m:t>𝟔𝟕𝟐</m:t>
                      </m:r>
                      <m:r>
                        <a:rPr lang="fr-FR" b="1" i="1" smtClean="0">
                          <a:latin typeface="Cambria Math" panose="02040503050406030204" pitchFamily="18" charset="0"/>
                        </a:rPr>
                        <m:t>=</m:t>
                      </m:r>
                      <m:r>
                        <a:rPr lang="fr-FR" b="1" i="1" smtClean="0">
                          <a:latin typeface="Cambria Math" panose="02040503050406030204" pitchFamily="18" charset="0"/>
                        </a:rPr>
                        <m:t>𝟔𝟕</m:t>
                      </m:r>
                      <m:r>
                        <a:rPr lang="fr-FR" b="1" i="1" smtClean="0">
                          <a:latin typeface="Cambria Math" panose="02040503050406030204" pitchFamily="18" charset="0"/>
                        </a:rPr>
                        <m:t>,</m:t>
                      </m:r>
                      <m:r>
                        <a:rPr lang="fr-FR" b="1" i="1" smtClean="0">
                          <a:latin typeface="Cambria Math" panose="02040503050406030204" pitchFamily="18" charset="0"/>
                        </a:rPr>
                        <m:t>𝟐</m:t>
                      </m:r>
                      <m:r>
                        <a:rPr lang="fr-FR" b="1" i="1" smtClean="0">
                          <a:latin typeface="Cambria Math" panose="02040503050406030204" pitchFamily="18" charset="0"/>
                        </a:rPr>
                        <m:t>%</m:t>
                      </m:r>
                    </m:oMath>
                  </m:oMathPara>
                </a14:m>
                <a:endParaRPr lang="fr-FR" b="1" dirty="0"/>
              </a:p>
              <a:p>
                <a:pPr marL="0" indent="0">
                  <a:buNone/>
                </a:pPr>
                <a:r>
                  <a:rPr lang="fr-FR" dirty="0"/>
                  <a:t>Kp mondial = </a:t>
                </a:r>
                <a:r>
                  <a:rPr lang="fr-FR" b="1" dirty="0"/>
                  <a:t>82%        </a:t>
                </a:r>
                <a:r>
                  <a:rPr lang="fr-FR" dirty="0"/>
                  <a:t>Kp USA = </a:t>
                </a:r>
                <a:r>
                  <a:rPr lang="fr-FR" b="1" dirty="0"/>
                  <a:t>92%</a:t>
                </a:r>
              </a:p>
            </p:txBody>
          </p:sp>
        </mc:Choice>
        <mc:Fallback xmlns="">
          <p:sp>
            <p:nvSpPr>
              <p:cNvPr id="10" name="Espace réservé du contenu 9">
                <a:extLst>
                  <a:ext uri="{FF2B5EF4-FFF2-40B4-BE49-F238E27FC236}">
                    <a16:creationId xmlns:a16="http://schemas.microsoft.com/office/drawing/2014/main" id="{A25B547C-DE42-F040-8091-9AAA1A8445E3}"/>
                  </a:ext>
                </a:extLst>
              </p:cNvPr>
              <p:cNvSpPr>
                <a:spLocks noGrp="1" noRot="1" noChangeAspect="1" noMove="1" noResize="1" noEditPoints="1" noAdjustHandles="1" noChangeArrowheads="1" noChangeShapeType="1" noTextEdit="1"/>
              </p:cNvSpPr>
              <p:nvPr>
                <p:ph idx="1"/>
              </p:nvPr>
            </p:nvSpPr>
            <p:spPr>
              <a:xfrm>
                <a:off x="408709" y="1400065"/>
                <a:ext cx="11783291" cy="4797852"/>
              </a:xfrm>
              <a:blipFill>
                <a:blip r:embed="rId4"/>
                <a:stretch>
                  <a:fillRect l="-969" t="-1847" r="-1507"/>
                </a:stretch>
              </a:blipFill>
            </p:spPr>
            <p:txBody>
              <a:bodyPr/>
              <a:lstStyle/>
              <a:p>
                <a:r>
                  <a:rPr lang="fr-FR">
                    <a:noFill/>
                  </a:rPr>
                  <a:t> </a:t>
                </a:r>
              </a:p>
            </p:txBody>
          </p:sp>
        </mc:Fallback>
      </mc:AlternateContent>
    </p:spTree>
    <p:extLst>
      <p:ext uri="{BB962C8B-B14F-4D97-AF65-F5344CB8AC3E}">
        <p14:creationId xmlns:p14="http://schemas.microsoft.com/office/powerpoint/2010/main" val="137975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F55318-98DE-8944-9243-50927B9DE67F}"/>
              </a:ext>
            </a:extLst>
          </p:cNvPr>
          <p:cNvSpPr>
            <a:spLocks noGrp="1"/>
          </p:cNvSpPr>
          <p:nvPr>
            <p:ph idx="1"/>
          </p:nvPr>
        </p:nvSpPr>
        <p:spPr>
          <a:xfrm>
            <a:off x="467833" y="1485384"/>
            <a:ext cx="11461897" cy="4870965"/>
          </a:xfrm>
        </p:spPr>
        <p:txBody>
          <a:bodyPr>
            <a:normAutofit/>
          </a:bodyPr>
          <a:lstStyle/>
          <a:p>
            <a:pPr algn="just"/>
            <a:r>
              <a:rPr lang="fr-FR" b="1" dirty="0"/>
              <a:t>Le coefficient de disponibilité (ou Kd) </a:t>
            </a:r>
            <a:r>
              <a:rPr lang="fr-FR" dirty="0"/>
              <a:t>se définit comme le ratio entre le productible annuel* et la capacité de production théorique maximale (= puissance installée × 8760 heures). Le Kd, prend en compte les indisponibilités techniques « internes », à savoir:</a:t>
            </a:r>
          </a:p>
          <a:p>
            <a:pPr lvl="1" algn="just"/>
            <a:r>
              <a:rPr lang="fr-FR" dirty="0"/>
              <a:t>les arrêts programmés (Kivt),</a:t>
            </a:r>
          </a:p>
          <a:p>
            <a:pPr lvl="1" algn="just"/>
            <a:r>
              <a:rPr lang="fr-FR" dirty="0"/>
              <a:t>les indisponibilités fortuites (Kif, Kipr)</a:t>
            </a:r>
          </a:p>
          <a:p>
            <a:pPr lvl="1" algn="just"/>
            <a:r>
              <a:rPr lang="fr-FR" dirty="0"/>
              <a:t>les périodes d’essais (Kie)</a:t>
            </a:r>
          </a:p>
          <a:p>
            <a:pPr marL="0" indent="0" algn="just">
              <a:buNone/>
            </a:pPr>
            <a:r>
              <a:rPr lang="fr-FR" dirty="0"/>
              <a:t>Il caractérise la performance « industrielle » d’une centrale et il peut être défini à priori (contractualisation site par site, réacteur par réacteur) </a:t>
            </a:r>
          </a:p>
          <a:p>
            <a:pPr marL="0" indent="0" algn="ctr">
              <a:buNone/>
            </a:pPr>
            <a:r>
              <a:rPr lang="fr-FR" dirty="0"/>
              <a:t>Kd % = 100 – Kivt – Kif – Kipr - Kie </a:t>
            </a:r>
          </a:p>
          <a:p>
            <a:pPr marL="0" indent="0" algn="just">
              <a:buNone/>
            </a:pPr>
            <a:r>
              <a:rPr lang="fr-FR" dirty="0"/>
              <a:t>En 2024, ce coefficient Kd Parc a été de </a:t>
            </a:r>
            <a:r>
              <a:rPr lang="fr-FR" b="1" dirty="0"/>
              <a:t>73%</a:t>
            </a:r>
          </a:p>
        </p:txBody>
      </p:sp>
      <p:sp>
        <p:nvSpPr>
          <p:cNvPr id="4" name="Espace réservé de la date 3">
            <a:extLst>
              <a:ext uri="{FF2B5EF4-FFF2-40B4-BE49-F238E27FC236}">
                <a16:creationId xmlns:a16="http://schemas.microsoft.com/office/drawing/2014/main" id="{310BE10D-95F0-AE4C-A04B-1132036D813B}"/>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636ACE97-664A-E041-ABC2-6494335D6BBE}"/>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C99537C1-1D06-E14D-B904-8FBCCF4E9EC0}"/>
              </a:ext>
            </a:extLst>
          </p:cNvPr>
          <p:cNvSpPr>
            <a:spLocks noGrp="1"/>
          </p:cNvSpPr>
          <p:nvPr>
            <p:ph type="sldNum" sz="quarter" idx="12"/>
          </p:nvPr>
        </p:nvSpPr>
        <p:spPr/>
        <p:txBody>
          <a:bodyPr/>
          <a:lstStyle/>
          <a:p>
            <a:fld id="{7F77B16E-AD8C-0640-B13A-82C6861534EF}" type="slidenum">
              <a:rPr lang="fr-FR" smtClean="0"/>
              <a:t>3</a:t>
            </a:fld>
            <a:endParaRPr lang="fr-FR"/>
          </a:p>
        </p:txBody>
      </p:sp>
      <p:sp>
        <p:nvSpPr>
          <p:cNvPr id="7" name="Titre 1">
            <a:extLst>
              <a:ext uri="{FF2B5EF4-FFF2-40B4-BE49-F238E27FC236}">
                <a16:creationId xmlns:a16="http://schemas.microsoft.com/office/drawing/2014/main" id="{3C13B261-BC66-2145-A33D-8472EF4718A0}"/>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QUELQUES DÉFINITIONS</a:t>
            </a:r>
          </a:p>
        </p:txBody>
      </p:sp>
    </p:spTree>
    <p:extLst>
      <p:ext uri="{BB962C8B-B14F-4D97-AF65-F5344CB8AC3E}">
        <p14:creationId xmlns:p14="http://schemas.microsoft.com/office/powerpoint/2010/main" val="115229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1B5382-BEFB-4646-AF62-D4DABE02DE68}"/>
              </a:ext>
            </a:extLst>
          </p:cNvPr>
          <p:cNvSpPr>
            <a:spLocks noGrp="1"/>
          </p:cNvSpPr>
          <p:nvPr>
            <p:ph idx="1"/>
          </p:nvPr>
        </p:nvSpPr>
        <p:spPr>
          <a:xfrm>
            <a:off x="510363" y="1379057"/>
            <a:ext cx="11355572" cy="4809092"/>
          </a:xfrm>
        </p:spPr>
        <p:txBody>
          <a:bodyPr>
            <a:normAutofit lnSpcReduction="10000"/>
          </a:bodyPr>
          <a:lstStyle/>
          <a:p>
            <a:r>
              <a:rPr lang="fr-FR" b="1" dirty="0"/>
              <a:t>Le coefficient d’utilisation (ou Ku) </a:t>
            </a:r>
            <a:r>
              <a:rPr lang="fr-FR" dirty="0"/>
              <a:t>qui exprime l’utilisation de la centrale « disponible sur le réseau » pour des « services systèmes » ou des causes externes.</a:t>
            </a:r>
          </a:p>
          <a:p>
            <a:pPr lvl="1"/>
            <a:r>
              <a:rPr lang="fr-FR" dirty="0"/>
              <a:t>réserves de réglage (primaire et secondaire)</a:t>
            </a:r>
          </a:p>
          <a:p>
            <a:pPr lvl="1"/>
            <a:r>
              <a:rPr lang="fr-FR" dirty="0"/>
              <a:t>réglage tertiaire (consommation faible, effacement vis à vis des moyens renouvelables,...)*</a:t>
            </a:r>
          </a:p>
          <a:p>
            <a:pPr lvl="1"/>
            <a:r>
              <a:rPr lang="fr-FR" dirty="0"/>
              <a:t>ou arrêts « réseau »** + économies de combustible pour optimisation du placement des arrêts</a:t>
            </a:r>
          </a:p>
          <a:p>
            <a:pPr lvl="1"/>
            <a:r>
              <a:rPr lang="fr-FR" dirty="0"/>
              <a:t>fortuits externes (ilotages réels, contraintes climatiques,...)  </a:t>
            </a:r>
          </a:p>
          <a:p>
            <a:pPr marL="0" indent="0">
              <a:buNone/>
            </a:pPr>
            <a:r>
              <a:rPr lang="fr-FR" dirty="0"/>
              <a:t>De ces définitions, il résulte que : </a:t>
            </a:r>
            <a:r>
              <a:rPr lang="fr-FR" b="1" dirty="0"/>
              <a:t>Kp = Kd x Ku</a:t>
            </a:r>
          </a:p>
          <a:p>
            <a:pPr marL="0" indent="0">
              <a:buNone/>
            </a:pPr>
            <a:r>
              <a:rPr lang="fr-FR" dirty="0"/>
              <a:t>Sauf évènement fortuit, dans les pays (cas des USA) où le nucléaire fonctionne en base, </a:t>
            </a:r>
            <a:r>
              <a:rPr lang="fr-FR" b="1" dirty="0"/>
              <a:t>Ku = 100% et Kp = Kd</a:t>
            </a:r>
          </a:p>
        </p:txBody>
      </p:sp>
      <p:sp>
        <p:nvSpPr>
          <p:cNvPr id="4" name="Espace réservé de la date 3">
            <a:extLst>
              <a:ext uri="{FF2B5EF4-FFF2-40B4-BE49-F238E27FC236}">
                <a16:creationId xmlns:a16="http://schemas.microsoft.com/office/drawing/2014/main" id="{C15207C2-3844-174D-BE4F-F78E7DC94526}"/>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723787FD-8A4B-6641-B4C1-D3F98CCF8878}"/>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B7D80452-3BE8-A34D-96B6-B95BADD9B16C}"/>
              </a:ext>
            </a:extLst>
          </p:cNvPr>
          <p:cNvSpPr>
            <a:spLocks noGrp="1"/>
          </p:cNvSpPr>
          <p:nvPr>
            <p:ph type="sldNum" sz="quarter" idx="12"/>
          </p:nvPr>
        </p:nvSpPr>
        <p:spPr/>
        <p:txBody>
          <a:bodyPr/>
          <a:lstStyle/>
          <a:p>
            <a:fld id="{7F77B16E-AD8C-0640-B13A-82C6861534EF}" type="slidenum">
              <a:rPr lang="fr-FR" smtClean="0"/>
              <a:t>4</a:t>
            </a:fld>
            <a:endParaRPr lang="fr-FR"/>
          </a:p>
        </p:txBody>
      </p:sp>
      <p:sp>
        <p:nvSpPr>
          <p:cNvPr id="7" name="Titre 1">
            <a:extLst>
              <a:ext uri="{FF2B5EF4-FFF2-40B4-BE49-F238E27FC236}">
                <a16:creationId xmlns:a16="http://schemas.microsoft.com/office/drawing/2014/main" id="{69E7F144-0010-F14A-896E-5CC8739346ED}"/>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QUELQUES DÉFINITIONS</a:t>
            </a:r>
          </a:p>
        </p:txBody>
      </p:sp>
    </p:spTree>
    <p:extLst>
      <p:ext uri="{BB962C8B-B14F-4D97-AF65-F5344CB8AC3E}">
        <p14:creationId xmlns:p14="http://schemas.microsoft.com/office/powerpoint/2010/main" val="385901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DC6F134-603C-1445-8FB8-612A0DDB97E8}"/>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95653E55-EAAB-3048-A3DF-83A8B6CBAAAF}"/>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3CC75A1B-F8B4-CF4B-AF49-E34E53273A1F}"/>
              </a:ext>
            </a:extLst>
          </p:cNvPr>
          <p:cNvSpPr>
            <a:spLocks noGrp="1"/>
          </p:cNvSpPr>
          <p:nvPr>
            <p:ph type="sldNum" sz="quarter" idx="12"/>
          </p:nvPr>
        </p:nvSpPr>
        <p:spPr/>
        <p:txBody>
          <a:bodyPr/>
          <a:lstStyle/>
          <a:p>
            <a:fld id="{7F77B16E-AD8C-0640-B13A-82C6861534EF}" type="slidenum">
              <a:rPr lang="fr-FR" smtClean="0"/>
              <a:t>5</a:t>
            </a:fld>
            <a:endParaRPr lang="fr-FR"/>
          </a:p>
        </p:txBody>
      </p:sp>
      <p:sp>
        <p:nvSpPr>
          <p:cNvPr id="7" name="Titre 1">
            <a:extLst>
              <a:ext uri="{FF2B5EF4-FFF2-40B4-BE49-F238E27FC236}">
                <a16:creationId xmlns:a16="http://schemas.microsoft.com/office/drawing/2014/main" id="{2406375F-5C7D-F246-8AF5-D04EF91A2C2B}"/>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EVOLUTION DE LA PRODUCTION</a:t>
            </a:r>
          </a:p>
        </p:txBody>
      </p:sp>
      <p:pic>
        <p:nvPicPr>
          <p:cNvPr id="9" name="Image 8">
            <a:extLst>
              <a:ext uri="{FF2B5EF4-FFF2-40B4-BE49-F238E27FC236}">
                <a16:creationId xmlns:a16="http://schemas.microsoft.com/office/drawing/2014/main" id="{C093DEED-0882-8945-A88C-BBA9903A4476}"/>
              </a:ext>
            </a:extLst>
          </p:cNvPr>
          <p:cNvPicPr>
            <a:picLocks noChangeAspect="1"/>
          </p:cNvPicPr>
          <p:nvPr/>
        </p:nvPicPr>
        <p:blipFill>
          <a:blip r:embed="rId3"/>
          <a:stretch>
            <a:fillRect/>
          </a:stretch>
        </p:blipFill>
        <p:spPr>
          <a:xfrm>
            <a:off x="875414" y="1319723"/>
            <a:ext cx="10441172" cy="4800104"/>
          </a:xfrm>
          <a:prstGeom prst="rect">
            <a:avLst/>
          </a:prstGeom>
        </p:spPr>
      </p:pic>
      <p:sp>
        <p:nvSpPr>
          <p:cNvPr id="10" name="ZoneTexte 9">
            <a:extLst>
              <a:ext uri="{FF2B5EF4-FFF2-40B4-BE49-F238E27FC236}">
                <a16:creationId xmlns:a16="http://schemas.microsoft.com/office/drawing/2014/main" id="{DE7478BC-6E60-9A45-9A2D-E777689259C6}"/>
              </a:ext>
            </a:extLst>
          </p:cNvPr>
          <p:cNvSpPr txBox="1"/>
          <p:nvPr/>
        </p:nvSpPr>
        <p:spPr>
          <a:xfrm>
            <a:off x="3423684" y="1083200"/>
            <a:ext cx="4729716" cy="369332"/>
          </a:xfrm>
          <a:prstGeom prst="rect">
            <a:avLst/>
          </a:prstGeom>
          <a:noFill/>
        </p:spPr>
        <p:txBody>
          <a:bodyPr wrap="square" rtlCol="0">
            <a:spAutoFit/>
          </a:bodyPr>
          <a:lstStyle/>
          <a:p>
            <a:pPr algn="ctr"/>
            <a:r>
              <a:rPr lang="fr-FR" dirty="0"/>
              <a:t>Source : Bilan RTE 2024</a:t>
            </a:r>
          </a:p>
        </p:txBody>
      </p:sp>
    </p:spTree>
    <p:extLst>
      <p:ext uri="{BB962C8B-B14F-4D97-AF65-F5344CB8AC3E}">
        <p14:creationId xmlns:p14="http://schemas.microsoft.com/office/powerpoint/2010/main" val="176601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69E44C-5871-F447-9530-265FAA9A5F1F}"/>
              </a:ext>
            </a:extLst>
          </p:cNvPr>
          <p:cNvSpPr>
            <a:spLocks noGrp="1"/>
          </p:cNvSpPr>
          <p:nvPr>
            <p:ph idx="1"/>
          </p:nvPr>
        </p:nvSpPr>
        <p:spPr>
          <a:xfrm>
            <a:off x="382772" y="1336526"/>
            <a:ext cx="11745433" cy="4766561"/>
          </a:xfrm>
        </p:spPr>
        <p:txBody>
          <a:bodyPr>
            <a:normAutofit/>
          </a:bodyPr>
          <a:lstStyle/>
          <a:p>
            <a:pPr marL="0" indent="0">
              <a:buNone/>
            </a:pPr>
            <a:r>
              <a:rPr lang="fr-FR" dirty="0"/>
              <a:t>56 réacteurs nucléaires = 43 arrêts sont effectués en moyenne chaque année.</a:t>
            </a:r>
          </a:p>
          <a:p>
            <a:r>
              <a:rPr lang="fr-FR" dirty="0"/>
              <a:t>Il existe 3 types d’arrêt de tranche, qui ont chacun leur utilité, fréquence et durée.</a:t>
            </a:r>
          </a:p>
          <a:p>
            <a:pPr lvl="0"/>
            <a:r>
              <a:rPr lang="fr-FR" b="1" dirty="0"/>
              <a:t>L’Arrêt pour Simple Rechargement (ASR)</a:t>
            </a:r>
            <a:r>
              <a:rPr lang="fr-FR" dirty="0"/>
              <a:t> : </a:t>
            </a:r>
            <a:r>
              <a:rPr lang="fr-FR" b="1" dirty="0"/>
              <a:t>Tous les 12 ou 18 mois</a:t>
            </a:r>
            <a:r>
              <a:rPr lang="fr-FR" dirty="0"/>
              <a:t>. Durée de </a:t>
            </a:r>
            <a:r>
              <a:rPr lang="fr-FR" b="1" dirty="0"/>
              <a:t>35 jours</a:t>
            </a:r>
            <a:r>
              <a:rPr lang="fr-FR" dirty="0"/>
              <a:t> environ.</a:t>
            </a:r>
          </a:p>
          <a:p>
            <a:pPr lvl="0"/>
            <a:r>
              <a:rPr lang="fr-FR" b="1" dirty="0"/>
              <a:t>La Visite Partielle (VP).</a:t>
            </a:r>
            <a:r>
              <a:rPr lang="fr-FR" dirty="0"/>
              <a:t> Elle est effectuée </a:t>
            </a:r>
            <a:r>
              <a:rPr lang="fr-FR" b="1" dirty="0"/>
              <a:t>en alternance avec l’ASR</a:t>
            </a:r>
            <a:r>
              <a:rPr lang="fr-FR" dirty="0"/>
              <a:t>. Durée allant de </a:t>
            </a:r>
            <a:r>
              <a:rPr lang="fr-FR" b="1" dirty="0"/>
              <a:t>60 jours à 90 jours </a:t>
            </a:r>
            <a:r>
              <a:rPr lang="fr-FR" dirty="0"/>
              <a:t>(selon le volume des travaux). </a:t>
            </a:r>
          </a:p>
          <a:p>
            <a:pPr lvl="0"/>
            <a:r>
              <a:rPr lang="fr-FR" b="1" dirty="0"/>
              <a:t>La Visite Décennale (VD).</a:t>
            </a:r>
            <a:r>
              <a:rPr lang="fr-FR" dirty="0"/>
              <a:t> C’est l’arrêt le plus long et il se déroule environ </a:t>
            </a:r>
            <a:r>
              <a:rPr lang="fr-FR" b="1" dirty="0"/>
              <a:t>tous les 10 ans</a:t>
            </a:r>
            <a:r>
              <a:rPr lang="fr-FR" dirty="0"/>
              <a:t>. Durée </a:t>
            </a:r>
            <a:r>
              <a:rPr lang="fr-FR" b="1" dirty="0"/>
              <a:t>de 180 jours (6 mois) </a:t>
            </a:r>
            <a:r>
              <a:rPr lang="fr-FR" dirty="0"/>
              <a:t>avec des opérations de contrôles réglementaires approfondies (3) et les mises à niveau réglementaires.</a:t>
            </a:r>
          </a:p>
          <a:p>
            <a:endParaRPr lang="fr-FR" dirty="0"/>
          </a:p>
        </p:txBody>
      </p:sp>
      <p:sp>
        <p:nvSpPr>
          <p:cNvPr id="4" name="Espace réservé de la date 3">
            <a:extLst>
              <a:ext uri="{FF2B5EF4-FFF2-40B4-BE49-F238E27FC236}">
                <a16:creationId xmlns:a16="http://schemas.microsoft.com/office/drawing/2014/main" id="{58514E5D-BA76-B34B-89F9-0664568634B2}"/>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96BD8B89-EE91-BE41-836E-6F9EA4F471A3}"/>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93EFD207-D729-AE49-BD63-ABA2699DFDBA}"/>
              </a:ext>
            </a:extLst>
          </p:cNvPr>
          <p:cNvSpPr>
            <a:spLocks noGrp="1"/>
          </p:cNvSpPr>
          <p:nvPr>
            <p:ph type="sldNum" sz="quarter" idx="12"/>
          </p:nvPr>
        </p:nvSpPr>
        <p:spPr/>
        <p:txBody>
          <a:bodyPr/>
          <a:lstStyle/>
          <a:p>
            <a:fld id="{7F77B16E-AD8C-0640-B13A-82C6861534EF}" type="slidenum">
              <a:rPr lang="fr-FR" smtClean="0"/>
              <a:t>6</a:t>
            </a:fld>
            <a:endParaRPr lang="fr-FR"/>
          </a:p>
        </p:txBody>
      </p:sp>
      <p:sp>
        <p:nvSpPr>
          <p:cNvPr id="7" name="Titre 1">
            <a:extLst>
              <a:ext uri="{FF2B5EF4-FFF2-40B4-BE49-F238E27FC236}">
                <a16:creationId xmlns:a16="http://schemas.microsoft.com/office/drawing/2014/main" id="{F7A0BD3F-E5E1-C94B-9BE9-A80227FEC21D}"/>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LES ARRÊTS RÉACTEURS</a:t>
            </a:r>
          </a:p>
        </p:txBody>
      </p:sp>
    </p:spTree>
    <p:extLst>
      <p:ext uri="{BB962C8B-B14F-4D97-AF65-F5344CB8AC3E}">
        <p14:creationId xmlns:p14="http://schemas.microsoft.com/office/powerpoint/2010/main" val="15009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BC353C-4557-D842-9A8A-C79D88FE5E22}"/>
              </a:ext>
            </a:extLst>
          </p:cNvPr>
          <p:cNvSpPr>
            <a:spLocks noGrp="1"/>
          </p:cNvSpPr>
          <p:nvPr>
            <p:ph idx="1"/>
          </p:nvPr>
        </p:nvSpPr>
        <p:spPr>
          <a:xfrm>
            <a:off x="583019" y="1310190"/>
            <a:ext cx="11389242" cy="3942294"/>
          </a:xfrm>
        </p:spPr>
        <p:txBody>
          <a:bodyPr/>
          <a:lstStyle/>
          <a:p>
            <a:pPr marL="0" indent="0" algn="just">
              <a:buNone/>
            </a:pPr>
            <a:r>
              <a:rPr lang="fr-FR" b="1" dirty="0"/>
              <a:t>Un programme industriel très dense lors des arrêts de tranche en France</a:t>
            </a:r>
          </a:p>
          <a:p>
            <a:pPr algn="just"/>
            <a:r>
              <a:rPr lang="fr-FR" dirty="0"/>
              <a:t>Influence de la réglementation: différence de doctrine entre le maintien des exigences de conception et l’amélioration du niveau de sûreté par prise en compte du REX international et des MTD*.</a:t>
            </a:r>
          </a:p>
          <a:p>
            <a:pPr algn="just"/>
            <a:r>
              <a:rPr lang="fr-FR" dirty="0"/>
              <a:t>Travaux supplémentaires**. Changements de grands composants, mais surtout des modifications importantes des installations***, dont la mise en œuvre de nouveaux équipements nécessitant des travaux très lourds. </a:t>
            </a:r>
          </a:p>
          <a:p>
            <a:pPr algn="just"/>
            <a:r>
              <a:rPr lang="fr-FR" b="1" dirty="0"/>
              <a:t>Ce programme industriel de travaux </a:t>
            </a:r>
            <a:r>
              <a:rPr lang="fr-FR" dirty="0"/>
              <a:t>est amené à croître encore dans les années qui viennent.</a:t>
            </a:r>
          </a:p>
          <a:p>
            <a:pPr algn="just"/>
            <a:endParaRPr lang="fr-FR" dirty="0"/>
          </a:p>
        </p:txBody>
      </p:sp>
      <p:sp>
        <p:nvSpPr>
          <p:cNvPr id="4" name="Espace réservé de la date 3">
            <a:extLst>
              <a:ext uri="{FF2B5EF4-FFF2-40B4-BE49-F238E27FC236}">
                <a16:creationId xmlns:a16="http://schemas.microsoft.com/office/drawing/2014/main" id="{7EAF9E31-20CE-3B40-83A2-2DD1971D7433}"/>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5323731E-DD33-714C-A488-073A4A333085}"/>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C0B7DB54-EC05-AF49-A8D0-BE7A7CAE56EA}"/>
              </a:ext>
            </a:extLst>
          </p:cNvPr>
          <p:cNvSpPr>
            <a:spLocks noGrp="1"/>
          </p:cNvSpPr>
          <p:nvPr>
            <p:ph type="sldNum" sz="quarter" idx="12"/>
          </p:nvPr>
        </p:nvSpPr>
        <p:spPr/>
        <p:txBody>
          <a:bodyPr/>
          <a:lstStyle/>
          <a:p>
            <a:fld id="{7F77B16E-AD8C-0640-B13A-82C6861534EF}" type="slidenum">
              <a:rPr lang="fr-FR" smtClean="0"/>
              <a:t>7</a:t>
            </a:fld>
            <a:endParaRPr lang="fr-FR"/>
          </a:p>
        </p:txBody>
      </p:sp>
      <p:sp>
        <p:nvSpPr>
          <p:cNvPr id="7" name="Titre 1">
            <a:extLst>
              <a:ext uri="{FF2B5EF4-FFF2-40B4-BE49-F238E27FC236}">
                <a16:creationId xmlns:a16="http://schemas.microsoft.com/office/drawing/2014/main" id="{7FD631BC-69CC-3543-A3EC-8765E6F46F9C}"/>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POURQUOI UN Kd SI BAS ?</a:t>
            </a:r>
          </a:p>
        </p:txBody>
      </p:sp>
      <p:pic>
        <p:nvPicPr>
          <p:cNvPr id="9" name="Image 8">
            <a:extLst>
              <a:ext uri="{FF2B5EF4-FFF2-40B4-BE49-F238E27FC236}">
                <a16:creationId xmlns:a16="http://schemas.microsoft.com/office/drawing/2014/main" id="{E47D5237-84DE-D440-BAF9-ACFB3DDCD3C5}"/>
              </a:ext>
            </a:extLst>
          </p:cNvPr>
          <p:cNvPicPr>
            <a:picLocks noChangeAspect="1"/>
          </p:cNvPicPr>
          <p:nvPr/>
        </p:nvPicPr>
        <p:blipFill>
          <a:blip r:embed="rId3"/>
          <a:stretch>
            <a:fillRect/>
          </a:stretch>
        </p:blipFill>
        <p:spPr>
          <a:xfrm>
            <a:off x="1794540" y="5182117"/>
            <a:ext cx="8966200" cy="1244600"/>
          </a:xfrm>
          <a:prstGeom prst="rect">
            <a:avLst/>
          </a:prstGeom>
        </p:spPr>
      </p:pic>
    </p:spTree>
    <p:extLst>
      <p:ext uri="{BB962C8B-B14F-4D97-AF65-F5344CB8AC3E}">
        <p14:creationId xmlns:p14="http://schemas.microsoft.com/office/powerpoint/2010/main" val="358558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EA271D8-2C48-0944-B64F-919EFBE4BC72}"/>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714AD678-77AA-E14A-B599-7E0D82080FD8}"/>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FA109464-C0B1-3349-AF2C-A3E5A92DC82C}"/>
              </a:ext>
            </a:extLst>
          </p:cNvPr>
          <p:cNvSpPr>
            <a:spLocks noGrp="1"/>
          </p:cNvSpPr>
          <p:nvPr>
            <p:ph type="sldNum" sz="quarter" idx="12"/>
          </p:nvPr>
        </p:nvSpPr>
        <p:spPr/>
        <p:txBody>
          <a:bodyPr/>
          <a:lstStyle/>
          <a:p>
            <a:fld id="{7F77B16E-AD8C-0640-B13A-82C6861534EF}" type="slidenum">
              <a:rPr lang="fr-FR" smtClean="0"/>
              <a:t>8</a:t>
            </a:fld>
            <a:endParaRPr lang="fr-FR"/>
          </a:p>
        </p:txBody>
      </p:sp>
      <p:pic>
        <p:nvPicPr>
          <p:cNvPr id="8" name="Image 7">
            <a:extLst>
              <a:ext uri="{FF2B5EF4-FFF2-40B4-BE49-F238E27FC236}">
                <a16:creationId xmlns:a16="http://schemas.microsoft.com/office/drawing/2014/main" id="{9BA1C3D6-604A-914C-AC53-DD8EA4B84758}"/>
              </a:ext>
            </a:extLst>
          </p:cNvPr>
          <p:cNvPicPr>
            <a:picLocks noChangeAspect="1"/>
          </p:cNvPicPr>
          <p:nvPr/>
        </p:nvPicPr>
        <p:blipFill>
          <a:blip r:embed="rId3"/>
          <a:stretch>
            <a:fillRect/>
          </a:stretch>
        </p:blipFill>
        <p:spPr>
          <a:xfrm>
            <a:off x="641497" y="1520266"/>
            <a:ext cx="10909005" cy="4663668"/>
          </a:xfrm>
          <a:prstGeom prst="rect">
            <a:avLst/>
          </a:prstGeom>
        </p:spPr>
      </p:pic>
      <p:sp>
        <p:nvSpPr>
          <p:cNvPr id="9" name="Titre 1">
            <a:extLst>
              <a:ext uri="{FF2B5EF4-FFF2-40B4-BE49-F238E27FC236}">
                <a16:creationId xmlns:a16="http://schemas.microsoft.com/office/drawing/2014/main" id="{8ADE4E56-6552-534B-A476-D034C7BDCE4C}"/>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POURQUOI UN Kd SI BAS ?</a:t>
            </a:r>
          </a:p>
        </p:txBody>
      </p:sp>
    </p:spTree>
    <p:extLst>
      <p:ext uri="{BB962C8B-B14F-4D97-AF65-F5344CB8AC3E}">
        <p14:creationId xmlns:p14="http://schemas.microsoft.com/office/powerpoint/2010/main" val="319865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A2A05C-A038-6E41-A8AB-F3948D66C292}"/>
              </a:ext>
            </a:extLst>
          </p:cNvPr>
          <p:cNvSpPr>
            <a:spLocks noGrp="1"/>
          </p:cNvSpPr>
          <p:nvPr>
            <p:ph idx="1"/>
          </p:nvPr>
        </p:nvSpPr>
        <p:spPr>
          <a:xfrm>
            <a:off x="425302" y="1357791"/>
            <a:ext cx="11355572" cy="4787827"/>
          </a:xfrm>
        </p:spPr>
        <p:txBody>
          <a:bodyPr>
            <a:normAutofit lnSpcReduction="10000"/>
          </a:bodyPr>
          <a:lstStyle/>
          <a:p>
            <a:pPr marL="0" indent="0" algn="just">
              <a:buNone/>
            </a:pPr>
            <a:r>
              <a:rPr lang="fr-FR" b="1" dirty="0"/>
              <a:t>Un nombre d’essais et de contrôles à réaliser sans équivalent dans le monde:</a:t>
            </a:r>
            <a:endParaRPr lang="fr-FR" dirty="0"/>
          </a:p>
          <a:p>
            <a:pPr algn="just"/>
            <a:r>
              <a:rPr lang="fr-FR" dirty="0"/>
              <a:t>Épreuves hydrauliques des équipements sous pression : circuit primaire principal (CPP), circuit secondaire principal (CSP), équipements sous pression nucléaire (ESPN), et les équipements sous pression classique..</a:t>
            </a:r>
          </a:p>
          <a:p>
            <a:pPr lvl="1" algn="just"/>
            <a:r>
              <a:rPr lang="fr-FR" dirty="0"/>
              <a:t>Quatre fois plus de contrôles non destructifs qu’aux USA. </a:t>
            </a:r>
          </a:p>
          <a:p>
            <a:pPr algn="just"/>
            <a:r>
              <a:rPr lang="fr-FR" b="1" dirty="0"/>
              <a:t>Près de 650 essais périodiques doivent être réalisés avant le redémarrage d’un réacteur après chaque arrêt simple pour rechargement</a:t>
            </a:r>
            <a:r>
              <a:rPr lang="fr-FR" dirty="0"/>
              <a:t> </a:t>
            </a:r>
          </a:p>
          <a:p>
            <a:pPr lvl="1" algn="just"/>
            <a:r>
              <a:rPr lang="fr-FR" dirty="0"/>
              <a:t>Le nombre d’essais à réaliser au redémarrage s’est accru de 30 % après les 4e réexamens périodiques. </a:t>
            </a:r>
          </a:p>
          <a:p>
            <a:pPr lvl="1" algn="just"/>
            <a:r>
              <a:rPr lang="fr-FR" dirty="0"/>
              <a:t>Cinq fois plus d’essais périodiques que pour les réacteurs équivalents du parc américain. </a:t>
            </a:r>
          </a:p>
        </p:txBody>
      </p:sp>
      <p:sp>
        <p:nvSpPr>
          <p:cNvPr id="4" name="Espace réservé de la date 3">
            <a:extLst>
              <a:ext uri="{FF2B5EF4-FFF2-40B4-BE49-F238E27FC236}">
                <a16:creationId xmlns:a16="http://schemas.microsoft.com/office/drawing/2014/main" id="{FF466562-5110-7343-ACA6-F9ACC44449C1}"/>
              </a:ext>
            </a:extLst>
          </p:cNvPr>
          <p:cNvSpPr>
            <a:spLocks noGrp="1"/>
          </p:cNvSpPr>
          <p:nvPr>
            <p:ph type="dt" sz="half" idx="10"/>
          </p:nvPr>
        </p:nvSpPr>
        <p:spPr/>
        <p:txBody>
          <a:bodyPr/>
          <a:lstStyle/>
          <a:p>
            <a:r>
              <a:rPr lang="fr-FR"/>
              <a:t>17/06/2025</a:t>
            </a:r>
          </a:p>
        </p:txBody>
      </p:sp>
      <p:sp>
        <p:nvSpPr>
          <p:cNvPr id="5" name="Espace réservé du pied de page 4">
            <a:extLst>
              <a:ext uri="{FF2B5EF4-FFF2-40B4-BE49-F238E27FC236}">
                <a16:creationId xmlns:a16="http://schemas.microsoft.com/office/drawing/2014/main" id="{0F7B68FE-4799-4C4E-B386-D8EBA4B69264}"/>
              </a:ext>
            </a:extLst>
          </p:cNvPr>
          <p:cNvSpPr>
            <a:spLocks noGrp="1"/>
          </p:cNvSpPr>
          <p:nvPr>
            <p:ph type="ftr" sz="quarter" idx="11"/>
          </p:nvPr>
        </p:nvSpPr>
        <p:spPr/>
        <p:txBody>
          <a:bodyPr/>
          <a:lstStyle/>
          <a:p>
            <a:r>
              <a:rPr lang="fr-FR"/>
              <a:t>RÉUNION DU BUREAU SFEN HAUTS DE FRANCE</a:t>
            </a:r>
          </a:p>
        </p:txBody>
      </p:sp>
      <p:sp>
        <p:nvSpPr>
          <p:cNvPr id="6" name="Espace réservé du numéro de diapositive 5">
            <a:extLst>
              <a:ext uri="{FF2B5EF4-FFF2-40B4-BE49-F238E27FC236}">
                <a16:creationId xmlns:a16="http://schemas.microsoft.com/office/drawing/2014/main" id="{6C8A9EC6-632F-C043-A4FA-AAB8A432B6AF}"/>
              </a:ext>
            </a:extLst>
          </p:cNvPr>
          <p:cNvSpPr>
            <a:spLocks noGrp="1"/>
          </p:cNvSpPr>
          <p:nvPr>
            <p:ph type="sldNum" sz="quarter" idx="12"/>
          </p:nvPr>
        </p:nvSpPr>
        <p:spPr/>
        <p:txBody>
          <a:bodyPr/>
          <a:lstStyle/>
          <a:p>
            <a:fld id="{7F77B16E-AD8C-0640-B13A-82C6861534EF}" type="slidenum">
              <a:rPr lang="fr-FR" smtClean="0"/>
              <a:t>9</a:t>
            </a:fld>
            <a:endParaRPr lang="fr-FR"/>
          </a:p>
        </p:txBody>
      </p:sp>
      <p:sp>
        <p:nvSpPr>
          <p:cNvPr id="7" name="Titre 1">
            <a:extLst>
              <a:ext uri="{FF2B5EF4-FFF2-40B4-BE49-F238E27FC236}">
                <a16:creationId xmlns:a16="http://schemas.microsoft.com/office/drawing/2014/main" id="{E8DBC470-87E7-364D-9FED-805F77ACE5CD}"/>
              </a:ext>
            </a:extLst>
          </p:cNvPr>
          <p:cNvSpPr>
            <a:spLocks noGrp="1"/>
          </p:cNvSpPr>
          <p:nvPr>
            <p:ph type="title"/>
          </p:nvPr>
        </p:nvSpPr>
        <p:spPr>
          <a:xfrm>
            <a:off x="1386609" y="396765"/>
            <a:ext cx="10093569" cy="686435"/>
          </a:xfrm>
        </p:spPr>
        <p:txBody>
          <a:bodyPr>
            <a:normAutofit fontScale="90000"/>
          </a:bodyPr>
          <a:lstStyle/>
          <a:p>
            <a:pPr algn="ctr"/>
            <a:r>
              <a:rPr lang="fr-FR" b="1" dirty="0">
                <a:latin typeface="Arial" panose="020B0604020202020204" pitchFamily="34" charset="0"/>
                <a:cs typeface="Arial" panose="020B0604020202020204" pitchFamily="34" charset="0"/>
              </a:rPr>
              <a:t> POURQUOI UN Kd SI BAS ?</a:t>
            </a:r>
          </a:p>
        </p:txBody>
      </p:sp>
    </p:spTree>
    <p:extLst>
      <p:ext uri="{BB962C8B-B14F-4D97-AF65-F5344CB8AC3E}">
        <p14:creationId xmlns:p14="http://schemas.microsoft.com/office/powerpoint/2010/main" val="18435260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1689</Words>
  <Application>Microsoft Macintosh PowerPoint</Application>
  <PresentationFormat>Grand écran</PresentationFormat>
  <Paragraphs>134</Paragraphs>
  <Slides>12</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Cambria Math</vt:lpstr>
      <vt:lpstr>Wingdings</vt:lpstr>
      <vt:lpstr>Thème Office</vt:lpstr>
      <vt:lpstr>POINTS SUR LA DISPONIBILITÉ  DU PARC NUCLÉAIRE FRANÇAIS</vt:lpstr>
      <vt:lpstr> QUELQUES DÉFINITIONS</vt:lpstr>
      <vt:lpstr> QUELQUES DÉFINITIONS</vt:lpstr>
      <vt:lpstr> QUELQUES DÉFINITIONS</vt:lpstr>
      <vt:lpstr> EVOLUTION DE LA PRODUCTION</vt:lpstr>
      <vt:lpstr> LES ARRÊTS RÉACTEURS</vt:lpstr>
      <vt:lpstr> POURQUOI UN Kd SI BAS ?</vt:lpstr>
      <vt:lpstr> POURQUOI UN Kd SI BAS ?</vt:lpstr>
      <vt:lpstr> POURQUOI UN Kd SI BAS ?</vt:lpstr>
      <vt:lpstr> POURQUOI UN Kd SI BAS ?</vt:lpstr>
      <vt:lpstr> DES PISTES ?</vt:lpstr>
      <vt:lpstr> DES PISTES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CONTREFAÇONS, FALSIFICATIONS ET SUSPICIONS DE FRAUDE DANS LE DOMAINE NUCLÉAIRE</dc:title>
  <dc:creator>Patrick DOMISSE</dc:creator>
  <cp:lastModifiedBy>christian Bourgain</cp:lastModifiedBy>
  <cp:revision>43</cp:revision>
  <dcterms:created xsi:type="dcterms:W3CDTF">2024-05-31T16:39:40Z</dcterms:created>
  <dcterms:modified xsi:type="dcterms:W3CDTF">2025-07-03T09:54:04Z</dcterms:modified>
</cp:coreProperties>
</file>