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</p:sldIdLst>
  <p:sldSz cx="9144000" cy="5143500" type="screen16x9"/>
  <p:notesSz cx="9144000" cy="5143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3"/>
  </p:normalViewPr>
  <p:slideViewPr>
    <p:cSldViewPr>
      <p:cViewPr varScale="1">
        <p:scale>
          <a:sx n="140" d="100"/>
          <a:sy n="140" d="100"/>
        </p:scale>
        <p:origin x="840" y="1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4267" y="4788986"/>
            <a:ext cx="447172" cy="19089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8183880" y="4767071"/>
            <a:ext cx="0" cy="274320"/>
          </a:xfrm>
          <a:custGeom>
            <a:avLst/>
            <a:gdLst/>
            <a:ahLst/>
            <a:cxnLst/>
            <a:rect l="l" t="t" r="r" b="b"/>
            <a:pathLst>
              <a:path h="274320">
                <a:moveTo>
                  <a:pt x="0" y="0"/>
                </a:moveTo>
                <a:lnTo>
                  <a:pt x="0" y="273843"/>
                </a:lnTo>
              </a:path>
            </a:pathLst>
          </a:custGeom>
          <a:ln w="3175">
            <a:solidFill>
              <a:srgbClr val="6164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74307" y="491100"/>
            <a:ext cx="604715" cy="482362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7921751" y="294131"/>
            <a:ext cx="931544" cy="708660"/>
          </a:xfrm>
          <a:custGeom>
            <a:avLst/>
            <a:gdLst/>
            <a:ahLst/>
            <a:cxnLst/>
            <a:rect l="l" t="t" r="r" b="b"/>
            <a:pathLst>
              <a:path w="931545" h="708660">
                <a:moveTo>
                  <a:pt x="931163" y="0"/>
                </a:moveTo>
                <a:lnTo>
                  <a:pt x="0" y="0"/>
                </a:lnTo>
                <a:lnTo>
                  <a:pt x="0" y="708660"/>
                </a:lnTo>
                <a:lnTo>
                  <a:pt x="931163" y="708660"/>
                </a:lnTo>
                <a:lnTo>
                  <a:pt x="9311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16495" y="350519"/>
            <a:ext cx="1589531" cy="39928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42950" y="442925"/>
            <a:ext cx="3177540" cy="346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007CFF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A6A6A6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007CFF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A6A6A6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007CFF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007CFF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21807" y="246888"/>
            <a:ext cx="2849880" cy="71627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00371" y="0"/>
            <a:ext cx="4643628" cy="513435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0128" y="2285"/>
            <a:ext cx="6993153" cy="882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007CFF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44727" y="1276603"/>
            <a:ext cx="7012940" cy="2926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A6A6A6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7.png"/><Relationship Id="rId7" Type="http://schemas.openxmlformats.org/officeDocument/2006/relationships/image" Target="../media/image26.png"/><Relationship Id="rId12" Type="http://schemas.openxmlformats.org/officeDocument/2006/relationships/image" Target="../media/image3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53.png"/><Relationship Id="rId5" Type="http://schemas.openxmlformats.org/officeDocument/2006/relationships/image" Target="../media/image49.png"/><Relationship Id="rId10" Type="http://schemas.openxmlformats.org/officeDocument/2006/relationships/image" Target="../media/image52.png"/><Relationship Id="rId4" Type="http://schemas.openxmlformats.org/officeDocument/2006/relationships/image" Target="../media/image48.png"/><Relationship Id="rId9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6.png"/><Relationship Id="rId4" Type="http://schemas.openxmlformats.org/officeDocument/2006/relationships/image" Target="../media/image6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1.jp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2413838"/>
            <a:ext cx="381000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fr-FR" sz="2400" b="1" spc="-10" dirty="0">
                <a:solidFill>
                  <a:srgbClr val="616468"/>
                </a:solidFill>
                <a:latin typeface="Carlito"/>
                <a:cs typeface="Carlito"/>
              </a:rPr>
              <a:t>BILAN PLAN D’ACTIONS « COMPETENCES » DE LA FILIERE NUCLEAIRE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72539" y="3565016"/>
            <a:ext cx="97663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i="1" dirty="0">
                <a:solidFill>
                  <a:srgbClr val="616468"/>
                </a:solidFill>
                <a:latin typeface="Carlito"/>
                <a:cs typeface="Carlito"/>
              </a:rPr>
              <a:t>12</a:t>
            </a:r>
            <a:r>
              <a:rPr sz="1500" i="1" spc="-30" dirty="0">
                <a:solidFill>
                  <a:srgbClr val="616468"/>
                </a:solidFill>
                <a:latin typeface="Carlito"/>
                <a:cs typeface="Carlito"/>
              </a:rPr>
              <a:t> </a:t>
            </a:r>
            <a:r>
              <a:rPr sz="1500" i="1" dirty="0">
                <a:solidFill>
                  <a:srgbClr val="616468"/>
                </a:solidFill>
                <a:latin typeface="Carlito"/>
                <a:cs typeface="Carlito"/>
              </a:rPr>
              <a:t>juin</a:t>
            </a:r>
            <a:r>
              <a:rPr sz="1500" i="1" spc="-15" dirty="0">
                <a:solidFill>
                  <a:srgbClr val="616468"/>
                </a:solidFill>
                <a:latin typeface="Carlito"/>
                <a:cs typeface="Carlito"/>
              </a:rPr>
              <a:t> </a:t>
            </a:r>
            <a:r>
              <a:rPr sz="1500" i="1" spc="-20" dirty="0">
                <a:solidFill>
                  <a:srgbClr val="616468"/>
                </a:solidFill>
                <a:latin typeface="Carlito"/>
                <a:cs typeface="Carlito"/>
              </a:rPr>
              <a:t>2024</a:t>
            </a:r>
            <a:endParaRPr sz="1500">
              <a:latin typeface="Carlito"/>
              <a:cs typeface="Carlito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1623" y="367284"/>
            <a:ext cx="2775204" cy="69646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7544" y="265259"/>
            <a:ext cx="495801" cy="519516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033771" y="795527"/>
            <a:ext cx="4020820" cy="4174490"/>
          </a:xfrm>
          <a:custGeom>
            <a:avLst/>
            <a:gdLst/>
            <a:ahLst/>
            <a:cxnLst/>
            <a:rect l="l" t="t" r="r" b="b"/>
            <a:pathLst>
              <a:path w="4020820" h="4174490">
                <a:moveTo>
                  <a:pt x="3350259" y="0"/>
                </a:moveTo>
                <a:lnTo>
                  <a:pt x="670051" y="0"/>
                </a:lnTo>
                <a:lnTo>
                  <a:pt x="622197" y="1682"/>
                </a:lnTo>
                <a:lnTo>
                  <a:pt x="575251" y="6653"/>
                </a:lnTo>
                <a:lnTo>
                  <a:pt x="529327" y="14800"/>
                </a:lnTo>
                <a:lnTo>
                  <a:pt x="484538" y="26009"/>
                </a:lnTo>
                <a:lnTo>
                  <a:pt x="440997" y="40167"/>
                </a:lnTo>
                <a:lnTo>
                  <a:pt x="398818" y="57161"/>
                </a:lnTo>
                <a:lnTo>
                  <a:pt x="358115" y="76877"/>
                </a:lnTo>
                <a:lnTo>
                  <a:pt x="319000" y="99202"/>
                </a:lnTo>
                <a:lnTo>
                  <a:pt x="281588" y="124022"/>
                </a:lnTo>
                <a:lnTo>
                  <a:pt x="245990" y="151224"/>
                </a:lnTo>
                <a:lnTo>
                  <a:pt x="212322" y="180695"/>
                </a:lnTo>
                <a:lnTo>
                  <a:pt x="180695" y="212322"/>
                </a:lnTo>
                <a:lnTo>
                  <a:pt x="151224" y="245990"/>
                </a:lnTo>
                <a:lnTo>
                  <a:pt x="124022" y="281588"/>
                </a:lnTo>
                <a:lnTo>
                  <a:pt x="99202" y="319000"/>
                </a:lnTo>
                <a:lnTo>
                  <a:pt x="76877" y="358115"/>
                </a:lnTo>
                <a:lnTo>
                  <a:pt x="57161" y="398818"/>
                </a:lnTo>
                <a:lnTo>
                  <a:pt x="40167" y="440997"/>
                </a:lnTo>
                <a:lnTo>
                  <a:pt x="26009" y="484538"/>
                </a:lnTo>
                <a:lnTo>
                  <a:pt x="14800" y="529327"/>
                </a:lnTo>
                <a:lnTo>
                  <a:pt x="6653" y="575251"/>
                </a:lnTo>
                <a:lnTo>
                  <a:pt x="1682" y="622197"/>
                </a:lnTo>
                <a:lnTo>
                  <a:pt x="0" y="670051"/>
                </a:lnTo>
                <a:lnTo>
                  <a:pt x="0" y="3504171"/>
                </a:lnTo>
                <a:lnTo>
                  <a:pt x="1682" y="3552024"/>
                </a:lnTo>
                <a:lnTo>
                  <a:pt x="6653" y="3598969"/>
                </a:lnTo>
                <a:lnTo>
                  <a:pt x="14800" y="3644893"/>
                </a:lnTo>
                <a:lnTo>
                  <a:pt x="26009" y="3689681"/>
                </a:lnTo>
                <a:lnTo>
                  <a:pt x="40167" y="3733222"/>
                </a:lnTo>
                <a:lnTo>
                  <a:pt x="57161" y="3775401"/>
                </a:lnTo>
                <a:lnTo>
                  <a:pt x="76877" y="3816104"/>
                </a:lnTo>
                <a:lnTo>
                  <a:pt x="99202" y="3855220"/>
                </a:lnTo>
                <a:lnTo>
                  <a:pt x="124022" y="3892633"/>
                </a:lnTo>
                <a:lnTo>
                  <a:pt x="151224" y="3928232"/>
                </a:lnTo>
                <a:lnTo>
                  <a:pt x="180695" y="3961901"/>
                </a:lnTo>
                <a:lnTo>
                  <a:pt x="212322" y="3993529"/>
                </a:lnTo>
                <a:lnTo>
                  <a:pt x="245990" y="4023002"/>
                </a:lnTo>
                <a:lnTo>
                  <a:pt x="281588" y="4050205"/>
                </a:lnTo>
                <a:lnTo>
                  <a:pt x="319000" y="4075027"/>
                </a:lnTo>
                <a:lnTo>
                  <a:pt x="358115" y="4097353"/>
                </a:lnTo>
                <a:lnTo>
                  <a:pt x="398818" y="4117070"/>
                </a:lnTo>
                <a:lnTo>
                  <a:pt x="440997" y="4134065"/>
                </a:lnTo>
                <a:lnTo>
                  <a:pt x="484538" y="4148224"/>
                </a:lnTo>
                <a:lnTo>
                  <a:pt x="529327" y="4159434"/>
                </a:lnTo>
                <a:lnTo>
                  <a:pt x="575251" y="4167581"/>
                </a:lnTo>
                <a:lnTo>
                  <a:pt x="622197" y="4172553"/>
                </a:lnTo>
                <a:lnTo>
                  <a:pt x="670051" y="4174236"/>
                </a:lnTo>
                <a:lnTo>
                  <a:pt x="3350259" y="4174236"/>
                </a:lnTo>
                <a:lnTo>
                  <a:pt x="3398114" y="4172553"/>
                </a:lnTo>
                <a:lnTo>
                  <a:pt x="3445060" y="4167581"/>
                </a:lnTo>
                <a:lnTo>
                  <a:pt x="3490984" y="4159434"/>
                </a:lnTo>
                <a:lnTo>
                  <a:pt x="3535773" y="4148224"/>
                </a:lnTo>
                <a:lnTo>
                  <a:pt x="3579314" y="4134065"/>
                </a:lnTo>
                <a:lnTo>
                  <a:pt x="3621493" y="4117070"/>
                </a:lnTo>
                <a:lnTo>
                  <a:pt x="3662196" y="4097353"/>
                </a:lnTo>
                <a:lnTo>
                  <a:pt x="3701311" y="4075027"/>
                </a:lnTo>
                <a:lnTo>
                  <a:pt x="3738723" y="4050205"/>
                </a:lnTo>
                <a:lnTo>
                  <a:pt x="3774321" y="4023002"/>
                </a:lnTo>
                <a:lnTo>
                  <a:pt x="3807989" y="3993529"/>
                </a:lnTo>
                <a:lnTo>
                  <a:pt x="3839616" y="3961901"/>
                </a:lnTo>
                <a:lnTo>
                  <a:pt x="3869087" y="3928232"/>
                </a:lnTo>
                <a:lnTo>
                  <a:pt x="3896289" y="3892633"/>
                </a:lnTo>
                <a:lnTo>
                  <a:pt x="3921109" y="3855220"/>
                </a:lnTo>
                <a:lnTo>
                  <a:pt x="3943434" y="3816104"/>
                </a:lnTo>
                <a:lnTo>
                  <a:pt x="3963150" y="3775401"/>
                </a:lnTo>
                <a:lnTo>
                  <a:pt x="3980144" y="3733222"/>
                </a:lnTo>
                <a:lnTo>
                  <a:pt x="3994302" y="3689681"/>
                </a:lnTo>
                <a:lnTo>
                  <a:pt x="4005511" y="3644893"/>
                </a:lnTo>
                <a:lnTo>
                  <a:pt x="4013658" y="3598969"/>
                </a:lnTo>
                <a:lnTo>
                  <a:pt x="4018629" y="3552024"/>
                </a:lnTo>
                <a:lnTo>
                  <a:pt x="4020311" y="3504171"/>
                </a:lnTo>
                <a:lnTo>
                  <a:pt x="4020311" y="670051"/>
                </a:lnTo>
                <a:lnTo>
                  <a:pt x="4018629" y="622197"/>
                </a:lnTo>
                <a:lnTo>
                  <a:pt x="4013658" y="575251"/>
                </a:lnTo>
                <a:lnTo>
                  <a:pt x="4005511" y="529327"/>
                </a:lnTo>
                <a:lnTo>
                  <a:pt x="3994302" y="484538"/>
                </a:lnTo>
                <a:lnTo>
                  <a:pt x="3980144" y="440997"/>
                </a:lnTo>
                <a:lnTo>
                  <a:pt x="3963150" y="398818"/>
                </a:lnTo>
                <a:lnTo>
                  <a:pt x="3943434" y="358115"/>
                </a:lnTo>
                <a:lnTo>
                  <a:pt x="3921109" y="319000"/>
                </a:lnTo>
                <a:lnTo>
                  <a:pt x="3896289" y="281588"/>
                </a:lnTo>
                <a:lnTo>
                  <a:pt x="3869087" y="245990"/>
                </a:lnTo>
                <a:lnTo>
                  <a:pt x="3839616" y="212322"/>
                </a:lnTo>
                <a:lnTo>
                  <a:pt x="3807989" y="180695"/>
                </a:lnTo>
                <a:lnTo>
                  <a:pt x="3774321" y="151224"/>
                </a:lnTo>
                <a:lnTo>
                  <a:pt x="3738723" y="124022"/>
                </a:lnTo>
                <a:lnTo>
                  <a:pt x="3701311" y="99202"/>
                </a:lnTo>
                <a:lnTo>
                  <a:pt x="3662196" y="76877"/>
                </a:lnTo>
                <a:lnTo>
                  <a:pt x="3621493" y="57161"/>
                </a:lnTo>
                <a:lnTo>
                  <a:pt x="3579314" y="40167"/>
                </a:lnTo>
                <a:lnTo>
                  <a:pt x="3535773" y="26009"/>
                </a:lnTo>
                <a:lnTo>
                  <a:pt x="3490984" y="14800"/>
                </a:lnTo>
                <a:lnTo>
                  <a:pt x="3445060" y="6653"/>
                </a:lnTo>
                <a:lnTo>
                  <a:pt x="3398114" y="1682"/>
                </a:lnTo>
                <a:lnTo>
                  <a:pt x="3350259" y="0"/>
                </a:lnTo>
                <a:close/>
              </a:path>
            </a:pathLst>
          </a:custGeom>
          <a:solidFill>
            <a:srgbClr val="CFE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354" rIns="0" bIns="0" rtlCol="0">
            <a:spAutoFit/>
          </a:bodyPr>
          <a:lstStyle/>
          <a:p>
            <a:pPr marL="511175">
              <a:lnSpc>
                <a:spcPts val="2395"/>
              </a:lnSpc>
              <a:spcBef>
                <a:spcPts val="100"/>
              </a:spcBef>
            </a:pPr>
            <a:r>
              <a:rPr dirty="0">
                <a:solidFill>
                  <a:srgbClr val="0F88FF"/>
                </a:solidFill>
                <a:latin typeface="Arial"/>
                <a:cs typeface="Arial"/>
              </a:rPr>
              <a:t>Levier</a:t>
            </a:r>
            <a:r>
              <a:rPr spc="-25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F88FF"/>
                </a:solidFill>
                <a:latin typeface="Arial"/>
                <a:cs typeface="Arial"/>
              </a:rPr>
              <a:t>3</a:t>
            </a:r>
            <a:r>
              <a:rPr spc="-35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F88FF"/>
                </a:solidFill>
                <a:latin typeface="Arial"/>
                <a:cs typeface="Arial"/>
              </a:rPr>
              <a:t>:</a:t>
            </a:r>
            <a:r>
              <a:rPr spc="-15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F88FF"/>
                </a:solidFill>
                <a:latin typeface="Arial"/>
                <a:cs typeface="Arial"/>
              </a:rPr>
              <a:t>Favoriser</a:t>
            </a:r>
            <a:r>
              <a:rPr spc="-35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F88FF"/>
                </a:solidFill>
                <a:latin typeface="Arial"/>
                <a:cs typeface="Arial"/>
              </a:rPr>
              <a:t>l’orientation</a:t>
            </a:r>
            <a:r>
              <a:rPr spc="-5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F88FF"/>
                </a:solidFill>
                <a:latin typeface="Arial"/>
                <a:cs typeface="Arial"/>
              </a:rPr>
              <a:t>des</a:t>
            </a:r>
            <a:r>
              <a:rPr spc="-35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spc="-10" dirty="0">
                <a:solidFill>
                  <a:srgbClr val="0F88FF"/>
                </a:solidFill>
                <a:latin typeface="Arial"/>
                <a:cs typeface="Arial"/>
              </a:rPr>
              <a:t>jeunes</a:t>
            </a:r>
          </a:p>
          <a:p>
            <a:pPr marL="511175">
              <a:lnSpc>
                <a:spcPts val="2395"/>
              </a:lnSpc>
            </a:pPr>
            <a:r>
              <a:rPr dirty="0">
                <a:solidFill>
                  <a:srgbClr val="0F88FF"/>
                </a:solidFill>
                <a:latin typeface="Arial"/>
                <a:cs typeface="Arial"/>
              </a:rPr>
              <a:t>vers</a:t>
            </a:r>
            <a:r>
              <a:rPr spc="-60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F88FF"/>
                </a:solidFill>
                <a:latin typeface="Arial"/>
                <a:cs typeface="Arial"/>
              </a:rPr>
              <a:t>les</a:t>
            </a:r>
            <a:r>
              <a:rPr spc="-55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F88FF"/>
                </a:solidFill>
                <a:latin typeface="Arial"/>
                <a:cs typeface="Arial"/>
              </a:rPr>
              <a:t>cursus</a:t>
            </a:r>
            <a:r>
              <a:rPr spc="-40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F88FF"/>
                </a:solidFill>
                <a:latin typeface="Arial"/>
                <a:cs typeface="Arial"/>
              </a:rPr>
              <a:t>scientifiques</a:t>
            </a:r>
            <a:r>
              <a:rPr spc="-40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F88FF"/>
                </a:solidFill>
                <a:latin typeface="Arial"/>
                <a:cs typeface="Arial"/>
              </a:rPr>
              <a:t>et</a:t>
            </a:r>
            <a:r>
              <a:rPr spc="-55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spc="-10" dirty="0">
                <a:solidFill>
                  <a:srgbClr val="0F88FF"/>
                </a:solidFill>
                <a:latin typeface="Arial"/>
                <a:cs typeface="Arial"/>
              </a:rPr>
              <a:t>techniques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51094" y="1160779"/>
            <a:ext cx="3405504" cy="2907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547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4471C4"/>
                </a:solidFill>
                <a:latin typeface="Arial"/>
                <a:cs typeface="Arial"/>
              </a:rPr>
              <a:t>Faits</a:t>
            </a:r>
            <a:r>
              <a:rPr sz="1200" b="1" spc="-2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4471C4"/>
                </a:solidFill>
                <a:latin typeface="Arial"/>
                <a:cs typeface="Arial"/>
              </a:rPr>
              <a:t>notables</a:t>
            </a:r>
            <a:endParaRPr sz="1200">
              <a:latin typeface="Arial"/>
              <a:cs typeface="Arial"/>
            </a:endParaRPr>
          </a:p>
          <a:p>
            <a:pPr marL="226060" marR="5080" indent="-213995" algn="just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227329" algn="l"/>
              </a:tabLst>
            </a:pPr>
            <a:r>
              <a:rPr sz="1100" dirty="0">
                <a:latin typeface="Arial"/>
                <a:cs typeface="Arial"/>
              </a:rPr>
              <a:t>90%</a:t>
            </a:r>
            <a:r>
              <a:rPr sz="1100" spc="4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des</a:t>
            </a:r>
            <a:r>
              <a:rPr sz="1100" spc="409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élèves</a:t>
            </a:r>
            <a:r>
              <a:rPr sz="1100" spc="4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ayant</a:t>
            </a:r>
            <a:r>
              <a:rPr sz="1100" spc="434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bénéficié</a:t>
            </a:r>
            <a:r>
              <a:rPr sz="1100" spc="434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d’une</a:t>
            </a:r>
            <a:r>
              <a:rPr sz="1100" spc="41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bourse 	</a:t>
            </a:r>
            <a:r>
              <a:rPr sz="1100" dirty="0">
                <a:latin typeface="Arial"/>
                <a:cs typeface="Arial"/>
              </a:rPr>
              <a:t>d’étude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continuent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dans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la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filière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nucléaire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Wingdings"/>
              <a:buChar char=""/>
            </a:pPr>
            <a:endParaRPr sz="1100">
              <a:latin typeface="Arial"/>
              <a:cs typeface="Arial"/>
            </a:endParaRPr>
          </a:p>
          <a:p>
            <a:pPr marL="226060" marR="5080" indent="-213995" algn="just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227329" algn="l"/>
              </a:tabLst>
            </a:pPr>
            <a:r>
              <a:rPr sz="1100" dirty="0">
                <a:latin typeface="Arial"/>
                <a:cs typeface="Arial"/>
              </a:rPr>
              <a:t>De</a:t>
            </a:r>
            <a:r>
              <a:rPr sz="1100" spc="40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multiples</a:t>
            </a:r>
            <a:r>
              <a:rPr sz="1100" spc="41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expérimentations</a:t>
            </a:r>
            <a:r>
              <a:rPr sz="1100" spc="41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de</a:t>
            </a:r>
            <a:r>
              <a:rPr sz="1100" spc="40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stages</a:t>
            </a:r>
            <a:r>
              <a:rPr sz="1100" spc="41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inter- 	</a:t>
            </a:r>
            <a:r>
              <a:rPr sz="1100" dirty="0">
                <a:latin typeface="Arial"/>
                <a:cs typeface="Arial"/>
              </a:rPr>
              <a:t>entreprises</a:t>
            </a:r>
            <a:r>
              <a:rPr sz="1100" spc="140" dirty="0">
                <a:latin typeface="Arial"/>
                <a:cs typeface="Arial"/>
              </a:rPr>
              <a:t>  </a:t>
            </a:r>
            <a:r>
              <a:rPr sz="1100" dirty="0">
                <a:latin typeface="Arial"/>
                <a:cs typeface="Arial"/>
              </a:rPr>
              <a:t>dans</a:t>
            </a:r>
            <a:r>
              <a:rPr sz="1100" spc="145" dirty="0">
                <a:latin typeface="Arial"/>
                <a:cs typeface="Arial"/>
              </a:rPr>
              <a:t>  </a:t>
            </a:r>
            <a:r>
              <a:rPr sz="1100" dirty="0">
                <a:latin typeface="Arial"/>
                <a:cs typeface="Arial"/>
              </a:rPr>
              <a:t>différentes</a:t>
            </a:r>
            <a:r>
              <a:rPr sz="1100" spc="140" dirty="0">
                <a:latin typeface="Arial"/>
                <a:cs typeface="Arial"/>
              </a:rPr>
              <a:t>  </a:t>
            </a:r>
            <a:r>
              <a:rPr sz="1100" dirty="0">
                <a:latin typeface="Arial"/>
                <a:cs typeface="Arial"/>
              </a:rPr>
              <a:t>régions</a:t>
            </a:r>
            <a:r>
              <a:rPr sz="1100" spc="150" dirty="0">
                <a:latin typeface="Arial"/>
                <a:cs typeface="Arial"/>
              </a:rPr>
              <a:t>  </a:t>
            </a:r>
            <a:r>
              <a:rPr sz="1100" dirty="0">
                <a:latin typeface="Arial"/>
                <a:cs typeface="Arial"/>
              </a:rPr>
              <a:t>pour</a:t>
            </a:r>
            <a:r>
              <a:rPr sz="1100" spc="150" dirty="0">
                <a:latin typeface="Arial"/>
                <a:cs typeface="Arial"/>
              </a:rPr>
              <a:t>  </a:t>
            </a:r>
            <a:r>
              <a:rPr sz="1100" spc="-25" dirty="0">
                <a:latin typeface="Arial"/>
                <a:cs typeface="Arial"/>
              </a:rPr>
              <a:t>les 	</a:t>
            </a:r>
            <a:r>
              <a:rPr sz="1100" dirty="0">
                <a:latin typeface="Arial"/>
                <a:cs typeface="Arial"/>
              </a:rPr>
              <a:t>élèves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de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3ème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et</a:t>
            </a:r>
            <a:r>
              <a:rPr sz="1100" spc="-25" dirty="0">
                <a:latin typeface="Arial"/>
                <a:cs typeface="Arial"/>
              </a:rPr>
              <a:t> 2de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Wingdings"/>
              <a:buChar char=""/>
            </a:pPr>
            <a:endParaRPr sz="1100">
              <a:latin typeface="Arial"/>
              <a:cs typeface="Arial"/>
            </a:endParaRPr>
          </a:p>
          <a:p>
            <a:pPr marL="224154" marR="6985" indent="-206375" algn="just">
              <a:lnSpc>
                <a:spcPct val="100000"/>
              </a:lnSpc>
              <a:buFont typeface="Wingdings"/>
              <a:buChar char=""/>
              <a:tabLst>
                <a:tab pos="225425" algn="l"/>
              </a:tabLst>
            </a:pPr>
            <a:r>
              <a:rPr sz="1100" dirty="0">
                <a:latin typeface="Arial"/>
                <a:cs typeface="Arial"/>
              </a:rPr>
              <a:t>Des</a:t>
            </a:r>
            <a:r>
              <a:rPr sz="1100" spc="40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travaux</a:t>
            </a:r>
            <a:r>
              <a:rPr sz="1100" spc="39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avec</a:t>
            </a:r>
            <a:r>
              <a:rPr sz="1100" spc="40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la</a:t>
            </a:r>
            <a:r>
              <a:rPr sz="1100" spc="40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Fondation</a:t>
            </a:r>
            <a:r>
              <a:rPr sz="1100" spc="40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CGénial</a:t>
            </a:r>
            <a:r>
              <a:rPr sz="1100" spc="40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et</a:t>
            </a:r>
            <a:r>
              <a:rPr sz="1100" spc="38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de 	</a:t>
            </a:r>
            <a:r>
              <a:rPr sz="1100" dirty="0">
                <a:latin typeface="Arial"/>
                <a:cs typeface="Arial"/>
              </a:rPr>
              <a:t>nombreuses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initiatives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pour</a:t>
            </a:r>
            <a:r>
              <a:rPr sz="1100" spc="5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changer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le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regard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des 	</a:t>
            </a:r>
            <a:r>
              <a:rPr sz="1100" spc="-10" dirty="0">
                <a:latin typeface="Arial"/>
                <a:cs typeface="Arial"/>
              </a:rPr>
              <a:t>prescripteurs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Wingdings"/>
              <a:buChar char=""/>
            </a:pPr>
            <a:endParaRPr sz="1100">
              <a:latin typeface="Arial"/>
              <a:cs typeface="Arial"/>
            </a:endParaRPr>
          </a:p>
          <a:p>
            <a:pPr marL="585470">
              <a:lnSpc>
                <a:spcPct val="100000"/>
              </a:lnSpc>
            </a:pPr>
            <a:r>
              <a:rPr sz="1200" b="1" dirty="0">
                <a:solidFill>
                  <a:srgbClr val="4471C4"/>
                </a:solidFill>
                <a:latin typeface="Arial"/>
                <a:cs typeface="Arial"/>
              </a:rPr>
              <a:t>Perspectives</a:t>
            </a:r>
            <a:r>
              <a:rPr sz="1200" b="1" spc="-7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4471C4"/>
                </a:solidFill>
                <a:latin typeface="Arial"/>
                <a:cs typeface="Arial"/>
              </a:rPr>
              <a:t>clés</a:t>
            </a:r>
            <a:endParaRPr sz="1200">
              <a:latin typeface="Arial"/>
              <a:cs typeface="Arial"/>
            </a:endParaRPr>
          </a:p>
          <a:p>
            <a:pPr marL="224154" marR="6985" indent="-206375" algn="just">
              <a:lnSpc>
                <a:spcPct val="100000"/>
              </a:lnSpc>
              <a:spcBef>
                <a:spcPts val="1325"/>
              </a:spcBef>
              <a:buFont typeface="Wingdings"/>
              <a:buChar char=""/>
              <a:tabLst>
                <a:tab pos="225425" algn="l"/>
              </a:tabLst>
            </a:pPr>
            <a:r>
              <a:rPr sz="1100" dirty="0">
                <a:latin typeface="Arial"/>
                <a:cs typeface="Arial"/>
              </a:rPr>
              <a:t>Un</a:t>
            </a:r>
            <a:r>
              <a:rPr sz="1100" spc="9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objectif</a:t>
            </a:r>
            <a:r>
              <a:rPr sz="1100" spc="9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de</a:t>
            </a:r>
            <a:r>
              <a:rPr sz="1100" spc="9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doublement</a:t>
            </a:r>
            <a:r>
              <a:rPr sz="1100" spc="9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du</a:t>
            </a:r>
            <a:r>
              <a:rPr sz="1100" spc="8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nombre</a:t>
            </a:r>
            <a:r>
              <a:rPr sz="1100" spc="9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de</a:t>
            </a:r>
            <a:r>
              <a:rPr sz="1100" spc="8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bourses 	</a:t>
            </a:r>
            <a:r>
              <a:rPr sz="1100" dirty="0">
                <a:latin typeface="Arial"/>
                <a:cs typeface="Arial"/>
              </a:rPr>
              <a:t>attribuées</a:t>
            </a:r>
            <a:r>
              <a:rPr sz="1100" spc="19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(200</a:t>
            </a:r>
            <a:r>
              <a:rPr sz="1100" spc="16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&gt;&gt;</a:t>
            </a:r>
            <a:r>
              <a:rPr sz="1100" spc="19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400)</a:t>
            </a:r>
            <a:r>
              <a:rPr sz="1100" spc="18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et</a:t>
            </a:r>
            <a:r>
              <a:rPr sz="1100" spc="20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un</a:t>
            </a:r>
            <a:r>
              <a:rPr sz="1100" spc="17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élargissement</a:t>
            </a:r>
            <a:r>
              <a:rPr sz="1100" spc="19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des 	</a:t>
            </a:r>
            <a:r>
              <a:rPr sz="1100" dirty="0">
                <a:latin typeface="Arial"/>
                <a:cs typeface="Arial"/>
              </a:rPr>
              <a:t>formations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éligibles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51094" y="4209389"/>
            <a:ext cx="3404235" cy="529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6060" marR="5080" indent="-213995" algn="just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27329" algn="l"/>
              </a:tabLst>
            </a:pPr>
            <a:r>
              <a:rPr sz="1100" dirty="0">
                <a:latin typeface="Arial"/>
                <a:cs typeface="Arial"/>
              </a:rPr>
              <a:t>Convention</a:t>
            </a:r>
            <a:r>
              <a:rPr sz="1100" spc="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UMN/agence</a:t>
            </a:r>
            <a:r>
              <a:rPr sz="1100" spc="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régionale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de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l'orientation 	</a:t>
            </a:r>
            <a:r>
              <a:rPr sz="1100" dirty="0">
                <a:latin typeface="Arial"/>
                <a:cs typeface="Arial"/>
              </a:rPr>
              <a:t>de</a:t>
            </a:r>
            <a:r>
              <a:rPr sz="1100" spc="49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Normandie</a:t>
            </a:r>
            <a:r>
              <a:rPr sz="1100" spc="49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sur</a:t>
            </a:r>
            <a:r>
              <a:rPr sz="1100" spc="100" dirty="0">
                <a:latin typeface="Arial"/>
                <a:cs typeface="Arial"/>
              </a:rPr>
              <a:t>  </a:t>
            </a:r>
            <a:r>
              <a:rPr sz="1100" dirty="0">
                <a:latin typeface="Arial"/>
                <a:cs typeface="Arial"/>
              </a:rPr>
              <a:t>l'attractivité</a:t>
            </a:r>
            <a:r>
              <a:rPr sz="1100" spc="49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des</a:t>
            </a:r>
            <a:r>
              <a:rPr sz="1100" spc="47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métiers</a:t>
            </a:r>
            <a:r>
              <a:rPr sz="1100" spc="47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et 	</a:t>
            </a:r>
            <a:r>
              <a:rPr sz="1100" dirty="0">
                <a:latin typeface="Arial"/>
                <a:cs typeface="Arial"/>
              </a:rPr>
              <a:t>l'orientation,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à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dupliquer</a:t>
            </a:r>
            <a:r>
              <a:rPr sz="1100" spc="26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dans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les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autres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régions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76170" y="1305493"/>
          <a:ext cx="4789170" cy="27247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58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0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9410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Action</a:t>
                      </a:r>
                      <a:r>
                        <a:rPr sz="900" spc="-5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11</a:t>
                      </a:r>
                      <a:r>
                        <a:rPr sz="900" spc="2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sz="900" spc="-2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pérenniser</a:t>
                      </a:r>
                      <a:r>
                        <a:rPr sz="900" spc="-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le</a:t>
                      </a:r>
                      <a:r>
                        <a:rPr sz="900" spc="2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dispositif</a:t>
                      </a:r>
                      <a:r>
                        <a:rPr sz="900" spc="-2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900" spc="8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bourses</a:t>
                      </a:r>
                      <a:r>
                        <a:rPr sz="900" b="1" spc="1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d’études</a:t>
                      </a:r>
                      <a:r>
                        <a:rPr sz="900" b="1" spc="2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dans</a:t>
                      </a:r>
                      <a:r>
                        <a:rPr sz="900" b="1" spc="1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le</a:t>
                      </a:r>
                      <a:r>
                        <a:rPr sz="900" b="1" spc="2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nucléaire</a:t>
                      </a:r>
                      <a:r>
                        <a:rPr sz="900" b="1" spc="8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2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et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2540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90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porter</a:t>
                      </a:r>
                      <a:r>
                        <a:rPr sz="900" spc="-2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l’ambition</a:t>
                      </a:r>
                      <a:r>
                        <a:rPr sz="900" spc="-6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à 400</a:t>
                      </a:r>
                      <a:r>
                        <a:rPr sz="900" spc="-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bourses</a:t>
                      </a:r>
                      <a:r>
                        <a:rPr sz="900" spc="-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par</a:t>
                      </a:r>
                      <a:r>
                        <a:rPr sz="900" spc="-2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an</a:t>
                      </a:r>
                      <a:r>
                        <a:rPr sz="900" spc="-6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à partir</a:t>
                      </a:r>
                      <a:r>
                        <a:rPr sz="900" spc="-2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900" spc="-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2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2024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9525">
                      <a:solidFill>
                        <a:srgbClr val="4471C4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4471C4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Action</a:t>
                      </a:r>
                      <a:r>
                        <a:rPr sz="900" spc="-6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12 :</a:t>
                      </a:r>
                      <a:r>
                        <a:rPr sz="900" spc="-3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déployer</a:t>
                      </a:r>
                      <a:r>
                        <a:rPr sz="900" spc="-2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2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un</a:t>
                      </a:r>
                      <a:r>
                        <a:rPr sz="900" spc="-5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kit</a:t>
                      </a:r>
                      <a:r>
                        <a:rPr sz="900" spc="-3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de </a:t>
                      </a:r>
                      <a:r>
                        <a:rPr sz="900" spc="-1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bonnes</a:t>
                      </a:r>
                      <a:r>
                        <a:rPr sz="90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pratiques</a:t>
                      </a:r>
                      <a:r>
                        <a:rPr sz="900" spc="-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et</a:t>
                      </a:r>
                      <a:r>
                        <a:rPr sz="900" spc="-3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d’outils</a:t>
                      </a:r>
                      <a:r>
                        <a:rPr sz="900" spc="-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favorisant</a:t>
                      </a:r>
                      <a:r>
                        <a:rPr sz="900" spc="-3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2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l’</a:t>
                      </a:r>
                      <a:r>
                        <a:rPr sz="900" spc="-13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accueil</a:t>
                      </a:r>
                      <a:r>
                        <a:rPr sz="900" b="1" spc="-3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2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des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2540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900" b="1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stagiaires</a:t>
                      </a:r>
                      <a:r>
                        <a:rPr sz="900" b="1" spc="-2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900" b="1" spc="-2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3ème</a:t>
                      </a:r>
                      <a:r>
                        <a:rPr sz="900" b="1" spc="1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dans</a:t>
                      </a:r>
                      <a:r>
                        <a:rPr sz="900" spc="-2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les</a:t>
                      </a:r>
                      <a:r>
                        <a:rPr sz="900" spc="-2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entreprises</a:t>
                      </a:r>
                      <a:r>
                        <a:rPr sz="900" spc="-2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900" spc="-2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la</a:t>
                      </a:r>
                      <a:r>
                        <a:rPr sz="900" spc="-2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filière</a:t>
                      </a:r>
                      <a:r>
                        <a:rPr sz="900" spc="-2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nucléaire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9525">
                      <a:solidFill>
                        <a:srgbClr val="4471C4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Action</a:t>
                      </a:r>
                      <a:r>
                        <a:rPr sz="900" spc="-7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13</a:t>
                      </a:r>
                      <a:r>
                        <a:rPr sz="900" spc="-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sz="900" spc="-4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organiser</a:t>
                      </a:r>
                      <a:r>
                        <a:rPr sz="900" spc="-3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la</a:t>
                      </a:r>
                      <a:r>
                        <a:rPr sz="900" spc="-1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présence</a:t>
                      </a:r>
                      <a:r>
                        <a:rPr sz="900" spc="-1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des</a:t>
                      </a:r>
                      <a:r>
                        <a:rPr sz="900" spc="-1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industriels</a:t>
                      </a:r>
                      <a:r>
                        <a:rPr sz="900" spc="-1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900" spc="-1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la</a:t>
                      </a:r>
                      <a:r>
                        <a:rPr sz="900" spc="-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filière</a:t>
                      </a:r>
                      <a:r>
                        <a:rPr sz="900" spc="-1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dans</a:t>
                      </a:r>
                      <a:r>
                        <a:rPr sz="900" spc="-1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les</a:t>
                      </a:r>
                      <a:r>
                        <a:rPr sz="900" spc="8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heures</a:t>
                      </a:r>
                      <a:r>
                        <a:rPr sz="900" b="1" spc="-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2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de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2540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900" b="1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découverte</a:t>
                      </a:r>
                      <a:r>
                        <a:rPr sz="900" b="1" spc="1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des</a:t>
                      </a:r>
                      <a:r>
                        <a:rPr sz="900" b="1" spc="1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métiers</a:t>
                      </a:r>
                      <a:r>
                        <a:rPr sz="900" b="1" spc="1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en</a:t>
                      </a:r>
                      <a:r>
                        <a:rPr sz="900" b="1" spc="2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2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5ème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9525">
                      <a:solidFill>
                        <a:srgbClr val="4471C4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Action</a:t>
                      </a:r>
                      <a:r>
                        <a:rPr sz="900" spc="-6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sz="900" spc="-1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sz="900" spc="-3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accompagner</a:t>
                      </a:r>
                      <a:r>
                        <a:rPr sz="900" spc="-3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les</a:t>
                      </a:r>
                      <a:r>
                        <a:rPr sz="900" spc="-1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salariés</a:t>
                      </a:r>
                      <a:r>
                        <a:rPr sz="900" spc="-1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d’entreprises</a:t>
                      </a:r>
                      <a:r>
                        <a:rPr sz="900" spc="-1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volontaires </a:t>
                      </a:r>
                      <a:r>
                        <a:rPr sz="90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pour</a:t>
                      </a:r>
                      <a:r>
                        <a:rPr sz="900" spc="5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accroitre</a:t>
                      </a:r>
                      <a:r>
                        <a:rPr sz="900" b="1" spc="-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2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le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2540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900" b="1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nombre</a:t>
                      </a:r>
                      <a:r>
                        <a:rPr sz="900" b="1" spc="4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900" b="1" spc="4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professeurs</a:t>
                      </a:r>
                      <a:r>
                        <a:rPr sz="900" b="1" spc="4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associés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9525">
                      <a:solidFill>
                        <a:srgbClr val="4471C4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Action</a:t>
                      </a:r>
                      <a:r>
                        <a:rPr sz="900" spc="-7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15</a:t>
                      </a:r>
                      <a:r>
                        <a:rPr sz="900" spc="-1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sz="900" spc="-4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poursuivre</a:t>
                      </a:r>
                      <a:r>
                        <a:rPr sz="900" spc="-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les</a:t>
                      </a:r>
                      <a:r>
                        <a:rPr sz="900" spc="-1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actions</a:t>
                      </a:r>
                      <a:r>
                        <a:rPr sz="900" spc="-1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900" spc="-1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la</a:t>
                      </a:r>
                      <a:r>
                        <a:rPr sz="900" spc="-1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filière</a:t>
                      </a:r>
                      <a:r>
                        <a:rPr sz="900" spc="-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nucléaire </a:t>
                      </a:r>
                      <a:r>
                        <a:rPr sz="90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pour</a:t>
                      </a:r>
                      <a:r>
                        <a:rPr sz="900" spc="4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promouvoir</a:t>
                      </a:r>
                      <a:r>
                        <a:rPr sz="900" b="1" spc="-2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2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les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2540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900" b="1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formations</a:t>
                      </a:r>
                      <a:r>
                        <a:rPr sz="900" b="1" spc="3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dans</a:t>
                      </a:r>
                      <a:r>
                        <a:rPr sz="900" b="1" spc="3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l’enseignement</a:t>
                      </a:r>
                      <a:r>
                        <a:rPr sz="900" b="1" spc="1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supérieur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9525">
                      <a:solidFill>
                        <a:srgbClr val="4471C4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410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Action</a:t>
                      </a:r>
                      <a:r>
                        <a:rPr sz="900" spc="-6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16</a:t>
                      </a:r>
                      <a:r>
                        <a:rPr sz="900" spc="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sz="900" spc="-1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travailler </a:t>
                      </a:r>
                      <a:r>
                        <a:rPr sz="900" b="1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avec</a:t>
                      </a:r>
                      <a:r>
                        <a:rPr sz="900" b="1" spc="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l’ONISEP</a:t>
                      </a:r>
                      <a:r>
                        <a:rPr sz="900" b="1" spc="2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et</a:t>
                      </a:r>
                      <a:r>
                        <a:rPr sz="900" b="1" spc="-2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l’Education</a:t>
                      </a:r>
                      <a:r>
                        <a:rPr sz="900" b="1" spc="1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Nationale</a:t>
                      </a:r>
                      <a:r>
                        <a:rPr sz="900" b="1" spc="6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pour</a:t>
                      </a:r>
                      <a:r>
                        <a:rPr sz="900" spc="-1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mettre</a:t>
                      </a:r>
                      <a:r>
                        <a:rPr sz="90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à</a:t>
                      </a:r>
                      <a:r>
                        <a:rPr sz="900" spc="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2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jour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2540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90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les</a:t>
                      </a:r>
                      <a:r>
                        <a:rPr sz="900" spc="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2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contenus</a:t>
                      </a:r>
                      <a:r>
                        <a:rPr sz="900" spc="1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d’enseignements</a:t>
                      </a:r>
                      <a:r>
                        <a:rPr sz="900" spc="1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du</a:t>
                      </a:r>
                      <a:r>
                        <a:rPr sz="900" spc="-5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secondaires</a:t>
                      </a:r>
                      <a:r>
                        <a:rPr sz="900" spc="1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et</a:t>
                      </a:r>
                      <a:r>
                        <a:rPr sz="900" spc="-2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d’orientation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9525">
                      <a:solidFill>
                        <a:srgbClr val="4471C4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2430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Action</a:t>
                      </a:r>
                      <a:r>
                        <a:rPr sz="900" spc="-5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17</a:t>
                      </a:r>
                      <a:r>
                        <a:rPr sz="900" spc="1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sz="900" spc="-1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changer</a:t>
                      </a:r>
                      <a:r>
                        <a:rPr sz="900" b="1" spc="-1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le</a:t>
                      </a:r>
                      <a:r>
                        <a:rPr sz="900" b="1" spc="1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regard</a:t>
                      </a:r>
                      <a:r>
                        <a:rPr sz="900" b="1" spc="2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des</a:t>
                      </a:r>
                      <a:r>
                        <a:rPr sz="900" b="1" spc="1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prescripteurs</a:t>
                      </a:r>
                      <a:r>
                        <a:rPr sz="900" b="1" spc="1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sur</a:t>
                      </a:r>
                      <a:r>
                        <a:rPr sz="900" b="1" spc="-1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l’industrie</a:t>
                      </a:r>
                      <a:r>
                        <a:rPr sz="900" b="1" spc="1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nucléaire</a:t>
                      </a:r>
                      <a:r>
                        <a:rPr sz="900" b="1" spc="10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2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par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2540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90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des actions de</a:t>
                      </a:r>
                      <a:r>
                        <a:rPr sz="900" spc="1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sensibilisation,</a:t>
                      </a:r>
                      <a:r>
                        <a:rPr sz="900" spc="-3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d’immersion</a:t>
                      </a:r>
                      <a:r>
                        <a:rPr sz="900" spc="-5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et</a:t>
                      </a:r>
                      <a:r>
                        <a:rPr sz="900" spc="-2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900" spc="1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formation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9525">
                      <a:solidFill>
                        <a:srgbClr val="4471C4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8" name="object 8"/>
          <p:cNvGrpSpPr/>
          <p:nvPr/>
        </p:nvGrpSpPr>
        <p:grpSpPr>
          <a:xfrm>
            <a:off x="332231" y="4117844"/>
            <a:ext cx="384175" cy="436245"/>
            <a:chOff x="332231" y="4117844"/>
            <a:chExt cx="384175" cy="436245"/>
          </a:xfrm>
        </p:grpSpPr>
        <p:sp>
          <p:nvSpPr>
            <p:cNvPr id="9" name="object 9"/>
            <p:cNvSpPr/>
            <p:nvPr/>
          </p:nvSpPr>
          <p:spPr>
            <a:xfrm>
              <a:off x="336859" y="4122623"/>
              <a:ext cx="375285" cy="125095"/>
            </a:xfrm>
            <a:custGeom>
              <a:avLst/>
              <a:gdLst/>
              <a:ahLst/>
              <a:cxnLst/>
              <a:rect l="l" t="t" r="r" b="b"/>
              <a:pathLst>
                <a:path w="375284" h="125095">
                  <a:moveTo>
                    <a:pt x="374838" y="0"/>
                  </a:moveTo>
                  <a:lnTo>
                    <a:pt x="0" y="0"/>
                  </a:lnTo>
                  <a:lnTo>
                    <a:pt x="0" y="124525"/>
                  </a:lnTo>
                  <a:lnTo>
                    <a:pt x="374838" y="124525"/>
                  </a:lnTo>
                  <a:lnTo>
                    <a:pt x="374838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32231" y="4117844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0" y="2311"/>
                  </a:moveTo>
                  <a:lnTo>
                    <a:pt x="677" y="677"/>
                  </a:lnTo>
                  <a:lnTo>
                    <a:pt x="2313" y="0"/>
                  </a:lnTo>
                  <a:lnTo>
                    <a:pt x="3949" y="677"/>
                  </a:lnTo>
                  <a:lnTo>
                    <a:pt x="4627" y="2311"/>
                  </a:lnTo>
                  <a:lnTo>
                    <a:pt x="3949" y="3946"/>
                  </a:lnTo>
                  <a:lnTo>
                    <a:pt x="2313" y="4623"/>
                  </a:lnTo>
                  <a:lnTo>
                    <a:pt x="677" y="3946"/>
                  </a:lnTo>
                  <a:lnTo>
                    <a:pt x="0" y="2311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32232" y="4117847"/>
              <a:ext cx="379730" cy="5080"/>
            </a:xfrm>
            <a:custGeom>
              <a:avLst/>
              <a:gdLst/>
              <a:ahLst/>
              <a:cxnLst/>
              <a:rect l="l" t="t" r="r" b="b"/>
              <a:pathLst>
                <a:path w="379730" h="5079">
                  <a:moveTo>
                    <a:pt x="0" y="4774"/>
                  </a:moveTo>
                  <a:lnTo>
                    <a:pt x="379465" y="4774"/>
                  </a:lnTo>
                  <a:lnTo>
                    <a:pt x="379465" y="0"/>
                  </a:lnTo>
                  <a:lnTo>
                    <a:pt x="0" y="0"/>
                  </a:lnTo>
                  <a:lnTo>
                    <a:pt x="0" y="47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32232" y="4117847"/>
              <a:ext cx="379730" cy="133985"/>
            </a:xfrm>
            <a:custGeom>
              <a:avLst/>
              <a:gdLst/>
              <a:ahLst/>
              <a:cxnLst/>
              <a:rect l="l" t="t" r="r" b="b"/>
              <a:pathLst>
                <a:path w="379730" h="133985">
                  <a:moveTo>
                    <a:pt x="4622" y="131622"/>
                  </a:moveTo>
                  <a:lnTo>
                    <a:pt x="3949" y="129984"/>
                  </a:lnTo>
                  <a:lnTo>
                    <a:pt x="2311" y="129311"/>
                  </a:lnTo>
                  <a:lnTo>
                    <a:pt x="673" y="129984"/>
                  </a:lnTo>
                  <a:lnTo>
                    <a:pt x="0" y="131622"/>
                  </a:lnTo>
                  <a:lnTo>
                    <a:pt x="673" y="133248"/>
                  </a:lnTo>
                  <a:lnTo>
                    <a:pt x="2311" y="133934"/>
                  </a:lnTo>
                  <a:lnTo>
                    <a:pt x="3949" y="133248"/>
                  </a:lnTo>
                  <a:lnTo>
                    <a:pt x="4622" y="131622"/>
                  </a:lnTo>
                  <a:close/>
                </a:path>
                <a:path w="379730" h="133985">
                  <a:moveTo>
                    <a:pt x="379463" y="2311"/>
                  </a:moveTo>
                  <a:lnTo>
                    <a:pt x="378777" y="685"/>
                  </a:lnTo>
                  <a:lnTo>
                    <a:pt x="377139" y="0"/>
                  </a:lnTo>
                  <a:lnTo>
                    <a:pt x="375513" y="685"/>
                  </a:lnTo>
                  <a:lnTo>
                    <a:pt x="374827" y="2311"/>
                  </a:lnTo>
                  <a:lnTo>
                    <a:pt x="375513" y="3949"/>
                  </a:lnTo>
                  <a:lnTo>
                    <a:pt x="377139" y="4622"/>
                  </a:lnTo>
                  <a:lnTo>
                    <a:pt x="378777" y="3949"/>
                  </a:lnTo>
                  <a:lnTo>
                    <a:pt x="379463" y="2311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32232" y="4247148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>
                  <a:moveTo>
                    <a:pt x="4627" y="0"/>
                  </a:moveTo>
                  <a:lnTo>
                    <a:pt x="0" y="0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07070" y="4247148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0" y="2311"/>
                  </a:moveTo>
                  <a:lnTo>
                    <a:pt x="677" y="677"/>
                  </a:lnTo>
                  <a:lnTo>
                    <a:pt x="2313" y="0"/>
                  </a:lnTo>
                  <a:lnTo>
                    <a:pt x="3949" y="677"/>
                  </a:lnTo>
                  <a:lnTo>
                    <a:pt x="4627" y="2311"/>
                  </a:lnTo>
                  <a:lnTo>
                    <a:pt x="3949" y="3946"/>
                  </a:lnTo>
                  <a:lnTo>
                    <a:pt x="2313" y="4623"/>
                  </a:lnTo>
                  <a:lnTo>
                    <a:pt x="677" y="3946"/>
                  </a:lnTo>
                  <a:lnTo>
                    <a:pt x="0" y="2311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07070" y="4247148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>
                  <a:moveTo>
                    <a:pt x="4627" y="0"/>
                  </a:moveTo>
                  <a:lnTo>
                    <a:pt x="0" y="0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11697" y="4117844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0" y="2311"/>
                  </a:moveTo>
                  <a:lnTo>
                    <a:pt x="677" y="677"/>
                  </a:lnTo>
                  <a:lnTo>
                    <a:pt x="2313" y="0"/>
                  </a:lnTo>
                  <a:lnTo>
                    <a:pt x="3949" y="677"/>
                  </a:lnTo>
                  <a:lnTo>
                    <a:pt x="4627" y="2311"/>
                  </a:lnTo>
                  <a:lnTo>
                    <a:pt x="3949" y="3946"/>
                  </a:lnTo>
                  <a:lnTo>
                    <a:pt x="2313" y="4623"/>
                  </a:lnTo>
                  <a:lnTo>
                    <a:pt x="677" y="3946"/>
                  </a:lnTo>
                  <a:lnTo>
                    <a:pt x="0" y="2311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11697" y="4117847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0" y="0"/>
                  </a:moveTo>
                  <a:lnTo>
                    <a:pt x="0" y="47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11697" y="4242371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0" y="2311"/>
                  </a:moveTo>
                  <a:lnTo>
                    <a:pt x="677" y="677"/>
                  </a:lnTo>
                  <a:lnTo>
                    <a:pt x="2313" y="0"/>
                  </a:lnTo>
                  <a:lnTo>
                    <a:pt x="3949" y="677"/>
                  </a:lnTo>
                  <a:lnTo>
                    <a:pt x="4627" y="2311"/>
                  </a:lnTo>
                  <a:lnTo>
                    <a:pt x="3949" y="3946"/>
                  </a:lnTo>
                  <a:lnTo>
                    <a:pt x="2313" y="4623"/>
                  </a:lnTo>
                  <a:lnTo>
                    <a:pt x="677" y="3946"/>
                  </a:lnTo>
                  <a:lnTo>
                    <a:pt x="0" y="2311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11697" y="4242370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0" y="0"/>
                  </a:moveTo>
                  <a:lnTo>
                    <a:pt x="0" y="4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36859" y="4424375"/>
              <a:ext cx="375285" cy="125095"/>
            </a:xfrm>
            <a:custGeom>
              <a:avLst/>
              <a:gdLst/>
              <a:ahLst/>
              <a:cxnLst/>
              <a:rect l="l" t="t" r="r" b="b"/>
              <a:pathLst>
                <a:path w="375284" h="125095">
                  <a:moveTo>
                    <a:pt x="374838" y="0"/>
                  </a:moveTo>
                  <a:lnTo>
                    <a:pt x="0" y="0"/>
                  </a:lnTo>
                  <a:lnTo>
                    <a:pt x="0" y="124525"/>
                  </a:lnTo>
                  <a:lnTo>
                    <a:pt x="374838" y="124525"/>
                  </a:lnTo>
                  <a:lnTo>
                    <a:pt x="374838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32232" y="4419599"/>
              <a:ext cx="379730" cy="5080"/>
            </a:xfrm>
            <a:custGeom>
              <a:avLst/>
              <a:gdLst/>
              <a:ahLst/>
              <a:cxnLst/>
              <a:rect l="l" t="t" r="r" b="b"/>
              <a:pathLst>
                <a:path w="379730" h="5079">
                  <a:moveTo>
                    <a:pt x="4622" y="2311"/>
                  </a:moveTo>
                  <a:lnTo>
                    <a:pt x="3949" y="685"/>
                  </a:lnTo>
                  <a:lnTo>
                    <a:pt x="2311" y="0"/>
                  </a:lnTo>
                  <a:lnTo>
                    <a:pt x="673" y="685"/>
                  </a:lnTo>
                  <a:lnTo>
                    <a:pt x="0" y="2311"/>
                  </a:lnTo>
                  <a:lnTo>
                    <a:pt x="673" y="3949"/>
                  </a:lnTo>
                  <a:lnTo>
                    <a:pt x="2311" y="4622"/>
                  </a:lnTo>
                  <a:lnTo>
                    <a:pt x="3949" y="3949"/>
                  </a:lnTo>
                  <a:lnTo>
                    <a:pt x="4622" y="2311"/>
                  </a:lnTo>
                  <a:close/>
                </a:path>
                <a:path w="379730" h="5079">
                  <a:moveTo>
                    <a:pt x="379463" y="2311"/>
                  </a:moveTo>
                  <a:lnTo>
                    <a:pt x="378777" y="685"/>
                  </a:lnTo>
                  <a:lnTo>
                    <a:pt x="377139" y="0"/>
                  </a:lnTo>
                  <a:lnTo>
                    <a:pt x="375513" y="685"/>
                  </a:lnTo>
                  <a:lnTo>
                    <a:pt x="374827" y="2311"/>
                  </a:lnTo>
                  <a:lnTo>
                    <a:pt x="375513" y="3949"/>
                  </a:lnTo>
                  <a:lnTo>
                    <a:pt x="377139" y="4622"/>
                  </a:lnTo>
                  <a:lnTo>
                    <a:pt x="378777" y="3949"/>
                  </a:lnTo>
                  <a:lnTo>
                    <a:pt x="379463" y="2311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32232" y="4419599"/>
              <a:ext cx="5080" cy="129539"/>
            </a:xfrm>
            <a:custGeom>
              <a:avLst/>
              <a:gdLst/>
              <a:ahLst/>
              <a:cxnLst/>
              <a:rect l="l" t="t" r="r" b="b"/>
              <a:pathLst>
                <a:path w="5079" h="129539">
                  <a:moveTo>
                    <a:pt x="0" y="129300"/>
                  </a:moveTo>
                  <a:lnTo>
                    <a:pt x="4627" y="129300"/>
                  </a:lnTo>
                  <a:lnTo>
                    <a:pt x="4627" y="0"/>
                  </a:lnTo>
                  <a:lnTo>
                    <a:pt x="0" y="0"/>
                  </a:lnTo>
                  <a:lnTo>
                    <a:pt x="0" y="1293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32231" y="4548900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0" y="2311"/>
                  </a:moveTo>
                  <a:lnTo>
                    <a:pt x="677" y="677"/>
                  </a:lnTo>
                  <a:lnTo>
                    <a:pt x="2313" y="0"/>
                  </a:lnTo>
                  <a:lnTo>
                    <a:pt x="3949" y="677"/>
                  </a:lnTo>
                  <a:lnTo>
                    <a:pt x="4627" y="2311"/>
                  </a:lnTo>
                  <a:lnTo>
                    <a:pt x="3949" y="3946"/>
                  </a:lnTo>
                  <a:lnTo>
                    <a:pt x="2313" y="4623"/>
                  </a:lnTo>
                  <a:lnTo>
                    <a:pt x="677" y="3946"/>
                  </a:lnTo>
                  <a:lnTo>
                    <a:pt x="0" y="2311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32232" y="4548900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>
                  <a:moveTo>
                    <a:pt x="4627" y="0"/>
                  </a:moveTo>
                  <a:lnTo>
                    <a:pt x="0" y="0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07070" y="4548900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0" y="2311"/>
                  </a:moveTo>
                  <a:lnTo>
                    <a:pt x="677" y="677"/>
                  </a:lnTo>
                  <a:lnTo>
                    <a:pt x="2313" y="0"/>
                  </a:lnTo>
                  <a:lnTo>
                    <a:pt x="3949" y="677"/>
                  </a:lnTo>
                  <a:lnTo>
                    <a:pt x="4627" y="2311"/>
                  </a:lnTo>
                  <a:lnTo>
                    <a:pt x="3949" y="3946"/>
                  </a:lnTo>
                  <a:lnTo>
                    <a:pt x="2313" y="4623"/>
                  </a:lnTo>
                  <a:lnTo>
                    <a:pt x="677" y="3946"/>
                  </a:lnTo>
                  <a:lnTo>
                    <a:pt x="0" y="2311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07070" y="4548900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>
                  <a:moveTo>
                    <a:pt x="4627" y="0"/>
                  </a:moveTo>
                  <a:lnTo>
                    <a:pt x="0" y="0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11697" y="4419596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0" y="2311"/>
                  </a:moveTo>
                  <a:lnTo>
                    <a:pt x="677" y="677"/>
                  </a:lnTo>
                  <a:lnTo>
                    <a:pt x="2313" y="0"/>
                  </a:lnTo>
                  <a:lnTo>
                    <a:pt x="3949" y="677"/>
                  </a:lnTo>
                  <a:lnTo>
                    <a:pt x="4627" y="2311"/>
                  </a:lnTo>
                  <a:lnTo>
                    <a:pt x="3949" y="3946"/>
                  </a:lnTo>
                  <a:lnTo>
                    <a:pt x="2313" y="4623"/>
                  </a:lnTo>
                  <a:lnTo>
                    <a:pt x="677" y="3946"/>
                  </a:lnTo>
                  <a:lnTo>
                    <a:pt x="0" y="2311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11697" y="4419599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0" y="0"/>
                  </a:moveTo>
                  <a:lnTo>
                    <a:pt x="0" y="47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11697" y="4544123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0" y="2311"/>
                  </a:moveTo>
                  <a:lnTo>
                    <a:pt x="677" y="677"/>
                  </a:lnTo>
                  <a:lnTo>
                    <a:pt x="2313" y="0"/>
                  </a:lnTo>
                  <a:lnTo>
                    <a:pt x="3949" y="677"/>
                  </a:lnTo>
                  <a:lnTo>
                    <a:pt x="4627" y="2311"/>
                  </a:lnTo>
                  <a:lnTo>
                    <a:pt x="3949" y="3946"/>
                  </a:lnTo>
                  <a:lnTo>
                    <a:pt x="2313" y="4623"/>
                  </a:lnTo>
                  <a:lnTo>
                    <a:pt x="677" y="3946"/>
                  </a:lnTo>
                  <a:lnTo>
                    <a:pt x="0" y="2311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11697" y="4544122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0" y="0"/>
                  </a:moveTo>
                  <a:lnTo>
                    <a:pt x="0" y="4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36859" y="4273561"/>
              <a:ext cx="375285" cy="126364"/>
            </a:xfrm>
            <a:custGeom>
              <a:avLst/>
              <a:gdLst/>
              <a:ahLst/>
              <a:cxnLst/>
              <a:rect l="l" t="t" r="r" b="b"/>
              <a:pathLst>
                <a:path w="375284" h="126364">
                  <a:moveTo>
                    <a:pt x="374838" y="0"/>
                  </a:moveTo>
                  <a:lnTo>
                    <a:pt x="0" y="0"/>
                  </a:lnTo>
                  <a:lnTo>
                    <a:pt x="0" y="125984"/>
                  </a:lnTo>
                  <a:lnTo>
                    <a:pt x="374838" y="125984"/>
                  </a:lnTo>
                  <a:lnTo>
                    <a:pt x="374838" y="0"/>
                  </a:lnTo>
                  <a:close/>
                </a:path>
              </a:pathLst>
            </a:custGeom>
            <a:solidFill>
              <a:srgbClr val="A9D0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32231" y="4268726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0" y="2338"/>
                  </a:moveTo>
                  <a:lnTo>
                    <a:pt x="677" y="685"/>
                  </a:lnTo>
                  <a:lnTo>
                    <a:pt x="2313" y="0"/>
                  </a:lnTo>
                  <a:lnTo>
                    <a:pt x="3949" y="685"/>
                  </a:lnTo>
                  <a:lnTo>
                    <a:pt x="4627" y="2338"/>
                  </a:lnTo>
                  <a:lnTo>
                    <a:pt x="3949" y="3992"/>
                  </a:lnTo>
                  <a:lnTo>
                    <a:pt x="2313" y="4677"/>
                  </a:lnTo>
                  <a:lnTo>
                    <a:pt x="677" y="3992"/>
                  </a:lnTo>
                  <a:lnTo>
                    <a:pt x="0" y="2338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32232" y="4268727"/>
              <a:ext cx="379730" cy="5080"/>
            </a:xfrm>
            <a:custGeom>
              <a:avLst/>
              <a:gdLst/>
              <a:ahLst/>
              <a:cxnLst/>
              <a:rect l="l" t="t" r="r" b="b"/>
              <a:pathLst>
                <a:path w="379730" h="5079">
                  <a:moveTo>
                    <a:pt x="0" y="4832"/>
                  </a:moveTo>
                  <a:lnTo>
                    <a:pt x="379465" y="4832"/>
                  </a:lnTo>
                  <a:lnTo>
                    <a:pt x="379465" y="0"/>
                  </a:lnTo>
                  <a:lnTo>
                    <a:pt x="0" y="0"/>
                  </a:lnTo>
                  <a:lnTo>
                    <a:pt x="0" y="48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32232" y="4268736"/>
              <a:ext cx="379730" cy="135890"/>
            </a:xfrm>
            <a:custGeom>
              <a:avLst/>
              <a:gdLst/>
              <a:ahLst/>
              <a:cxnLst/>
              <a:rect l="l" t="t" r="r" b="b"/>
              <a:pathLst>
                <a:path w="379730" h="135889">
                  <a:moveTo>
                    <a:pt x="4622" y="133159"/>
                  </a:moveTo>
                  <a:lnTo>
                    <a:pt x="3949" y="131495"/>
                  </a:lnTo>
                  <a:lnTo>
                    <a:pt x="2311" y="130810"/>
                  </a:lnTo>
                  <a:lnTo>
                    <a:pt x="673" y="131495"/>
                  </a:lnTo>
                  <a:lnTo>
                    <a:pt x="0" y="133159"/>
                  </a:lnTo>
                  <a:lnTo>
                    <a:pt x="673" y="134810"/>
                  </a:lnTo>
                  <a:lnTo>
                    <a:pt x="2311" y="135496"/>
                  </a:lnTo>
                  <a:lnTo>
                    <a:pt x="3949" y="134810"/>
                  </a:lnTo>
                  <a:lnTo>
                    <a:pt x="4622" y="133159"/>
                  </a:lnTo>
                  <a:close/>
                </a:path>
                <a:path w="379730" h="135889">
                  <a:moveTo>
                    <a:pt x="379463" y="2336"/>
                  </a:moveTo>
                  <a:lnTo>
                    <a:pt x="378777" y="685"/>
                  </a:lnTo>
                  <a:lnTo>
                    <a:pt x="377139" y="0"/>
                  </a:lnTo>
                  <a:lnTo>
                    <a:pt x="375513" y="685"/>
                  </a:lnTo>
                  <a:lnTo>
                    <a:pt x="374827" y="2336"/>
                  </a:lnTo>
                  <a:lnTo>
                    <a:pt x="375513" y="3987"/>
                  </a:lnTo>
                  <a:lnTo>
                    <a:pt x="377139" y="4673"/>
                  </a:lnTo>
                  <a:lnTo>
                    <a:pt x="378777" y="3987"/>
                  </a:lnTo>
                  <a:lnTo>
                    <a:pt x="379463" y="2336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32232" y="4399545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>
                  <a:moveTo>
                    <a:pt x="4627" y="0"/>
                  </a:moveTo>
                  <a:lnTo>
                    <a:pt x="0" y="0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07070" y="4399545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0" y="2338"/>
                  </a:moveTo>
                  <a:lnTo>
                    <a:pt x="677" y="685"/>
                  </a:lnTo>
                  <a:lnTo>
                    <a:pt x="2313" y="0"/>
                  </a:lnTo>
                  <a:lnTo>
                    <a:pt x="3949" y="685"/>
                  </a:lnTo>
                  <a:lnTo>
                    <a:pt x="4627" y="2338"/>
                  </a:lnTo>
                  <a:lnTo>
                    <a:pt x="3949" y="3992"/>
                  </a:lnTo>
                  <a:lnTo>
                    <a:pt x="2313" y="4677"/>
                  </a:lnTo>
                  <a:lnTo>
                    <a:pt x="677" y="3992"/>
                  </a:lnTo>
                  <a:lnTo>
                    <a:pt x="0" y="2338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07070" y="4399545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>
                  <a:moveTo>
                    <a:pt x="4627" y="0"/>
                  </a:moveTo>
                  <a:lnTo>
                    <a:pt x="0" y="0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11697" y="4268726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0" y="2338"/>
                  </a:moveTo>
                  <a:lnTo>
                    <a:pt x="677" y="685"/>
                  </a:lnTo>
                  <a:lnTo>
                    <a:pt x="2313" y="0"/>
                  </a:lnTo>
                  <a:lnTo>
                    <a:pt x="3949" y="685"/>
                  </a:lnTo>
                  <a:lnTo>
                    <a:pt x="4627" y="2338"/>
                  </a:lnTo>
                  <a:lnTo>
                    <a:pt x="3949" y="3992"/>
                  </a:lnTo>
                  <a:lnTo>
                    <a:pt x="2313" y="4677"/>
                  </a:lnTo>
                  <a:lnTo>
                    <a:pt x="677" y="3992"/>
                  </a:lnTo>
                  <a:lnTo>
                    <a:pt x="0" y="2338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11697" y="4268727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0" y="0"/>
                  </a:moveTo>
                  <a:lnTo>
                    <a:pt x="0" y="48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11697" y="4394712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0" y="2338"/>
                  </a:moveTo>
                  <a:lnTo>
                    <a:pt x="677" y="685"/>
                  </a:lnTo>
                  <a:lnTo>
                    <a:pt x="2313" y="0"/>
                  </a:lnTo>
                  <a:lnTo>
                    <a:pt x="3949" y="685"/>
                  </a:lnTo>
                  <a:lnTo>
                    <a:pt x="4627" y="2338"/>
                  </a:lnTo>
                  <a:lnTo>
                    <a:pt x="3949" y="3992"/>
                  </a:lnTo>
                  <a:lnTo>
                    <a:pt x="2313" y="4677"/>
                  </a:lnTo>
                  <a:lnTo>
                    <a:pt x="677" y="3992"/>
                  </a:lnTo>
                  <a:lnTo>
                    <a:pt x="0" y="2338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11697" y="4394712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0" y="0"/>
                  </a:moveTo>
                  <a:lnTo>
                    <a:pt x="0" y="48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756615" y="4070705"/>
            <a:ext cx="1969135" cy="4883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294765">
              <a:lnSpc>
                <a:spcPct val="150800"/>
              </a:lnSpc>
              <a:spcBef>
                <a:spcPts val="95"/>
              </a:spcBef>
            </a:pPr>
            <a:r>
              <a:rPr sz="650" dirty="0">
                <a:solidFill>
                  <a:srgbClr val="882800"/>
                </a:solidFill>
                <a:latin typeface="Arial"/>
                <a:cs typeface="Arial"/>
              </a:rPr>
              <a:t>Action</a:t>
            </a:r>
            <a:r>
              <a:rPr sz="650" spc="30" dirty="0">
                <a:solidFill>
                  <a:srgbClr val="882800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882800"/>
                </a:solidFill>
                <a:latin typeface="Arial"/>
                <a:cs typeface="Arial"/>
              </a:rPr>
              <a:t>à</a:t>
            </a:r>
            <a:r>
              <a:rPr sz="650" spc="30" dirty="0">
                <a:solidFill>
                  <a:srgbClr val="882800"/>
                </a:solidFill>
                <a:latin typeface="Arial"/>
                <a:cs typeface="Arial"/>
              </a:rPr>
              <a:t> </a:t>
            </a:r>
            <a:r>
              <a:rPr sz="650" spc="-10" dirty="0">
                <a:solidFill>
                  <a:srgbClr val="882800"/>
                </a:solidFill>
                <a:latin typeface="Arial"/>
                <a:cs typeface="Arial"/>
              </a:rPr>
              <a:t>l’attendu</a:t>
            </a:r>
            <a:r>
              <a:rPr sz="650" spc="500" dirty="0">
                <a:solidFill>
                  <a:srgbClr val="882800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882800"/>
                </a:solidFill>
                <a:latin typeface="Arial"/>
                <a:cs typeface="Arial"/>
              </a:rPr>
              <a:t>Action</a:t>
            </a:r>
            <a:r>
              <a:rPr sz="650" spc="35" dirty="0">
                <a:solidFill>
                  <a:srgbClr val="882800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882800"/>
                </a:solidFill>
                <a:latin typeface="Arial"/>
                <a:cs typeface="Arial"/>
              </a:rPr>
              <a:t>en</a:t>
            </a:r>
            <a:r>
              <a:rPr sz="650" spc="35" dirty="0">
                <a:solidFill>
                  <a:srgbClr val="882800"/>
                </a:solidFill>
                <a:latin typeface="Arial"/>
                <a:cs typeface="Arial"/>
              </a:rPr>
              <a:t> </a:t>
            </a:r>
            <a:r>
              <a:rPr sz="650" spc="-10" dirty="0">
                <a:solidFill>
                  <a:srgbClr val="882800"/>
                </a:solidFill>
                <a:latin typeface="Arial"/>
                <a:cs typeface="Arial"/>
              </a:rPr>
              <a:t>cours</a:t>
            </a:r>
            <a:endParaRPr sz="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650" dirty="0">
                <a:solidFill>
                  <a:srgbClr val="882800"/>
                </a:solidFill>
                <a:latin typeface="Arial"/>
                <a:cs typeface="Arial"/>
              </a:rPr>
              <a:t>Action</a:t>
            </a:r>
            <a:r>
              <a:rPr sz="650" spc="50" dirty="0">
                <a:solidFill>
                  <a:srgbClr val="882800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882800"/>
                </a:solidFill>
                <a:latin typeface="Arial"/>
                <a:cs typeface="Arial"/>
              </a:rPr>
              <a:t>nécessitant</a:t>
            </a:r>
            <a:r>
              <a:rPr sz="650" spc="65" dirty="0">
                <a:solidFill>
                  <a:srgbClr val="882800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882800"/>
                </a:solidFill>
                <a:latin typeface="Arial"/>
                <a:cs typeface="Arial"/>
              </a:rPr>
              <a:t>un</a:t>
            </a:r>
            <a:r>
              <a:rPr sz="650" spc="50" dirty="0">
                <a:solidFill>
                  <a:srgbClr val="882800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882800"/>
                </a:solidFill>
                <a:latin typeface="Arial"/>
                <a:cs typeface="Arial"/>
              </a:rPr>
              <a:t>engagement</a:t>
            </a:r>
            <a:r>
              <a:rPr sz="650" spc="75" dirty="0">
                <a:solidFill>
                  <a:srgbClr val="882800"/>
                </a:solidFill>
                <a:latin typeface="Arial"/>
                <a:cs typeface="Arial"/>
              </a:rPr>
              <a:t> </a:t>
            </a:r>
            <a:r>
              <a:rPr sz="650" spc="-10" dirty="0">
                <a:solidFill>
                  <a:srgbClr val="882800"/>
                </a:solidFill>
                <a:latin typeface="Arial"/>
                <a:cs typeface="Arial"/>
              </a:rPr>
              <a:t>complémentaire</a:t>
            </a:r>
            <a:endParaRPr sz="650">
              <a:latin typeface="Arial"/>
              <a:cs typeface="Arial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5181600" y="1012316"/>
            <a:ext cx="605155" cy="2549525"/>
            <a:chOff x="5181600" y="1012316"/>
            <a:chExt cx="605155" cy="2549525"/>
          </a:xfrm>
        </p:grpSpPr>
        <p:pic>
          <p:nvPicPr>
            <p:cNvPr id="44" name="object 4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91328" y="3232403"/>
              <a:ext cx="219456" cy="220979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5230368" y="3169919"/>
              <a:ext cx="340360" cy="344805"/>
            </a:xfrm>
            <a:custGeom>
              <a:avLst/>
              <a:gdLst/>
              <a:ahLst/>
              <a:cxnLst/>
              <a:rect l="l" t="t" r="r" b="b"/>
              <a:pathLst>
                <a:path w="340360" h="344804">
                  <a:moveTo>
                    <a:pt x="16764" y="151003"/>
                  </a:moveTo>
                  <a:lnTo>
                    <a:pt x="13716" y="147320"/>
                  </a:lnTo>
                  <a:lnTo>
                    <a:pt x="5334" y="146304"/>
                  </a:lnTo>
                  <a:lnTo>
                    <a:pt x="1524" y="149352"/>
                  </a:lnTo>
                  <a:lnTo>
                    <a:pt x="635" y="155956"/>
                  </a:lnTo>
                  <a:lnTo>
                    <a:pt x="508" y="158623"/>
                  </a:lnTo>
                  <a:lnTo>
                    <a:pt x="254" y="161290"/>
                  </a:lnTo>
                  <a:lnTo>
                    <a:pt x="0" y="165354"/>
                  </a:lnTo>
                  <a:lnTo>
                    <a:pt x="3175" y="168910"/>
                  </a:lnTo>
                  <a:lnTo>
                    <a:pt x="7366" y="169164"/>
                  </a:lnTo>
                  <a:lnTo>
                    <a:pt x="8001" y="169164"/>
                  </a:lnTo>
                  <a:lnTo>
                    <a:pt x="12065" y="169164"/>
                  </a:lnTo>
                  <a:lnTo>
                    <a:pt x="15367" y="166116"/>
                  </a:lnTo>
                  <a:lnTo>
                    <a:pt x="15621" y="162306"/>
                  </a:lnTo>
                  <a:lnTo>
                    <a:pt x="16129" y="157353"/>
                  </a:lnTo>
                  <a:lnTo>
                    <a:pt x="16256" y="155067"/>
                  </a:lnTo>
                  <a:lnTo>
                    <a:pt x="16764" y="151003"/>
                  </a:lnTo>
                  <a:close/>
                </a:path>
                <a:path w="340360" h="344804">
                  <a:moveTo>
                    <a:pt x="339852" y="172212"/>
                  </a:moveTo>
                  <a:lnTo>
                    <a:pt x="333756" y="126517"/>
                  </a:lnTo>
                  <a:lnTo>
                    <a:pt x="316585" y="85407"/>
                  </a:lnTo>
                  <a:lnTo>
                    <a:pt x="289953" y="50533"/>
                  </a:lnTo>
                  <a:lnTo>
                    <a:pt x="255498" y="23571"/>
                  </a:lnTo>
                  <a:lnTo>
                    <a:pt x="214858" y="6172"/>
                  </a:lnTo>
                  <a:lnTo>
                    <a:pt x="169672" y="0"/>
                  </a:lnTo>
                  <a:lnTo>
                    <a:pt x="154165" y="698"/>
                  </a:lnTo>
                  <a:lnTo>
                    <a:pt x="138912" y="2781"/>
                  </a:lnTo>
                  <a:lnTo>
                    <a:pt x="123926" y="6273"/>
                  </a:lnTo>
                  <a:lnTo>
                    <a:pt x="105410" y="12573"/>
                  </a:lnTo>
                  <a:lnTo>
                    <a:pt x="103505" y="16891"/>
                  </a:lnTo>
                  <a:lnTo>
                    <a:pt x="106426" y="24638"/>
                  </a:lnTo>
                  <a:lnTo>
                    <a:pt x="110744" y="26543"/>
                  </a:lnTo>
                  <a:lnTo>
                    <a:pt x="127927" y="20726"/>
                  </a:lnTo>
                  <a:lnTo>
                    <a:pt x="141579" y="17551"/>
                  </a:lnTo>
                  <a:lnTo>
                    <a:pt x="155498" y="15633"/>
                  </a:lnTo>
                  <a:lnTo>
                    <a:pt x="169672" y="14986"/>
                  </a:lnTo>
                  <a:lnTo>
                    <a:pt x="218732" y="23012"/>
                  </a:lnTo>
                  <a:lnTo>
                    <a:pt x="261366" y="45351"/>
                  </a:lnTo>
                  <a:lnTo>
                    <a:pt x="295008" y="79400"/>
                  </a:lnTo>
                  <a:lnTo>
                    <a:pt x="317068" y="122555"/>
                  </a:lnTo>
                  <a:lnTo>
                    <a:pt x="324993" y="172212"/>
                  </a:lnTo>
                  <a:lnTo>
                    <a:pt x="317068" y="221881"/>
                  </a:lnTo>
                  <a:lnTo>
                    <a:pt x="295008" y="265036"/>
                  </a:lnTo>
                  <a:lnTo>
                    <a:pt x="261366" y="299085"/>
                  </a:lnTo>
                  <a:lnTo>
                    <a:pt x="218732" y="321424"/>
                  </a:lnTo>
                  <a:lnTo>
                    <a:pt x="169672" y="329438"/>
                  </a:lnTo>
                  <a:lnTo>
                    <a:pt x="123774" y="322516"/>
                  </a:lnTo>
                  <a:lnTo>
                    <a:pt x="83223" y="303047"/>
                  </a:lnTo>
                  <a:lnTo>
                    <a:pt x="50165" y="272986"/>
                  </a:lnTo>
                  <a:lnTo>
                    <a:pt x="26746" y="234315"/>
                  </a:lnTo>
                  <a:lnTo>
                    <a:pt x="15113" y="188976"/>
                  </a:lnTo>
                  <a:lnTo>
                    <a:pt x="14732" y="184785"/>
                  </a:lnTo>
                  <a:lnTo>
                    <a:pt x="11049" y="181864"/>
                  </a:lnTo>
                  <a:lnTo>
                    <a:pt x="2921" y="182753"/>
                  </a:lnTo>
                  <a:lnTo>
                    <a:pt x="0" y="186309"/>
                  </a:lnTo>
                  <a:lnTo>
                    <a:pt x="508" y="190500"/>
                  </a:lnTo>
                  <a:lnTo>
                    <a:pt x="13169" y="240207"/>
                  </a:lnTo>
                  <a:lnTo>
                    <a:pt x="38773" y="282600"/>
                  </a:lnTo>
                  <a:lnTo>
                    <a:pt x="74968" y="315518"/>
                  </a:lnTo>
                  <a:lnTo>
                    <a:pt x="119380" y="336842"/>
                  </a:lnTo>
                  <a:lnTo>
                    <a:pt x="169672" y="344424"/>
                  </a:lnTo>
                  <a:lnTo>
                    <a:pt x="214858" y="338264"/>
                  </a:lnTo>
                  <a:lnTo>
                    <a:pt x="255498" y="320865"/>
                  </a:lnTo>
                  <a:lnTo>
                    <a:pt x="289953" y="293903"/>
                  </a:lnTo>
                  <a:lnTo>
                    <a:pt x="316585" y="259029"/>
                  </a:lnTo>
                  <a:lnTo>
                    <a:pt x="333756" y="217919"/>
                  </a:lnTo>
                  <a:lnTo>
                    <a:pt x="339852" y="172212"/>
                  </a:lnTo>
                  <a:close/>
                </a:path>
              </a:pathLst>
            </a:custGeom>
            <a:solidFill>
              <a:srgbClr val="FD57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81600" y="3176015"/>
              <a:ext cx="228600" cy="173735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5183124" y="3127247"/>
              <a:ext cx="434340" cy="434340"/>
            </a:xfrm>
            <a:custGeom>
              <a:avLst/>
              <a:gdLst/>
              <a:ahLst/>
              <a:cxnLst/>
              <a:rect l="l" t="t" r="r" b="b"/>
              <a:pathLst>
                <a:path w="434339" h="434339">
                  <a:moveTo>
                    <a:pt x="111252" y="40386"/>
                  </a:moveTo>
                  <a:lnTo>
                    <a:pt x="108712" y="36830"/>
                  </a:lnTo>
                  <a:lnTo>
                    <a:pt x="106426" y="33020"/>
                  </a:lnTo>
                  <a:lnTo>
                    <a:pt x="101473" y="32004"/>
                  </a:lnTo>
                  <a:lnTo>
                    <a:pt x="93472" y="37211"/>
                  </a:lnTo>
                  <a:lnTo>
                    <a:pt x="91313" y="38862"/>
                  </a:lnTo>
                  <a:lnTo>
                    <a:pt x="87757" y="41402"/>
                  </a:lnTo>
                  <a:lnTo>
                    <a:pt x="86868" y="46355"/>
                  </a:lnTo>
                  <a:lnTo>
                    <a:pt x="89408" y="50038"/>
                  </a:lnTo>
                  <a:lnTo>
                    <a:pt x="91059" y="52197"/>
                  </a:lnTo>
                  <a:lnTo>
                    <a:pt x="93472" y="53340"/>
                  </a:lnTo>
                  <a:lnTo>
                    <a:pt x="95885" y="53340"/>
                  </a:lnTo>
                  <a:lnTo>
                    <a:pt x="97409" y="53340"/>
                  </a:lnTo>
                  <a:lnTo>
                    <a:pt x="99060" y="52832"/>
                  </a:lnTo>
                  <a:lnTo>
                    <a:pt x="100584" y="51943"/>
                  </a:lnTo>
                  <a:lnTo>
                    <a:pt x="102489" y="50419"/>
                  </a:lnTo>
                  <a:lnTo>
                    <a:pt x="104521" y="49022"/>
                  </a:lnTo>
                  <a:lnTo>
                    <a:pt x="106553" y="47752"/>
                  </a:lnTo>
                  <a:lnTo>
                    <a:pt x="110236" y="45339"/>
                  </a:lnTo>
                  <a:lnTo>
                    <a:pt x="111252" y="40386"/>
                  </a:lnTo>
                  <a:close/>
                </a:path>
                <a:path w="434339" h="434339">
                  <a:moveTo>
                    <a:pt x="434340" y="217170"/>
                  </a:moveTo>
                  <a:lnTo>
                    <a:pt x="428599" y="167436"/>
                  </a:lnTo>
                  <a:lnTo>
                    <a:pt x="412254" y="121754"/>
                  </a:lnTo>
                  <a:lnTo>
                    <a:pt x="386613" y="81419"/>
                  </a:lnTo>
                  <a:lnTo>
                    <a:pt x="352971" y="47777"/>
                  </a:lnTo>
                  <a:lnTo>
                    <a:pt x="312648" y="22110"/>
                  </a:lnTo>
                  <a:lnTo>
                    <a:pt x="266941" y="5753"/>
                  </a:lnTo>
                  <a:lnTo>
                    <a:pt x="217170" y="0"/>
                  </a:lnTo>
                  <a:lnTo>
                    <a:pt x="193408" y="1282"/>
                  </a:lnTo>
                  <a:lnTo>
                    <a:pt x="147624" y="11417"/>
                  </a:lnTo>
                  <a:lnTo>
                    <a:pt x="120396" y="26289"/>
                  </a:lnTo>
                  <a:lnTo>
                    <a:pt x="123825" y="33655"/>
                  </a:lnTo>
                  <a:lnTo>
                    <a:pt x="128270" y="35433"/>
                  </a:lnTo>
                  <a:lnTo>
                    <a:pt x="131953" y="33655"/>
                  </a:lnTo>
                  <a:lnTo>
                    <a:pt x="152387" y="25476"/>
                  </a:lnTo>
                  <a:lnTo>
                    <a:pt x="173456" y="19596"/>
                  </a:lnTo>
                  <a:lnTo>
                    <a:pt x="195084" y="16052"/>
                  </a:lnTo>
                  <a:lnTo>
                    <a:pt x="217170" y="14859"/>
                  </a:lnTo>
                  <a:lnTo>
                    <a:pt x="263525" y="20218"/>
                  </a:lnTo>
                  <a:lnTo>
                    <a:pt x="306095" y="35471"/>
                  </a:lnTo>
                  <a:lnTo>
                    <a:pt x="343662" y="59385"/>
                  </a:lnTo>
                  <a:lnTo>
                    <a:pt x="374992" y="90741"/>
                  </a:lnTo>
                  <a:lnTo>
                    <a:pt x="398894" y="128308"/>
                  </a:lnTo>
                  <a:lnTo>
                    <a:pt x="414121" y="170865"/>
                  </a:lnTo>
                  <a:lnTo>
                    <a:pt x="419481" y="217170"/>
                  </a:lnTo>
                  <a:lnTo>
                    <a:pt x="414121" y="263486"/>
                  </a:lnTo>
                  <a:lnTo>
                    <a:pt x="398894" y="306019"/>
                  </a:lnTo>
                  <a:lnTo>
                    <a:pt x="374992" y="343560"/>
                  </a:lnTo>
                  <a:lnTo>
                    <a:pt x="343662" y="374891"/>
                  </a:lnTo>
                  <a:lnTo>
                    <a:pt x="306095" y="398780"/>
                  </a:lnTo>
                  <a:lnTo>
                    <a:pt x="263525" y="414007"/>
                  </a:lnTo>
                  <a:lnTo>
                    <a:pt x="217170" y="419354"/>
                  </a:lnTo>
                  <a:lnTo>
                    <a:pt x="170802" y="414007"/>
                  </a:lnTo>
                  <a:lnTo>
                    <a:pt x="128231" y="398780"/>
                  </a:lnTo>
                  <a:lnTo>
                    <a:pt x="90665" y="374891"/>
                  </a:lnTo>
                  <a:lnTo>
                    <a:pt x="59334" y="343560"/>
                  </a:lnTo>
                  <a:lnTo>
                    <a:pt x="35433" y="306019"/>
                  </a:lnTo>
                  <a:lnTo>
                    <a:pt x="20205" y="263486"/>
                  </a:lnTo>
                  <a:lnTo>
                    <a:pt x="14859" y="217170"/>
                  </a:lnTo>
                  <a:lnTo>
                    <a:pt x="15240" y="203581"/>
                  </a:lnTo>
                  <a:lnTo>
                    <a:pt x="12065" y="200025"/>
                  </a:lnTo>
                  <a:lnTo>
                    <a:pt x="3937" y="199644"/>
                  </a:lnTo>
                  <a:lnTo>
                    <a:pt x="508" y="202819"/>
                  </a:lnTo>
                  <a:lnTo>
                    <a:pt x="0" y="217170"/>
                  </a:lnTo>
                  <a:lnTo>
                    <a:pt x="5740" y="266915"/>
                  </a:lnTo>
                  <a:lnTo>
                    <a:pt x="22098" y="312597"/>
                  </a:lnTo>
                  <a:lnTo>
                    <a:pt x="47764" y="352933"/>
                  </a:lnTo>
                  <a:lnTo>
                    <a:pt x="81407" y="386575"/>
                  </a:lnTo>
                  <a:lnTo>
                    <a:pt x="121742" y="412242"/>
                  </a:lnTo>
                  <a:lnTo>
                    <a:pt x="167424" y="428599"/>
                  </a:lnTo>
                  <a:lnTo>
                    <a:pt x="217170" y="434340"/>
                  </a:lnTo>
                  <a:lnTo>
                    <a:pt x="266941" y="428599"/>
                  </a:lnTo>
                  <a:lnTo>
                    <a:pt x="312648" y="412242"/>
                  </a:lnTo>
                  <a:lnTo>
                    <a:pt x="352971" y="386575"/>
                  </a:lnTo>
                  <a:lnTo>
                    <a:pt x="386613" y="352933"/>
                  </a:lnTo>
                  <a:lnTo>
                    <a:pt x="412254" y="312597"/>
                  </a:lnTo>
                  <a:lnTo>
                    <a:pt x="428599" y="266915"/>
                  </a:lnTo>
                  <a:lnTo>
                    <a:pt x="434340" y="217170"/>
                  </a:lnTo>
                  <a:close/>
                </a:path>
              </a:pathLst>
            </a:custGeom>
            <a:solidFill>
              <a:srgbClr val="FD57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301234" y="1021841"/>
              <a:ext cx="135890" cy="434340"/>
            </a:xfrm>
            <a:custGeom>
              <a:avLst/>
              <a:gdLst/>
              <a:ahLst/>
              <a:cxnLst/>
              <a:rect l="l" t="t" r="r" b="b"/>
              <a:pathLst>
                <a:path w="135889" h="434340">
                  <a:moveTo>
                    <a:pt x="127253" y="417957"/>
                  </a:moveTo>
                  <a:lnTo>
                    <a:pt x="117982" y="417957"/>
                  </a:lnTo>
                  <a:lnTo>
                    <a:pt x="114849" y="408148"/>
                  </a:lnTo>
                  <a:lnTo>
                    <a:pt x="107299" y="399780"/>
                  </a:lnTo>
                  <a:lnTo>
                    <a:pt x="96105" y="393293"/>
                  </a:lnTo>
                  <a:lnTo>
                    <a:pt x="82041" y="389128"/>
                  </a:lnTo>
                  <a:lnTo>
                    <a:pt x="82041" y="56261"/>
                  </a:lnTo>
                  <a:lnTo>
                    <a:pt x="88467" y="51546"/>
                  </a:lnTo>
                  <a:lnTo>
                    <a:pt x="93440" y="45402"/>
                  </a:lnTo>
                  <a:lnTo>
                    <a:pt x="96650" y="38115"/>
                  </a:lnTo>
                  <a:lnTo>
                    <a:pt x="97789" y="29972"/>
                  </a:lnTo>
                  <a:lnTo>
                    <a:pt x="95446" y="18270"/>
                  </a:lnTo>
                  <a:lnTo>
                    <a:pt x="89042" y="8747"/>
                  </a:lnTo>
                  <a:lnTo>
                    <a:pt x="79519" y="2343"/>
                  </a:lnTo>
                  <a:lnTo>
                    <a:pt x="67817" y="0"/>
                  </a:lnTo>
                  <a:lnTo>
                    <a:pt x="56116" y="2343"/>
                  </a:lnTo>
                  <a:lnTo>
                    <a:pt x="46593" y="8747"/>
                  </a:lnTo>
                  <a:lnTo>
                    <a:pt x="40189" y="18270"/>
                  </a:lnTo>
                  <a:lnTo>
                    <a:pt x="37845" y="29972"/>
                  </a:lnTo>
                  <a:lnTo>
                    <a:pt x="38985" y="38115"/>
                  </a:lnTo>
                  <a:lnTo>
                    <a:pt x="42195" y="45402"/>
                  </a:lnTo>
                  <a:lnTo>
                    <a:pt x="47168" y="51546"/>
                  </a:lnTo>
                  <a:lnTo>
                    <a:pt x="53593" y="56261"/>
                  </a:lnTo>
                  <a:lnTo>
                    <a:pt x="53593" y="389128"/>
                  </a:lnTo>
                  <a:lnTo>
                    <a:pt x="39530" y="393328"/>
                  </a:lnTo>
                  <a:lnTo>
                    <a:pt x="28336" y="399875"/>
                  </a:lnTo>
                  <a:lnTo>
                    <a:pt x="20786" y="408255"/>
                  </a:lnTo>
                  <a:lnTo>
                    <a:pt x="17652" y="417957"/>
                  </a:lnTo>
                  <a:lnTo>
                    <a:pt x="8381" y="417957"/>
                  </a:lnTo>
                  <a:lnTo>
                    <a:pt x="3682" y="417957"/>
                  </a:lnTo>
                  <a:lnTo>
                    <a:pt x="0" y="421640"/>
                  </a:lnTo>
                  <a:lnTo>
                    <a:pt x="0" y="426085"/>
                  </a:lnTo>
                  <a:lnTo>
                    <a:pt x="0" y="430657"/>
                  </a:lnTo>
                  <a:lnTo>
                    <a:pt x="3682" y="434340"/>
                  </a:lnTo>
                  <a:lnTo>
                    <a:pt x="8381" y="434340"/>
                  </a:lnTo>
                  <a:lnTo>
                    <a:pt x="127253" y="434340"/>
                  </a:lnTo>
                  <a:lnTo>
                    <a:pt x="131699" y="434340"/>
                  </a:lnTo>
                  <a:lnTo>
                    <a:pt x="135636" y="430657"/>
                  </a:lnTo>
                  <a:lnTo>
                    <a:pt x="135636" y="426085"/>
                  </a:lnTo>
                  <a:lnTo>
                    <a:pt x="135636" y="421640"/>
                  </a:lnTo>
                  <a:lnTo>
                    <a:pt x="131699" y="417957"/>
                  </a:lnTo>
                  <a:lnTo>
                    <a:pt x="127253" y="417957"/>
                  </a:lnTo>
                  <a:close/>
                </a:path>
              </a:pathLst>
            </a:custGeom>
            <a:ln w="19049">
              <a:solidFill>
                <a:srgbClr val="FD57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37759" y="1126870"/>
              <a:ext cx="135508" cy="134492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5403341" y="1096644"/>
              <a:ext cx="373380" cy="195580"/>
            </a:xfrm>
            <a:custGeom>
              <a:avLst/>
              <a:gdLst/>
              <a:ahLst/>
              <a:cxnLst/>
              <a:rect l="l" t="t" r="r" b="b"/>
              <a:pathLst>
                <a:path w="373379" h="195580">
                  <a:moveTo>
                    <a:pt x="0" y="0"/>
                  </a:moveTo>
                  <a:lnTo>
                    <a:pt x="0" y="183387"/>
                  </a:lnTo>
                  <a:lnTo>
                    <a:pt x="37458" y="175444"/>
                  </a:lnTo>
                  <a:lnTo>
                    <a:pt x="73173" y="174579"/>
                  </a:lnTo>
                  <a:lnTo>
                    <a:pt x="107491" y="178457"/>
                  </a:lnTo>
                  <a:lnTo>
                    <a:pt x="140759" y="184739"/>
                  </a:lnTo>
                  <a:lnTo>
                    <a:pt x="173324" y="191091"/>
                  </a:lnTo>
                  <a:lnTo>
                    <a:pt x="205533" y="195176"/>
                  </a:lnTo>
                  <a:lnTo>
                    <a:pt x="270271" y="187200"/>
                  </a:lnTo>
                  <a:lnTo>
                    <a:pt x="337747" y="142118"/>
                  </a:lnTo>
                  <a:lnTo>
                    <a:pt x="373380" y="99821"/>
                  </a:lnTo>
                  <a:lnTo>
                    <a:pt x="326414" y="110844"/>
                  </a:lnTo>
                  <a:lnTo>
                    <a:pt x="287690" y="112196"/>
                  </a:lnTo>
                  <a:lnTo>
                    <a:pt x="255328" y="105759"/>
                  </a:lnTo>
                  <a:lnTo>
                    <a:pt x="227450" y="93419"/>
                  </a:lnTo>
                  <a:lnTo>
                    <a:pt x="202176" y="77059"/>
                  </a:lnTo>
                  <a:lnTo>
                    <a:pt x="177627" y="58564"/>
                  </a:lnTo>
                  <a:lnTo>
                    <a:pt x="151924" y="39817"/>
                  </a:lnTo>
                  <a:lnTo>
                    <a:pt x="123189" y="22703"/>
                  </a:lnTo>
                  <a:lnTo>
                    <a:pt x="89543" y="9106"/>
                  </a:lnTo>
                  <a:lnTo>
                    <a:pt x="49106" y="91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D57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1" name="object 5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350252" y="152400"/>
            <a:ext cx="1589531" cy="399288"/>
          </a:xfrm>
          <a:prstGeom prst="rect">
            <a:avLst/>
          </a:prstGeom>
        </p:spPr>
      </p:pic>
      <p:grpSp>
        <p:nvGrpSpPr>
          <p:cNvPr id="52" name="object 52"/>
          <p:cNvGrpSpPr/>
          <p:nvPr/>
        </p:nvGrpSpPr>
        <p:grpSpPr>
          <a:xfrm>
            <a:off x="4455709" y="1344989"/>
            <a:ext cx="469900" cy="303530"/>
            <a:chOff x="4455709" y="1344989"/>
            <a:chExt cx="469900" cy="303530"/>
          </a:xfrm>
        </p:grpSpPr>
        <p:pic>
          <p:nvPicPr>
            <p:cNvPr id="53" name="object 5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89368" y="1462242"/>
              <a:ext cx="67381" cy="88129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20674" y="1516878"/>
              <a:ext cx="67379" cy="88129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4455709" y="1344989"/>
              <a:ext cx="469900" cy="303530"/>
            </a:xfrm>
            <a:custGeom>
              <a:avLst/>
              <a:gdLst/>
              <a:ahLst/>
              <a:cxnLst/>
              <a:rect l="l" t="t" r="r" b="b"/>
              <a:pathLst>
                <a:path w="469900" h="303530">
                  <a:moveTo>
                    <a:pt x="145186" y="213119"/>
                  </a:moveTo>
                  <a:lnTo>
                    <a:pt x="130189" y="213119"/>
                  </a:lnTo>
                  <a:lnTo>
                    <a:pt x="131732" y="213223"/>
                  </a:lnTo>
                  <a:lnTo>
                    <a:pt x="135018" y="215678"/>
                  </a:lnTo>
                  <a:lnTo>
                    <a:pt x="150694" y="256059"/>
                  </a:lnTo>
                  <a:lnTo>
                    <a:pt x="237963" y="303016"/>
                  </a:lnTo>
                  <a:lnTo>
                    <a:pt x="240376" y="302443"/>
                  </a:lnTo>
                  <a:lnTo>
                    <a:pt x="248617" y="292803"/>
                  </a:lnTo>
                  <a:lnTo>
                    <a:pt x="264618" y="292803"/>
                  </a:lnTo>
                  <a:lnTo>
                    <a:pt x="268905" y="291061"/>
                  </a:lnTo>
                  <a:lnTo>
                    <a:pt x="236377" y="291061"/>
                  </a:lnTo>
                  <a:lnTo>
                    <a:pt x="173187" y="264771"/>
                  </a:lnTo>
                  <a:lnTo>
                    <a:pt x="168302" y="261704"/>
                  </a:lnTo>
                  <a:lnTo>
                    <a:pt x="163665" y="256814"/>
                  </a:lnTo>
                  <a:lnTo>
                    <a:pt x="159514" y="250408"/>
                  </a:lnTo>
                  <a:lnTo>
                    <a:pt x="156091" y="242794"/>
                  </a:lnTo>
                  <a:lnTo>
                    <a:pt x="145186" y="213119"/>
                  </a:lnTo>
                  <a:close/>
                </a:path>
                <a:path w="469900" h="303530">
                  <a:moveTo>
                    <a:pt x="261400" y="293872"/>
                  </a:moveTo>
                  <a:lnTo>
                    <a:pt x="260306" y="293872"/>
                  </a:lnTo>
                  <a:lnTo>
                    <a:pt x="260592" y="293902"/>
                  </a:lnTo>
                  <a:lnTo>
                    <a:pt x="261400" y="293872"/>
                  </a:lnTo>
                  <a:close/>
                </a:path>
                <a:path w="469900" h="303530">
                  <a:moveTo>
                    <a:pt x="264618" y="292803"/>
                  </a:moveTo>
                  <a:lnTo>
                    <a:pt x="248617" y="292803"/>
                  </a:lnTo>
                  <a:lnTo>
                    <a:pt x="260206" y="293920"/>
                  </a:lnTo>
                  <a:lnTo>
                    <a:pt x="261400" y="293872"/>
                  </a:lnTo>
                  <a:lnTo>
                    <a:pt x="261658" y="293824"/>
                  </a:lnTo>
                  <a:lnTo>
                    <a:pt x="262123" y="293672"/>
                  </a:lnTo>
                  <a:lnTo>
                    <a:pt x="262779" y="293551"/>
                  </a:lnTo>
                  <a:lnTo>
                    <a:pt x="264618" y="292803"/>
                  </a:lnTo>
                  <a:close/>
                </a:path>
                <a:path w="469900" h="303530">
                  <a:moveTo>
                    <a:pt x="245223" y="282000"/>
                  </a:moveTo>
                  <a:lnTo>
                    <a:pt x="243553" y="282673"/>
                  </a:lnTo>
                  <a:lnTo>
                    <a:pt x="236377" y="291061"/>
                  </a:lnTo>
                  <a:lnTo>
                    <a:pt x="268905" y="291061"/>
                  </a:lnTo>
                  <a:lnTo>
                    <a:pt x="288779" y="282986"/>
                  </a:lnTo>
                  <a:lnTo>
                    <a:pt x="255398" y="282986"/>
                  </a:lnTo>
                  <a:lnTo>
                    <a:pt x="245223" y="282000"/>
                  </a:lnTo>
                  <a:close/>
                </a:path>
                <a:path w="469900" h="303530">
                  <a:moveTo>
                    <a:pt x="37826" y="77613"/>
                  </a:moveTo>
                  <a:lnTo>
                    <a:pt x="10647" y="77613"/>
                  </a:lnTo>
                  <a:lnTo>
                    <a:pt x="255585" y="179517"/>
                  </a:lnTo>
                  <a:lnTo>
                    <a:pt x="255398" y="282986"/>
                  </a:lnTo>
                  <a:lnTo>
                    <a:pt x="288779" y="282986"/>
                  </a:lnTo>
                  <a:lnTo>
                    <a:pt x="293728" y="280974"/>
                  </a:lnTo>
                  <a:lnTo>
                    <a:pt x="266026" y="280974"/>
                  </a:lnTo>
                  <a:lnTo>
                    <a:pt x="266026" y="181741"/>
                  </a:lnTo>
                  <a:lnTo>
                    <a:pt x="291580" y="171576"/>
                  </a:lnTo>
                  <a:lnTo>
                    <a:pt x="263379" y="171576"/>
                  </a:lnTo>
                  <a:lnTo>
                    <a:pt x="263010" y="171337"/>
                  </a:lnTo>
                  <a:lnTo>
                    <a:pt x="262814" y="171237"/>
                  </a:lnTo>
                  <a:lnTo>
                    <a:pt x="89385" y="99068"/>
                  </a:lnTo>
                  <a:lnTo>
                    <a:pt x="90458" y="95024"/>
                  </a:lnTo>
                  <a:lnTo>
                    <a:pt x="79666" y="95024"/>
                  </a:lnTo>
                  <a:lnTo>
                    <a:pt x="37826" y="77613"/>
                  </a:lnTo>
                  <a:close/>
                </a:path>
                <a:path w="469900" h="303530">
                  <a:moveTo>
                    <a:pt x="412548" y="152566"/>
                  </a:moveTo>
                  <a:lnTo>
                    <a:pt x="342013" y="181785"/>
                  </a:lnTo>
                  <a:lnTo>
                    <a:pt x="340857" y="183153"/>
                  </a:lnTo>
                  <a:lnTo>
                    <a:pt x="324130" y="257364"/>
                  </a:lnTo>
                  <a:lnTo>
                    <a:pt x="266026" y="280974"/>
                  </a:lnTo>
                  <a:lnTo>
                    <a:pt x="293728" y="280974"/>
                  </a:lnTo>
                  <a:lnTo>
                    <a:pt x="332172" y="265353"/>
                  </a:lnTo>
                  <a:lnTo>
                    <a:pt x="333337" y="263976"/>
                  </a:lnTo>
                  <a:lnTo>
                    <a:pt x="350072" y="189735"/>
                  </a:lnTo>
                  <a:lnTo>
                    <a:pt x="413313" y="163539"/>
                  </a:lnTo>
                  <a:lnTo>
                    <a:pt x="428516" y="163539"/>
                  </a:lnTo>
                  <a:lnTo>
                    <a:pt x="428418" y="163270"/>
                  </a:lnTo>
                  <a:lnTo>
                    <a:pt x="425376" y="159808"/>
                  </a:lnTo>
                  <a:lnTo>
                    <a:pt x="420420" y="154334"/>
                  </a:lnTo>
                  <a:lnTo>
                    <a:pt x="412548" y="152566"/>
                  </a:lnTo>
                  <a:close/>
                </a:path>
                <a:path w="469900" h="303530">
                  <a:moveTo>
                    <a:pt x="168933" y="0"/>
                  </a:moveTo>
                  <a:lnTo>
                    <a:pt x="3039" y="65162"/>
                  </a:lnTo>
                  <a:lnTo>
                    <a:pt x="0" y="189083"/>
                  </a:lnTo>
                  <a:lnTo>
                    <a:pt x="1266" y="190986"/>
                  </a:lnTo>
                  <a:lnTo>
                    <a:pt x="15603" y="196955"/>
                  </a:lnTo>
                  <a:lnTo>
                    <a:pt x="23782" y="213406"/>
                  </a:lnTo>
                  <a:lnTo>
                    <a:pt x="24731" y="214288"/>
                  </a:lnTo>
                  <a:lnTo>
                    <a:pt x="92589" y="242524"/>
                  </a:lnTo>
                  <a:lnTo>
                    <a:pt x="100383" y="244258"/>
                  </a:lnTo>
                  <a:lnTo>
                    <a:pt x="107673" y="242952"/>
                  </a:lnTo>
                  <a:lnTo>
                    <a:pt x="114085" y="238760"/>
                  </a:lnTo>
                  <a:lnTo>
                    <a:pt x="116914" y="234961"/>
                  </a:lnTo>
                  <a:lnTo>
                    <a:pt x="102456" y="234961"/>
                  </a:lnTo>
                  <a:lnTo>
                    <a:pt x="96792" y="232985"/>
                  </a:lnTo>
                  <a:lnTo>
                    <a:pt x="31699" y="205895"/>
                  </a:lnTo>
                  <a:lnTo>
                    <a:pt x="23522" y="189452"/>
                  </a:lnTo>
                  <a:lnTo>
                    <a:pt x="22574" y="188566"/>
                  </a:lnTo>
                  <a:lnTo>
                    <a:pt x="10441" y="183514"/>
                  </a:lnTo>
                  <a:lnTo>
                    <a:pt x="10567" y="112300"/>
                  </a:lnTo>
                  <a:lnTo>
                    <a:pt x="10647" y="77613"/>
                  </a:lnTo>
                  <a:lnTo>
                    <a:pt x="37826" y="77613"/>
                  </a:lnTo>
                  <a:lnTo>
                    <a:pt x="19108" y="69824"/>
                  </a:lnTo>
                  <a:lnTo>
                    <a:pt x="160656" y="12511"/>
                  </a:lnTo>
                  <a:lnTo>
                    <a:pt x="168357" y="10498"/>
                  </a:lnTo>
                  <a:lnTo>
                    <a:pt x="199417" y="10498"/>
                  </a:lnTo>
                  <a:lnTo>
                    <a:pt x="192579" y="5180"/>
                  </a:lnTo>
                  <a:lnTo>
                    <a:pt x="181140" y="838"/>
                  </a:lnTo>
                  <a:lnTo>
                    <a:pt x="168933" y="0"/>
                  </a:lnTo>
                  <a:close/>
                </a:path>
                <a:path w="469900" h="303530">
                  <a:moveTo>
                    <a:pt x="130350" y="202689"/>
                  </a:moveTo>
                  <a:lnTo>
                    <a:pt x="125355" y="202806"/>
                  </a:lnTo>
                  <a:lnTo>
                    <a:pt x="121113" y="205604"/>
                  </a:lnTo>
                  <a:lnTo>
                    <a:pt x="119139" y="209891"/>
                  </a:lnTo>
                  <a:lnTo>
                    <a:pt x="110037" y="226920"/>
                  </a:lnTo>
                  <a:lnTo>
                    <a:pt x="108207" y="232177"/>
                  </a:lnTo>
                  <a:lnTo>
                    <a:pt x="102456" y="234961"/>
                  </a:lnTo>
                  <a:lnTo>
                    <a:pt x="116914" y="234961"/>
                  </a:lnTo>
                  <a:lnTo>
                    <a:pt x="119244" y="231834"/>
                  </a:lnTo>
                  <a:lnTo>
                    <a:pt x="128767" y="213997"/>
                  </a:lnTo>
                  <a:lnTo>
                    <a:pt x="129493" y="213193"/>
                  </a:lnTo>
                  <a:lnTo>
                    <a:pt x="130189" y="213119"/>
                  </a:lnTo>
                  <a:lnTo>
                    <a:pt x="145186" y="213119"/>
                  </a:lnTo>
                  <a:lnTo>
                    <a:pt x="143716" y="209118"/>
                  </a:lnTo>
                  <a:lnTo>
                    <a:pt x="137526" y="203175"/>
                  </a:lnTo>
                  <a:lnTo>
                    <a:pt x="130350" y="202689"/>
                  </a:lnTo>
                  <a:close/>
                </a:path>
                <a:path w="469900" h="303530">
                  <a:moveTo>
                    <a:pt x="428516" y="163539"/>
                  </a:moveTo>
                  <a:lnTo>
                    <a:pt x="413313" y="163539"/>
                  </a:lnTo>
                  <a:lnTo>
                    <a:pt x="417421" y="165242"/>
                  </a:lnTo>
                  <a:lnTo>
                    <a:pt x="419290" y="169691"/>
                  </a:lnTo>
                  <a:lnTo>
                    <a:pt x="419464" y="170612"/>
                  </a:lnTo>
                  <a:lnTo>
                    <a:pt x="419551" y="178140"/>
                  </a:lnTo>
                  <a:lnTo>
                    <a:pt x="417682" y="180881"/>
                  </a:lnTo>
                  <a:lnTo>
                    <a:pt x="414804" y="181898"/>
                  </a:lnTo>
                  <a:lnTo>
                    <a:pt x="407489" y="184165"/>
                  </a:lnTo>
                  <a:lnTo>
                    <a:pt x="402507" y="190929"/>
                  </a:lnTo>
                  <a:lnTo>
                    <a:pt x="402421" y="208788"/>
                  </a:lnTo>
                  <a:lnTo>
                    <a:pt x="402325" y="213549"/>
                  </a:lnTo>
                  <a:lnTo>
                    <a:pt x="409975" y="221503"/>
                  </a:lnTo>
                  <a:lnTo>
                    <a:pt x="421898" y="221742"/>
                  </a:lnTo>
                  <a:lnTo>
                    <a:pt x="424202" y="221325"/>
                  </a:lnTo>
                  <a:lnTo>
                    <a:pt x="431418" y="218497"/>
                  </a:lnTo>
                  <a:lnTo>
                    <a:pt x="442366" y="212176"/>
                  </a:lnTo>
                  <a:lnTo>
                    <a:pt x="418942" y="212176"/>
                  </a:lnTo>
                  <a:lnTo>
                    <a:pt x="414848" y="210382"/>
                  </a:lnTo>
                  <a:lnTo>
                    <a:pt x="413113" y="205934"/>
                  </a:lnTo>
                  <a:lnTo>
                    <a:pt x="413051" y="205604"/>
                  </a:lnTo>
                  <a:lnTo>
                    <a:pt x="412944" y="198584"/>
                  </a:lnTo>
                  <a:lnTo>
                    <a:pt x="412870" y="195703"/>
                  </a:lnTo>
                  <a:lnTo>
                    <a:pt x="414752" y="192962"/>
                  </a:lnTo>
                  <a:lnTo>
                    <a:pt x="417638" y="191946"/>
                  </a:lnTo>
                  <a:lnTo>
                    <a:pt x="424941" y="189678"/>
                  </a:lnTo>
                  <a:lnTo>
                    <a:pt x="429896" y="182910"/>
                  </a:lnTo>
                  <a:lnTo>
                    <a:pt x="429971" y="169691"/>
                  </a:lnTo>
                  <a:lnTo>
                    <a:pt x="430027" y="167723"/>
                  </a:lnTo>
                  <a:lnTo>
                    <a:pt x="428516" y="163539"/>
                  </a:lnTo>
                  <a:close/>
                </a:path>
                <a:path w="469900" h="303530">
                  <a:moveTo>
                    <a:pt x="454991" y="119968"/>
                  </a:moveTo>
                  <a:lnTo>
                    <a:pt x="423943" y="119968"/>
                  </a:lnTo>
                  <a:lnTo>
                    <a:pt x="431776" y="119974"/>
                  </a:lnTo>
                  <a:lnTo>
                    <a:pt x="439366" y="121952"/>
                  </a:lnTo>
                  <a:lnTo>
                    <a:pt x="459020" y="152127"/>
                  </a:lnTo>
                  <a:lnTo>
                    <a:pt x="458909" y="163539"/>
                  </a:lnTo>
                  <a:lnTo>
                    <a:pt x="440517" y="201337"/>
                  </a:lnTo>
                  <a:lnTo>
                    <a:pt x="418942" y="212176"/>
                  </a:lnTo>
                  <a:lnTo>
                    <a:pt x="442366" y="212176"/>
                  </a:lnTo>
                  <a:lnTo>
                    <a:pt x="466737" y="180639"/>
                  </a:lnTo>
                  <a:lnTo>
                    <a:pt x="469434" y="152127"/>
                  </a:lnTo>
                  <a:lnTo>
                    <a:pt x="468822" y="144148"/>
                  </a:lnTo>
                  <a:lnTo>
                    <a:pt x="466659" y="136273"/>
                  </a:lnTo>
                  <a:lnTo>
                    <a:pt x="463046" y="128945"/>
                  </a:lnTo>
                  <a:lnTo>
                    <a:pt x="458064" y="122370"/>
                  </a:lnTo>
                  <a:lnTo>
                    <a:pt x="454991" y="119968"/>
                  </a:lnTo>
                  <a:close/>
                </a:path>
                <a:path w="469900" h="303530">
                  <a:moveTo>
                    <a:pt x="424570" y="109464"/>
                  </a:moveTo>
                  <a:lnTo>
                    <a:pt x="412387" y="112300"/>
                  </a:lnTo>
                  <a:lnTo>
                    <a:pt x="263379" y="171576"/>
                  </a:lnTo>
                  <a:lnTo>
                    <a:pt x="291580" y="171576"/>
                  </a:lnTo>
                  <a:lnTo>
                    <a:pt x="416247" y="121984"/>
                  </a:lnTo>
                  <a:lnTo>
                    <a:pt x="423943" y="119968"/>
                  </a:lnTo>
                  <a:lnTo>
                    <a:pt x="454991" y="119968"/>
                  </a:lnTo>
                  <a:lnTo>
                    <a:pt x="448224" y="114677"/>
                  </a:lnTo>
                  <a:lnTo>
                    <a:pt x="436787" y="110316"/>
                  </a:lnTo>
                  <a:lnTo>
                    <a:pt x="424570" y="109464"/>
                  </a:lnTo>
                  <a:close/>
                </a:path>
                <a:path w="469900" h="303530">
                  <a:moveTo>
                    <a:pt x="172904" y="54067"/>
                  </a:moveTo>
                  <a:lnTo>
                    <a:pt x="157717" y="54067"/>
                  </a:lnTo>
                  <a:lnTo>
                    <a:pt x="161842" y="55770"/>
                  </a:lnTo>
                  <a:lnTo>
                    <a:pt x="163694" y="60219"/>
                  </a:lnTo>
                  <a:lnTo>
                    <a:pt x="163877" y="61140"/>
                  </a:lnTo>
                  <a:lnTo>
                    <a:pt x="163955" y="68668"/>
                  </a:lnTo>
                  <a:lnTo>
                    <a:pt x="162068" y="71409"/>
                  </a:lnTo>
                  <a:lnTo>
                    <a:pt x="159208" y="72426"/>
                  </a:lnTo>
                  <a:lnTo>
                    <a:pt x="151892" y="74693"/>
                  </a:lnTo>
                  <a:lnTo>
                    <a:pt x="146911" y="81457"/>
                  </a:lnTo>
                  <a:lnTo>
                    <a:pt x="163285" y="113921"/>
                  </a:lnTo>
                  <a:lnTo>
                    <a:pt x="175830" y="109025"/>
                  </a:lnTo>
                  <a:lnTo>
                    <a:pt x="186774" y="102704"/>
                  </a:lnTo>
                  <a:lnTo>
                    <a:pt x="163351" y="102704"/>
                  </a:lnTo>
                  <a:lnTo>
                    <a:pt x="159256" y="100910"/>
                  </a:lnTo>
                  <a:lnTo>
                    <a:pt x="157521" y="96462"/>
                  </a:lnTo>
                  <a:lnTo>
                    <a:pt x="157356" y="95593"/>
                  </a:lnTo>
                  <a:lnTo>
                    <a:pt x="157278" y="86231"/>
                  </a:lnTo>
                  <a:lnTo>
                    <a:pt x="159160" y="83490"/>
                  </a:lnTo>
                  <a:lnTo>
                    <a:pt x="162025" y="82474"/>
                  </a:lnTo>
                  <a:lnTo>
                    <a:pt x="169340" y="80206"/>
                  </a:lnTo>
                  <a:lnTo>
                    <a:pt x="174220" y="73577"/>
                  </a:lnTo>
                  <a:lnTo>
                    <a:pt x="174309" y="62825"/>
                  </a:lnTo>
                  <a:lnTo>
                    <a:pt x="174413" y="58238"/>
                  </a:lnTo>
                  <a:lnTo>
                    <a:pt x="172904" y="54067"/>
                  </a:lnTo>
                  <a:close/>
                </a:path>
                <a:path w="469900" h="303530">
                  <a:moveTo>
                    <a:pt x="199417" y="10498"/>
                  </a:moveTo>
                  <a:lnTo>
                    <a:pt x="168357" y="10498"/>
                  </a:lnTo>
                  <a:lnTo>
                    <a:pt x="176192" y="10503"/>
                  </a:lnTo>
                  <a:lnTo>
                    <a:pt x="183775" y="12478"/>
                  </a:lnTo>
                  <a:lnTo>
                    <a:pt x="203432" y="42655"/>
                  </a:lnTo>
                  <a:lnTo>
                    <a:pt x="203321" y="54067"/>
                  </a:lnTo>
                  <a:lnTo>
                    <a:pt x="184927" y="91865"/>
                  </a:lnTo>
                  <a:lnTo>
                    <a:pt x="163351" y="102704"/>
                  </a:lnTo>
                  <a:lnTo>
                    <a:pt x="186774" y="102704"/>
                  </a:lnTo>
                  <a:lnTo>
                    <a:pt x="211147" y="71167"/>
                  </a:lnTo>
                  <a:lnTo>
                    <a:pt x="213848" y="42655"/>
                  </a:lnTo>
                  <a:lnTo>
                    <a:pt x="213219" y="34642"/>
                  </a:lnTo>
                  <a:lnTo>
                    <a:pt x="211046" y="26758"/>
                  </a:lnTo>
                  <a:lnTo>
                    <a:pt x="207427" y="19425"/>
                  </a:lnTo>
                  <a:lnTo>
                    <a:pt x="202441" y="12850"/>
                  </a:lnTo>
                  <a:lnTo>
                    <a:pt x="199417" y="10498"/>
                  </a:lnTo>
                  <a:close/>
                </a:path>
                <a:path w="469900" h="303530">
                  <a:moveTo>
                    <a:pt x="156948" y="43098"/>
                  </a:moveTo>
                  <a:lnTo>
                    <a:pt x="86482" y="72287"/>
                  </a:lnTo>
                  <a:lnTo>
                    <a:pt x="85356" y="73577"/>
                  </a:lnTo>
                  <a:lnTo>
                    <a:pt x="79666" y="95024"/>
                  </a:lnTo>
                  <a:lnTo>
                    <a:pt x="90458" y="95024"/>
                  </a:lnTo>
                  <a:lnTo>
                    <a:pt x="94362" y="80310"/>
                  </a:lnTo>
                  <a:lnTo>
                    <a:pt x="157717" y="54067"/>
                  </a:lnTo>
                  <a:lnTo>
                    <a:pt x="172904" y="54067"/>
                  </a:lnTo>
                  <a:lnTo>
                    <a:pt x="172800" y="53781"/>
                  </a:lnTo>
                  <a:lnTo>
                    <a:pt x="169784" y="50323"/>
                  </a:lnTo>
                  <a:lnTo>
                    <a:pt x="164815" y="44858"/>
                  </a:lnTo>
                  <a:lnTo>
                    <a:pt x="156948" y="430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160" y="163172"/>
            <a:ext cx="473382" cy="495091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41731" y="2944367"/>
            <a:ext cx="9002395" cy="2004060"/>
          </a:xfrm>
          <a:custGeom>
            <a:avLst/>
            <a:gdLst/>
            <a:ahLst/>
            <a:cxnLst/>
            <a:rect l="l" t="t" r="r" b="b"/>
            <a:pathLst>
              <a:path w="9002395" h="2004060">
                <a:moveTo>
                  <a:pt x="8668258" y="0"/>
                </a:moveTo>
                <a:lnTo>
                  <a:pt x="334022" y="0"/>
                </a:lnTo>
                <a:lnTo>
                  <a:pt x="284662" y="3622"/>
                </a:lnTo>
                <a:lnTo>
                  <a:pt x="237550" y="14146"/>
                </a:lnTo>
                <a:lnTo>
                  <a:pt x="193205" y="31054"/>
                </a:lnTo>
                <a:lnTo>
                  <a:pt x="152141" y="53827"/>
                </a:lnTo>
                <a:lnTo>
                  <a:pt x="114877" y="81948"/>
                </a:lnTo>
                <a:lnTo>
                  <a:pt x="81928" y="114901"/>
                </a:lnTo>
                <a:lnTo>
                  <a:pt x="53811" y="152166"/>
                </a:lnTo>
                <a:lnTo>
                  <a:pt x="31044" y="193227"/>
                </a:lnTo>
                <a:lnTo>
                  <a:pt x="14141" y="237567"/>
                </a:lnTo>
                <a:lnTo>
                  <a:pt x="3621" y="284667"/>
                </a:lnTo>
                <a:lnTo>
                  <a:pt x="0" y="334009"/>
                </a:lnTo>
                <a:lnTo>
                  <a:pt x="0" y="1670037"/>
                </a:lnTo>
                <a:lnTo>
                  <a:pt x="3621" y="1719397"/>
                </a:lnTo>
                <a:lnTo>
                  <a:pt x="14141" y="1766509"/>
                </a:lnTo>
                <a:lnTo>
                  <a:pt x="31044" y="1810854"/>
                </a:lnTo>
                <a:lnTo>
                  <a:pt x="53811" y="1851918"/>
                </a:lnTo>
                <a:lnTo>
                  <a:pt x="81928" y="1889182"/>
                </a:lnTo>
                <a:lnTo>
                  <a:pt x="114877" y="1922131"/>
                </a:lnTo>
                <a:lnTo>
                  <a:pt x="152141" y="1950248"/>
                </a:lnTo>
                <a:lnTo>
                  <a:pt x="193205" y="1973015"/>
                </a:lnTo>
                <a:lnTo>
                  <a:pt x="237550" y="1989918"/>
                </a:lnTo>
                <a:lnTo>
                  <a:pt x="284662" y="2000438"/>
                </a:lnTo>
                <a:lnTo>
                  <a:pt x="334022" y="2004060"/>
                </a:lnTo>
                <a:lnTo>
                  <a:pt x="8668258" y="2004060"/>
                </a:lnTo>
                <a:lnTo>
                  <a:pt x="8717600" y="2000438"/>
                </a:lnTo>
                <a:lnTo>
                  <a:pt x="8764700" y="1989918"/>
                </a:lnTo>
                <a:lnTo>
                  <a:pt x="8809040" y="1973015"/>
                </a:lnTo>
                <a:lnTo>
                  <a:pt x="8850101" y="1950248"/>
                </a:lnTo>
                <a:lnTo>
                  <a:pt x="8887366" y="1922131"/>
                </a:lnTo>
                <a:lnTo>
                  <a:pt x="8920319" y="1889182"/>
                </a:lnTo>
                <a:lnTo>
                  <a:pt x="8948440" y="1851918"/>
                </a:lnTo>
                <a:lnTo>
                  <a:pt x="8971213" y="1810854"/>
                </a:lnTo>
                <a:lnTo>
                  <a:pt x="8988121" y="1766509"/>
                </a:lnTo>
                <a:lnTo>
                  <a:pt x="8998645" y="1719397"/>
                </a:lnTo>
                <a:lnTo>
                  <a:pt x="9002268" y="1670037"/>
                </a:lnTo>
                <a:lnTo>
                  <a:pt x="9002268" y="334009"/>
                </a:lnTo>
                <a:lnTo>
                  <a:pt x="8998645" y="284667"/>
                </a:lnTo>
                <a:lnTo>
                  <a:pt x="8988121" y="237567"/>
                </a:lnTo>
                <a:lnTo>
                  <a:pt x="8971213" y="193227"/>
                </a:lnTo>
                <a:lnTo>
                  <a:pt x="8948440" y="152166"/>
                </a:lnTo>
                <a:lnTo>
                  <a:pt x="8920319" y="114901"/>
                </a:lnTo>
                <a:lnTo>
                  <a:pt x="8887366" y="81948"/>
                </a:lnTo>
                <a:lnTo>
                  <a:pt x="8850101" y="53827"/>
                </a:lnTo>
                <a:lnTo>
                  <a:pt x="8809040" y="31054"/>
                </a:lnTo>
                <a:lnTo>
                  <a:pt x="8764700" y="14146"/>
                </a:lnTo>
                <a:lnTo>
                  <a:pt x="8717600" y="3622"/>
                </a:lnTo>
                <a:lnTo>
                  <a:pt x="8668258" y="0"/>
                </a:lnTo>
                <a:close/>
              </a:path>
            </a:pathLst>
          </a:custGeom>
          <a:solidFill>
            <a:srgbClr val="CFE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31596" y="60782"/>
            <a:ext cx="5123815" cy="634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395"/>
              </a:lnSpc>
              <a:spcBef>
                <a:spcPts val="100"/>
              </a:spcBef>
            </a:pPr>
            <a:r>
              <a:rPr dirty="0">
                <a:solidFill>
                  <a:srgbClr val="0F88FF"/>
                </a:solidFill>
                <a:latin typeface="Arial"/>
                <a:cs typeface="Arial"/>
              </a:rPr>
              <a:t>Zoom</a:t>
            </a:r>
            <a:r>
              <a:rPr spc="-55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F88FF"/>
                </a:solidFill>
                <a:latin typeface="Arial"/>
                <a:cs typeface="Arial"/>
              </a:rPr>
              <a:t>action</a:t>
            </a:r>
            <a:r>
              <a:rPr spc="-35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F88FF"/>
                </a:solidFill>
                <a:latin typeface="Arial"/>
                <a:cs typeface="Arial"/>
              </a:rPr>
              <a:t>11</a:t>
            </a:r>
            <a:r>
              <a:rPr spc="-50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F88FF"/>
                </a:solidFill>
                <a:latin typeface="Arial"/>
                <a:cs typeface="Arial"/>
              </a:rPr>
              <a:t>:</a:t>
            </a:r>
            <a:r>
              <a:rPr spc="-50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F88FF"/>
                </a:solidFill>
                <a:latin typeface="Arial"/>
                <a:cs typeface="Arial"/>
              </a:rPr>
              <a:t>pérenniser</a:t>
            </a:r>
            <a:r>
              <a:rPr spc="-50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F88FF"/>
                </a:solidFill>
                <a:latin typeface="Arial"/>
                <a:cs typeface="Arial"/>
              </a:rPr>
              <a:t>le</a:t>
            </a:r>
            <a:r>
              <a:rPr spc="-60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spc="-10" dirty="0">
                <a:solidFill>
                  <a:srgbClr val="0F88FF"/>
                </a:solidFill>
                <a:latin typeface="Arial"/>
                <a:cs typeface="Arial"/>
              </a:rPr>
              <a:t>dispositif</a:t>
            </a:r>
          </a:p>
          <a:p>
            <a:pPr marL="45085" algn="ctr">
              <a:lnSpc>
                <a:spcPts val="2395"/>
              </a:lnSpc>
            </a:pPr>
            <a:r>
              <a:rPr dirty="0">
                <a:solidFill>
                  <a:srgbClr val="0F88FF"/>
                </a:solidFill>
                <a:latin typeface="Arial"/>
                <a:cs typeface="Arial"/>
              </a:rPr>
              <a:t>de</a:t>
            </a:r>
            <a:r>
              <a:rPr spc="-30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F88FF"/>
                </a:solidFill>
                <a:latin typeface="Arial"/>
                <a:cs typeface="Arial"/>
              </a:rPr>
              <a:t>bourses</a:t>
            </a:r>
            <a:r>
              <a:rPr spc="-25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spc="-10" dirty="0">
                <a:solidFill>
                  <a:srgbClr val="0F88FF"/>
                </a:solidFill>
                <a:latin typeface="Arial"/>
                <a:cs typeface="Arial"/>
              </a:rPr>
              <a:t>d’études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82956" y="851407"/>
            <a:ext cx="8436610" cy="38538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115" marR="2245360" indent="-273050">
              <a:lnSpc>
                <a:spcPct val="100000"/>
              </a:lnSpc>
              <a:spcBef>
                <a:spcPts val="105"/>
              </a:spcBef>
              <a:buFont typeface="Wingdings"/>
              <a:buChar char=""/>
              <a:tabLst>
                <a:tab pos="285115" algn="l"/>
              </a:tabLst>
            </a:pPr>
            <a:r>
              <a:rPr sz="1400" dirty="0">
                <a:latin typeface="Arial"/>
                <a:cs typeface="Arial"/>
              </a:rPr>
              <a:t>Nombre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bourses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d’étude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financées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par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France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relance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attribuées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sur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17 </a:t>
            </a:r>
            <a:r>
              <a:rPr sz="1400" dirty="0">
                <a:latin typeface="Arial"/>
                <a:cs typeface="Arial"/>
              </a:rPr>
              <a:t>formations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éligibles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pour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les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CAP-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Bac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Pro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-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BAC+2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  <a:p>
            <a:pPr marL="548640" lvl="1" indent="-263525">
              <a:lnSpc>
                <a:spcPct val="100000"/>
              </a:lnSpc>
              <a:buFont typeface="Arial"/>
              <a:buChar char="•"/>
              <a:tabLst>
                <a:tab pos="548640" algn="l"/>
              </a:tabLst>
            </a:pPr>
            <a:r>
              <a:rPr sz="1400" b="1" spc="-10" dirty="0">
                <a:latin typeface="Arial"/>
                <a:cs typeface="Arial"/>
              </a:rPr>
              <a:t>2021-</a:t>
            </a:r>
            <a:r>
              <a:rPr sz="1400" b="1" dirty="0">
                <a:latin typeface="Arial"/>
                <a:cs typeface="Arial"/>
              </a:rPr>
              <a:t>22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: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50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bourses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dans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10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lycées</a:t>
            </a:r>
            <a:endParaRPr sz="1400">
              <a:latin typeface="Arial"/>
              <a:cs typeface="Arial"/>
            </a:endParaRPr>
          </a:p>
          <a:p>
            <a:pPr marL="548640" lvl="1" indent="-263525">
              <a:lnSpc>
                <a:spcPct val="100000"/>
              </a:lnSpc>
              <a:buFont typeface="Arial"/>
              <a:buChar char="•"/>
              <a:tabLst>
                <a:tab pos="548640" algn="l"/>
              </a:tabLst>
            </a:pPr>
            <a:r>
              <a:rPr sz="1400" b="1" spc="-10" dirty="0">
                <a:latin typeface="Arial"/>
                <a:cs typeface="Arial"/>
              </a:rPr>
              <a:t>2022-</a:t>
            </a:r>
            <a:r>
              <a:rPr sz="1400" b="1" dirty="0">
                <a:latin typeface="Arial"/>
                <a:cs typeface="Arial"/>
              </a:rPr>
              <a:t>23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: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200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bourses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dans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26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lycées</a:t>
            </a:r>
            <a:r>
              <a:rPr sz="1400" b="1" spc="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(10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des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12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régions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françaises)</a:t>
            </a:r>
            <a:endParaRPr sz="1400">
              <a:latin typeface="Arial"/>
              <a:cs typeface="Arial"/>
            </a:endParaRPr>
          </a:p>
          <a:p>
            <a:pPr marL="548640" lvl="1" indent="-263525">
              <a:lnSpc>
                <a:spcPct val="100000"/>
              </a:lnSpc>
              <a:buFont typeface="Arial"/>
              <a:buChar char="•"/>
              <a:tabLst>
                <a:tab pos="548640" algn="l"/>
              </a:tabLst>
            </a:pPr>
            <a:r>
              <a:rPr sz="1400" b="1" spc="-10" dirty="0">
                <a:latin typeface="Arial"/>
                <a:cs typeface="Arial"/>
              </a:rPr>
              <a:t>2023-</a:t>
            </a:r>
            <a:r>
              <a:rPr sz="1400" b="1" dirty="0">
                <a:latin typeface="Arial"/>
                <a:cs typeface="Arial"/>
              </a:rPr>
              <a:t>24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: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200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bourses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dans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26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lycées</a:t>
            </a:r>
            <a:r>
              <a:rPr sz="1400" b="1" spc="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(10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des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12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régions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françaises)</a:t>
            </a:r>
            <a:endParaRPr sz="1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70"/>
              </a:spcBef>
              <a:buFont typeface="Arial"/>
              <a:buChar char="•"/>
            </a:pPr>
            <a:endParaRPr sz="1400">
              <a:latin typeface="Arial"/>
              <a:cs typeface="Arial"/>
            </a:endParaRPr>
          </a:p>
          <a:p>
            <a:pPr marL="285115" marR="2378075" indent="-273050">
              <a:lnSpc>
                <a:spcPct val="100000"/>
              </a:lnSpc>
              <a:buFont typeface="Wingdings"/>
              <a:buChar char=""/>
              <a:tabLst>
                <a:tab pos="285115" algn="l"/>
              </a:tabLst>
            </a:pPr>
            <a:r>
              <a:rPr sz="1400" spc="-30" dirty="0">
                <a:latin typeface="Arial"/>
                <a:cs typeface="Arial"/>
              </a:rPr>
              <a:t>Taux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d’insertion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dans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la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filière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nucléaire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: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90%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des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boursiers</a:t>
            </a:r>
            <a:r>
              <a:rPr sz="1400" b="1" spc="-6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continuent </a:t>
            </a:r>
            <a:r>
              <a:rPr sz="1400" b="1" dirty="0">
                <a:latin typeface="Arial"/>
                <a:cs typeface="Arial"/>
              </a:rPr>
              <a:t>dans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la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filière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nucléaire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(dont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poursuite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des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études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89%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et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CDI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9%)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00">
              <a:latin typeface="Arial"/>
              <a:cs typeface="Arial"/>
            </a:endParaRPr>
          </a:p>
          <a:p>
            <a:pPr marL="189230">
              <a:lnSpc>
                <a:spcPct val="100000"/>
              </a:lnSpc>
            </a:pPr>
            <a:r>
              <a:rPr sz="1400" b="1" dirty="0">
                <a:latin typeface="Arial"/>
                <a:cs typeface="Arial"/>
              </a:rPr>
              <a:t>Perspectives</a:t>
            </a:r>
            <a:r>
              <a:rPr sz="1400" b="1" spc="-90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  <a:p>
            <a:pPr marL="404495" indent="-215265">
              <a:lnSpc>
                <a:spcPct val="100000"/>
              </a:lnSpc>
              <a:buFont typeface="Wingdings"/>
              <a:buChar char=""/>
              <a:tabLst>
                <a:tab pos="404495" algn="l"/>
              </a:tabLst>
            </a:pPr>
            <a:r>
              <a:rPr sz="1400" b="1" spc="-10" dirty="0">
                <a:latin typeface="Arial"/>
                <a:cs typeface="Arial"/>
              </a:rPr>
              <a:t>2024-</a:t>
            </a:r>
            <a:r>
              <a:rPr sz="1400" b="1" dirty="0">
                <a:latin typeface="Arial"/>
                <a:cs typeface="Arial"/>
              </a:rPr>
              <a:t>25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: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un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objectif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400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bourses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et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un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élargissement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des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formations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éligibles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vers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des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cursus</a:t>
            </a:r>
            <a:endParaRPr sz="1400">
              <a:latin typeface="Arial"/>
              <a:cs typeface="Arial"/>
            </a:endParaRPr>
          </a:p>
          <a:p>
            <a:pPr marL="404495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supérieurs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longs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(BUT,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écoles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d’ingénieur,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master)</a:t>
            </a:r>
            <a:endParaRPr sz="1400">
              <a:latin typeface="Arial"/>
              <a:cs typeface="Arial"/>
            </a:endParaRPr>
          </a:p>
          <a:p>
            <a:pPr marL="404495" marR="306705" indent="-215265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404495" algn="l"/>
              </a:tabLst>
            </a:pPr>
            <a:r>
              <a:rPr sz="1400" dirty="0">
                <a:latin typeface="Arial"/>
                <a:cs typeface="Arial"/>
              </a:rPr>
              <a:t>Le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financement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des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bourses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d’étude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est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en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cours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sécurisation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à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partir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2024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: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moitié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par </a:t>
            </a:r>
            <a:r>
              <a:rPr sz="1400" dirty="0">
                <a:latin typeface="Arial"/>
                <a:cs typeface="Arial"/>
              </a:rPr>
              <a:t>l’Etat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via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France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relance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et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moitié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par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des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industriels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la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filière</a:t>
            </a:r>
            <a:endParaRPr sz="1400">
              <a:latin typeface="Arial"/>
              <a:cs typeface="Arial"/>
            </a:endParaRPr>
          </a:p>
          <a:p>
            <a:pPr marL="404495" marR="62230" indent="-215265">
              <a:lnSpc>
                <a:spcPct val="100000"/>
              </a:lnSpc>
              <a:buFont typeface="Wingdings"/>
              <a:buChar char=""/>
              <a:tabLst>
                <a:tab pos="404495" algn="l"/>
              </a:tabLst>
            </a:pPr>
            <a:r>
              <a:rPr sz="1400" dirty="0">
                <a:latin typeface="Arial"/>
                <a:cs typeface="Arial"/>
              </a:rPr>
              <a:t>La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mobilisation</a:t>
            </a:r>
            <a:r>
              <a:rPr sz="1400" b="1" spc="-6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des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parrains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/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marraines</a:t>
            </a:r>
            <a:r>
              <a:rPr sz="1400" dirty="0">
                <a:latin typeface="Arial"/>
                <a:cs typeface="Arial"/>
              </a:rPr>
              <a:t>,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indispensable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au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dispositif,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est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à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promouvoir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(réseaux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de </a:t>
            </a:r>
            <a:r>
              <a:rPr sz="1400" dirty="0">
                <a:latin typeface="Arial"/>
                <a:cs typeface="Arial"/>
              </a:rPr>
              <a:t>parrains,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visites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sites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groupés,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viviers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à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disposition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des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jeunes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pour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des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recherche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stages, </a:t>
            </a:r>
            <a:r>
              <a:rPr sz="1400" dirty="0">
                <a:latin typeface="Arial"/>
                <a:cs typeface="Arial"/>
              </a:rPr>
              <a:t>d’emplois,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etc,)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35140" y="669036"/>
            <a:ext cx="2177796" cy="220065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50252" y="152400"/>
            <a:ext cx="1589531" cy="39928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5720" y="84835"/>
            <a:ext cx="5706110" cy="63817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>
              <a:lnSpc>
                <a:spcPts val="2300"/>
              </a:lnSpc>
              <a:spcBef>
                <a:spcPts val="360"/>
              </a:spcBef>
            </a:pPr>
            <a:r>
              <a:rPr dirty="0">
                <a:latin typeface="Arial"/>
                <a:cs typeface="Arial"/>
              </a:rPr>
              <a:t>Zoom</a:t>
            </a:r>
            <a:r>
              <a:rPr spc="-2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action</a:t>
            </a:r>
            <a:r>
              <a:rPr spc="-1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11</a:t>
            </a:r>
            <a:r>
              <a:rPr spc="-4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:</a:t>
            </a:r>
            <a:r>
              <a:rPr spc="-2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point</a:t>
            </a:r>
            <a:r>
              <a:rPr spc="-1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sur</a:t>
            </a:r>
            <a:r>
              <a:rPr spc="-3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le</a:t>
            </a:r>
            <a:r>
              <a:rPr spc="-3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financement</a:t>
            </a:r>
            <a:r>
              <a:rPr spc="-20" dirty="0">
                <a:latin typeface="Arial"/>
                <a:cs typeface="Arial"/>
              </a:rPr>
              <a:t> </a:t>
            </a:r>
            <a:r>
              <a:rPr spc="-25" dirty="0">
                <a:latin typeface="Arial"/>
                <a:cs typeface="Arial"/>
              </a:rPr>
              <a:t>du </a:t>
            </a:r>
            <a:r>
              <a:rPr dirty="0">
                <a:latin typeface="Arial"/>
                <a:cs typeface="Arial"/>
              </a:rPr>
              <a:t>dispositif</a:t>
            </a:r>
            <a:r>
              <a:rPr spc="-2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de</a:t>
            </a:r>
            <a:r>
              <a:rPr spc="-3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bourses</a:t>
            </a:r>
            <a:r>
              <a:rPr spc="-4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d’études</a:t>
            </a:r>
            <a:r>
              <a:rPr spc="-2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à</a:t>
            </a:r>
            <a:r>
              <a:rPr spc="-35" dirty="0">
                <a:latin typeface="Arial"/>
                <a:cs typeface="Arial"/>
              </a:rPr>
              <a:t> </a:t>
            </a:r>
            <a:r>
              <a:rPr spc="-20" dirty="0">
                <a:latin typeface="Arial"/>
                <a:cs typeface="Arial"/>
              </a:rPr>
              <a:t>date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97763" y="872489"/>
            <a:ext cx="7976234" cy="37198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2425" indent="-339725" algn="just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2425" algn="l"/>
              </a:tabLst>
            </a:pPr>
            <a:r>
              <a:rPr sz="2000" dirty="0">
                <a:latin typeface="Carlito"/>
                <a:cs typeface="Carlito"/>
              </a:rPr>
              <a:t>Une</a:t>
            </a:r>
            <a:r>
              <a:rPr sz="2000" spc="48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douzaine</a:t>
            </a:r>
            <a:r>
              <a:rPr sz="2000" spc="480" dirty="0">
                <a:latin typeface="Carlito"/>
                <a:cs typeface="Carlito"/>
              </a:rPr>
              <a:t> </a:t>
            </a:r>
            <a:r>
              <a:rPr sz="2000" spc="100" dirty="0">
                <a:latin typeface="Liberation Sans Narrow"/>
                <a:cs typeface="Liberation Sans Narrow"/>
              </a:rPr>
              <a:t>d’entreprises</a:t>
            </a:r>
            <a:r>
              <a:rPr sz="2000" spc="484" dirty="0">
                <a:latin typeface="Liberation Sans Narrow"/>
                <a:cs typeface="Liberation Sans Narrow"/>
              </a:rPr>
              <a:t> </a:t>
            </a:r>
            <a:r>
              <a:rPr sz="2000" dirty="0">
                <a:latin typeface="Carlito"/>
                <a:cs typeface="Carlito"/>
              </a:rPr>
              <a:t>ont</a:t>
            </a:r>
            <a:r>
              <a:rPr sz="2000" spc="484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accepté</a:t>
            </a:r>
            <a:r>
              <a:rPr sz="2000" spc="47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de</a:t>
            </a:r>
            <a:r>
              <a:rPr sz="2000" spc="48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contribuer</a:t>
            </a:r>
            <a:r>
              <a:rPr sz="2000" spc="47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au</a:t>
            </a:r>
            <a:r>
              <a:rPr sz="2000" spc="484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dispositif</a:t>
            </a:r>
            <a:r>
              <a:rPr sz="2000" spc="484" dirty="0">
                <a:latin typeface="Carlito"/>
                <a:cs typeface="Carlito"/>
              </a:rPr>
              <a:t> </a:t>
            </a:r>
            <a:r>
              <a:rPr sz="2000" spc="-50" dirty="0">
                <a:latin typeface="Carlito"/>
                <a:cs typeface="Carlito"/>
              </a:rPr>
              <a:t>:</a:t>
            </a:r>
            <a:endParaRPr sz="2000">
              <a:latin typeface="Carlito"/>
              <a:cs typeface="Carlito"/>
            </a:endParaRPr>
          </a:p>
          <a:p>
            <a:pPr marL="355600" marR="5080" algn="just">
              <a:lnSpc>
                <a:spcPct val="105000"/>
              </a:lnSpc>
            </a:pPr>
            <a:r>
              <a:rPr sz="2000" dirty="0">
                <a:latin typeface="Carlito"/>
                <a:cs typeface="Carlito"/>
              </a:rPr>
              <a:t>EDF/Framatome,</a:t>
            </a:r>
            <a:r>
              <a:rPr sz="2000" spc="420" dirty="0">
                <a:latin typeface="Carlito"/>
                <a:cs typeface="Carlito"/>
              </a:rPr>
              <a:t>  </a:t>
            </a:r>
            <a:r>
              <a:rPr sz="2000" dirty="0">
                <a:latin typeface="Carlito"/>
                <a:cs typeface="Carlito"/>
              </a:rPr>
              <a:t>Orano,</a:t>
            </a:r>
            <a:r>
              <a:rPr sz="2000" spc="420" dirty="0">
                <a:latin typeface="Carlito"/>
                <a:cs typeface="Carlito"/>
              </a:rPr>
              <a:t>  </a:t>
            </a:r>
            <a:r>
              <a:rPr sz="2000" dirty="0">
                <a:latin typeface="Carlito"/>
                <a:cs typeface="Carlito"/>
              </a:rPr>
              <a:t>le</a:t>
            </a:r>
            <a:r>
              <a:rPr sz="2000" spc="420" dirty="0">
                <a:latin typeface="Carlito"/>
                <a:cs typeface="Carlito"/>
              </a:rPr>
              <a:t>  </a:t>
            </a:r>
            <a:r>
              <a:rPr sz="2000" dirty="0">
                <a:latin typeface="Carlito"/>
                <a:cs typeface="Carlito"/>
              </a:rPr>
              <a:t>CEA,</a:t>
            </a:r>
            <a:r>
              <a:rPr sz="2000" spc="425" dirty="0">
                <a:latin typeface="Carlito"/>
                <a:cs typeface="Carlito"/>
              </a:rPr>
              <a:t>  </a:t>
            </a:r>
            <a:r>
              <a:rPr sz="2000" dirty="0">
                <a:latin typeface="Carlito"/>
                <a:cs typeface="Carlito"/>
              </a:rPr>
              <a:t>Onet</a:t>
            </a:r>
            <a:r>
              <a:rPr sz="2000" spc="415" dirty="0">
                <a:latin typeface="Carlito"/>
                <a:cs typeface="Carlito"/>
              </a:rPr>
              <a:t>  </a:t>
            </a:r>
            <a:r>
              <a:rPr sz="2000" dirty="0">
                <a:latin typeface="Carlito"/>
                <a:cs typeface="Carlito"/>
              </a:rPr>
              <a:t>technologies,</a:t>
            </a:r>
            <a:r>
              <a:rPr sz="2000" spc="430" dirty="0">
                <a:latin typeface="Carlito"/>
                <a:cs typeface="Carlito"/>
              </a:rPr>
              <a:t>  </a:t>
            </a:r>
            <a:r>
              <a:rPr sz="2000" dirty="0">
                <a:latin typeface="Carlito"/>
                <a:cs typeface="Carlito"/>
              </a:rPr>
              <a:t>Groupe</a:t>
            </a:r>
            <a:r>
              <a:rPr sz="2000" spc="415" dirty="0">
                <a:latin typeface="Carlito"/>
                <a:cs typeface="Carlito"/>
              </a:rPr>
              <a:t>  </a:t>
            </a:r>
            <a:r>
              <a:rPr sz="2000" spc="-50" dirty="0">
                <a:latin typeface="Carlito"/>
                <a:cs typeface="Carlito"/>
              </a:rPr>
              <a:t>M </a:t>
            </a:r>
            <a:r>
              <a:rPr sz="2000" dirty="0">
                <a:latin typeface="Carlito"/>
                <a:cs typeface="Carlito"/>
              </a:rPr>
              <a:t>(Monteiro),</a:t>
            </a:r>
            <a:r>
              <a:rPr sz="2000" spc="50" dirty="0">
                <a:latin typeface="Carlito"/>
                <a:cs typeface="Carlito"/>
              </a:rPr>
              <a:t>  </a:t>
            </a:r>
            <a:r>
              <a:rPr sz="2000" dirty="0">
                <a:latin typeface="Carlito"/>
                <a:cs typeface="Carlito"/>
              </a:rPr>
              <a:t>Ponticelli,</a:t>
            </a:r>
            <a:r>
              <a:rPr sz="2000" spc="50" dirty="0">
                <a:latin typeface="Carlito"/>
                <a:cs typeface="Carlito"/>
              </a:rPr>
              <a:t>  </a:t>
            </a:r>
            <a:r>
              <a:rPr sz="2000" dirty="0">
                <a:latin typeface="Carlito"/>
                <a:cs typeface="Carlito"/>
              </a:rPr>
              <a:t>Equans,</a:t>
            </a:r>
            <a:r>
              <a:rPr sz="2000" spc="55" dirty="0">
                <a:latin typeface="Carlito"/>
                <a:cs typeface="Carlito"/>
              </a:rPr>
              <a:t>  </a:t>
            </a:r>
            <a:r>
              <a:rPr sz="2000" dirty="0">
                <a:latin typeface="Carlito"/>
                <a:cs typeface="Carlito"/>
              </a:rPr>
              <a:t>REEL,</a:t>
            </a:r>
            <a:r>
              <a:rPr sz="2000" spc="45" dirty="0">
                <a:latin typeface="Carlito"/>
                <a:cs typeface="Carlito"/>
              </a:rPr>
              <a:t>  </a:t>
            </a:r>
            <a:r>
              <a:rPr sz="2000" dirty="0">
                <a:latin typeface="Carlito"/>
                <a:cs typeface="Carlito"/>
              </a:rPr>
              <a:t>Assystem,</a:t>
            </a:r>
            <a:r>
              <a:rPr sz="2000" spc="50" dirty="0">
                <a:latin typeface="Carlito"/>
                <a:cs typeface="Carlito"/>
              </a:rPr>
              <a:t>  </a:t>
            </a:r>
            <a:r>
              <a:rPr sz="2000" dirty="0">
                <a:latin typeface="Carlito"/>
                <a:cs typeface="Carlito"/>
              </a:rPr>
              <a:t>Capgemini,</a:t>
            </a:r>
            <a:r>
              <a:rPr sz="2000" spc="55" dirty="0">
                <a:latin typeface="Carlito"/>
                <a:cs typeface="Carlito"/>
              </a:rPr>
              <a:t>  </a:t>
            </a:r>
            <a:r>
              <a:rPr sz="2000" dirty="0">
                <a:latin typeface="Carlito"/>
                <a:cs typeface="Carlito"/>
              </a:rPr>
              <a:t>APAVE</a:t>
            </a:r>
            <a:r>
              <a:rPr sz="2000" spc="215" dirty="0">
                <a:latin typeface="Carlito"/>
                <a:cs typeface="Carlito"/>
              </a:rPr>
              <a:t>   </a:t>
            </a:r>
            <a:r>
              <a:rPr sz="2000" spc="-50" dirty="0">
                <a:latin typeface="Carlito"/>
                <a:cs typeface="Carlito"/>
              </a:rPr>
              <a:t>: </a:t>
            </a:r>
            <a:r>
              <a:rPr sz="2000" dirty="0">
                <a:latin typeface="Carlito"/>
                <a:cs typeface="Carlito"/>
              </a:rPr>
              <a:t>conventions</a:t>
            </a:r>
            <a:r>
              <a:rPr sz="2000" spc="-3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envoyées</a:t>
            </a:r>
            <a:r>
              <a:rPr sz="2000" spc="-4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pour</a:t>
            </a:r>
            <a:r>
              <a:rPr sz="2000" spc="-5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signature</a:t>
            </a:r>
            <a:r>
              <a:rPr sz="2000" spc="-30" dirty="0">
                <a:latin typeface="Carlito"/>
                <a:cs typeface="Carlito"/>
              </a:rPr>
              <a:t> </a:t>
            </a:r>
            <a:r>
              <a:rPr sz="2000" spc="95" dirty="0">
                <a:latin typeface="Liberation Sans Narrow"/>
                <a:cs typeface="Liberation Sans Narrow"/>
              </a:rPr>
              <a:t>d’ici</a:t>
            </a:r>
            <a:r>
              <a:rPr sz="2000" spc="-35" dirty="0">
                <a:latin typeface="Liberation Sans Narrow"/>
                <a:cs typeface="Liberation Sans Narrow"/>
              </a:rPr>
              <a:t> </a:t>
            </a:r>
            <a:r>
              <a:rPr sz="2000" dirty="0">
                <a:latin typeface="Carlito"/>
                <a:cs typeface="Carlito"/>
              </a:rPr>
              <a:t>fin</a:t>
            </a:r>
            <a:r>
              <a:rPr sz="2000" spc="-35" dirty="0">
                <a:latin typeface="Carlito"/>
                <a:cs typeface="Carlito"/>
              </a:rPr>
              <a:t> </a:t>
            </a:r>
            <a:r>
              <a:rPr sz="2000" spc="-20" dirty="0">
                <a:latin typeface="Carlito"/>
                <a:cs typeface="Carlito"/>
              </a:rPr>
              <a:t>juin</a:t>
            </a:r>
            <a:endParaRPr sz="2000">
              <a:latin typeface="Carlito"/>
              <a:cs typeface="Carlito"/>
            </a:endParaRPr>
          </a:p>
          <a:p>
            <a:pPr marL="351790" indent="-339090" algn="just">
              <a:lnSpc>
                <a:spcPct val="100000"/>
              </a:lnSpc>
              <a:spcBef>
                <a:spcPts val="1115"/>
              </a:spcBef>
              <a:buFont typeface="Arial"/>
              <a:buChar char="•"/>
              <a:tabLst>
                <a:tab pos="351790" algn="l"/>
              </a:tabLst>
            </a:pPr>
            <a:r>
              <a:rPr sz="2000" dirty="0">
                <a:latin typeface="Carlito"/>
                <a:cs typeface="Carlito"/>
              </a:rPr>
              <a:t>En</a:t>
            </a:r>
            <a:r>
              <a:rPr sz="2000" spc="-4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attente</a:t>
            </a:r>
            <a:r>
              <a:rPr sz="2000" spc="-1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de</a:t>
            </a:r>
            <a:r>
              <a:rPr sz="2000" spc="-3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confirmation</a:t>
            </a:r>
            <a:r>
              <a:rPr sz="2000" spc="-2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:</a:t>
            </a:r>
            <a:r>
              <a:rPr sz="2000" spc="-2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Andra,</a:t>
            </a:r>
            <a:r>
              <a:rPr sz="2000" spc="-2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Eiffage,</a:t>
            </a:r>
            <a:r>
              <a:rPr sz="2000" spc="-45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Bouygues</a:t>
            </a:r>
            <a:endParaRPr sz="2000">
              <a:latin typeface="Carlito"/>
              <a:cs typeface="Carlito"/>
            </a:endParaRPr>
          </a:p>
          <a:p>
            <a:pPr marL="352425" indent="-339725" algn="just">
              <a:lnSpc>
                <a:spcPct val="100000"/>
              </a:lnSpc>
              <a:spcBef>
                <a:spcPts val="1115"/>
              </a:spcBef>
              <a:buFont typeface="Arial"/>
              <a:buChar char="•"/>
              <a:tabLst>
                <a:tab pos="352425" algn="l"/>
              </a:tabLst>
            </a:pPr>
            <a:r>
              <a:rPr sz="2000" dirty="0">
                <a:latin typeface="Carlito"/>
                <a:cs typeface="Carlito"/>
              </a:rPr>
              <a:t>Relances</a:t>
            </a:r>
            <a:r>
              <a:rPr sz="2000" spc="-3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en</a:t>
            </a:r>
            <a:r>
              <a:rPr sz="2000" spc="-3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cours</a:t>
            </a:r>
            <a:r>
              <a:rPr sz="2000" spc="-4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avec</a:t>
            </a:r>
            <a:r>
              <a:rPr sz="2000" spc="-3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la</a:t>
            </a:r>
            <a:r>
              <a:rPr sz="2000" spc="-3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DINN</a:t>
            </a:r>
            <a:r>
              <a:rPr sz="2000" spc="-6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pour</a:t>
            </a:r>
            <a:r>
              <a:rPr sz="2000" spc="-6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les</a:t>
            </a:r>
            <a:r>
              <a:rPr sz="2000" spc="-2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entreprises</a:t>
            </a:r>
            <a:r>
              <a:rPr sz="2000" spc="-10" dirty="0">
                <a:latin typeface="Carlito"/>
                <a:cs typeface="Carlito"/>
              </a:rPr>
              <a:t> </a:t>
            </a:r>
            <a:r>
              <a:rPr sz="2000" spc="105" dirty="0">
                <a:latin typeface="Liberation Sans Narrow"/>
                <a:cs typeface="Liberation Sans Narrow"/>
              </a:rPr>
              <a:t>n’ayant</a:t>
            </a:r>
            <a:r>
              <a:rPr sz="2000" spc="-65" dirty="0">
                <a:latin typeface="Liberation Sans Narrow"/>
                <a:cs typeface="Liberation Sans Narrow"/>
              </a:rPr>
              <a:t> </a:t>
            </a:r>
            <a:r>
              <a:rPr sz="2000" dirty="0">
                <a:latin typeface="Carlito"/>
                <a:cs typeface="Carlito"/>
              </a:rPr>
              <a:t>pas</a:t>
            </a:r>
            <a:r>
              <a:rPr sz="2000" spc="-30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répondu</a:t>
            </a:r>
            <a:endParaRPr sz="2000">
              <a:latin typeface="Carlito"/>
              <a:cs typeface="Carlito"/>
            </a:endParaRPr>
          </a:p>
          <a:p>
            <a:pPr marL="352425" marR="5080" indent="-339725" algn="just">
              <a:lnSpc>
                <a:spcPct val="105100"/>
              </a:lnSpc>
              <a:spcBef>
                <a:spcPts val="1005"/>
              </a:spcBef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latin typeface="Carlito"/>
                <a:cs typeface="Carlito"/>
              </a:rPr>
              <a:t>Un</a:t>
            </a:r>
            <a:r>
              <a:rPr sz="2000" spc="1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financement</a:t>
            </a:r>
            <a:r>
              <a:rPr sz="2000" spc="1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de</a:t>
            </a:r>
            <a:r>
              <a:rPr sz="2000" spc="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la</a:t>
            </a:r>
            <a:r>
              <a:rPr sz="2000" spc="1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«</a:t>
            </a:r>
            <a:r>
              <a:rPr sz="2000" spc="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part</a:t>
            </a:r>
            <a:r>
              <a:rPr sz="2000" spc="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entreprises »</a:t>
            </a:r>
            <a:r>
              <a:rPr sz="2000" spc="47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à</a:t>
            </a:r>
            <a:r>
              <a:rPr sz="2000" spc="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date non</a:t>
            </a:r>
            <a:r>
              <a:rPr sz="2000" spc="1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complet</a:t>
            </a:r>
            <a:r>
              <a:rPr sz="2000" spc="484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:</a:t>
            </a:r>
            <a:r>
              <a:rPr sz="2000" spc="-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620 </a:t>
            </a:r>
            <a:r>
              <a:rPr sz="2000" spc="75" dirty="0">
                <a:latin typeface="Liberation Sans Narrow"/>
                <a:cs typeface="Liberation Sans Narrow"/>
              </a:rPr>
              <a:t>k€</a:t>
            </a:r>
            <a:r>
              <a:rPr sz="2000" spc="5" dirty="0">
                <a:latin typeface="Liberation Sans Narrow"/>
                <a:cs typeface="Liberation Sans Narrow"/>
              </a:rPr>
              <a:t> </a:t>
            </a:r>
            <a:r>
              <a:rPr sz="2000" spc="-50" dirty="0">
                <a:latin typeface="Carlito"/>
                <a:cs typeface="Carlito"/>
              </a:rPr>
              <a:t>à 	</a:t>
            </a:r>
            <a:r>
              <a:rPr sz="2000" dirty="0">
                <a:latin typeface="Carlito"/>
                <a:cs typeface="Carlito"/>
              </a:rPr>
              <a:t>confirmer</a:t>
            </a:r>
            <a:r>
              <a:rPr sz="2000" spc="24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pour</a:t>
            </a:r>
            <a:r>
              <a:rPr sz="2000" spc="24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un</a:t>
            </a:r>
            <a:r>
              <a:rPr sz="2000" spc="23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besoin</a:t>
            </a:r>
            <a:r>
              <a:rPr sz="2000" spc="25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estimé</a:t>
            </a:r>
            <a:r>
              <a:rPr sz="2000" spc="254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à</a:t>
            </a:r>
            <a:r>
              <a:rPr sz="2000" spc="25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720</a:t>
            </a:r>
            <a:r>
              <a:rPr sz="2000" spc="260" dirty="0">
                <a:latin typeface="Carlito"/>
                <a:cs typeface="Carlito"/>
              </a:rPr>
              <a:t> </a:t>
            </a:r>
            <a:r>
              <a:rPr sz="2000" spc="85" dirty="0">
                <a:latin typeface="Liberation Sans Narrow"/>
                <a:cs typeface="Liberation Sans Narrow"/>
              </a:rPr>
              <a:t>k€</a:t>
            </a:r>
            <a:r>
              <a:rPr sz="2000" spc="245" dirty="0">
                <a:latin typeface="Liberation Sans Narrow"/>
                <a:cs typeface="Liberation Sans Narrow"/>
              </a:rPr>
              <a:t>  </a:t>
            </a:r>
            <a:r>
              <a:rPr sz="2000" dirty="0">
                <a:latin typeface="Carlito"/>
                <a:cs typeface="Carlito"/>
              </a:rPr>
              <a:t>(</a:t>
            </a:r>
            <a:r>
              <a:rPr sz="2000" spc="229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pour</a:t>
            </a:r>
            <a:r>
              <a:rPr sz="2000" spc="24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400</a:t>
            </a:r>
            <a:r>
              <a:rPr sz="2000" spc="24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bourses</a:t>
            </a:r>
            <a:r>
              <a:rPr sz="2000" spc="24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à</a:t>
            </a:r>
            <a:r>
              <a:rPr sz="2000" spc="250" dirty="0">
                <a:latin typeface="Carlito"/>
                <a:cs typeface="Carlito"/>
              </a:rPr>
              <a:t> </a:t>
            </a:r>
            <a:r>
              <a:rPr sz="2000" spc="-20" dirty="0">
                <a:latin typeface="Carlito"/>
                <a:cs typeface="Carlito"/>
              </a:rPr>
              <a:t>3600 	</a:t>
            </a:r>
            <a:r>
              <a:rPr sz="2000" dirty="0">
                <a:latin typeface="Carlito"/>
                <a:cs typeface="Carlito"/>
              </a:rPr>
              <a:t>euros</a:t>
            </a:r>
            <a:r>
              <a:rPr sz="2000" spc="-3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par</a:t>
            </a:r>
            <a:r>
              <a:rPr sz="2000" spc="-4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an)</a:t>
            </a:r>
            <a:r>
              <a:rPr sz="2000" spc="39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+</a:t>
            </a:r>
            <a:r>
              <a:rPr sz="2000" spc="-3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un</a:t>
            </a:r>
            <a:r>
              <a:rPr sz="2000" spc="-5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financement</a:t>
            </a:r>
            <a:r>
              <a:rPr sz="2000" spc="-2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de</a:t>
            </a:r>
            <a:r>
              <a:rPr sz="2000" spc="-30" dirty="0">
                <a:latin typeface="Carlito"/>
                <a:cs typeface="Carlito"/>
              </a:rPr>
              <a:t> </a:t>
            </a:r>
            <a:r>
              <a:rPr sz="2000" spc="95" dirty="0">
                <a:latin typeface="Liberation Sans Narrow"/>
                <a:cs typeface="Liberation Sans Narrow"/>
              </a:rPr>
              <a:t>l’Etat</a:t>
            </a:r>
            <a:r>
              <a:rPr sz="2000" spc="-30" dirty="0">
                <a:latin typeface="Liberation Sans Narrow"/>
                <a:cs typeface="Liberation Sans Narrow"/>
              </a:rPr>
              <a:t> </a:t>
            </a:r>
            <a:r>
              <a:rPr sz="2000" dirty="0">
                <a:latin typeface="Carlito"/>
                <a:cs typeface="Carlito"/>
              </a:rPr>
              <a:t>restant</a:t>
            </a:r>
            <a:r>
              <a:rPr sz="2000" spc="-1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à</a:t>
            </a:r>
            <a:r>
              <a:rPr sz="2000" spc="-3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sécuriser</a:t>
            </a:r>
            <a:r>
              <a:rPr sz="2000" spc="409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(info</a:t>
            </a:r>
            <a:r>
              <a:rPr sz="2000" spc="-25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DINN)</a:t>
            </a:r>
            <a:endParaRPr sz="2000">
              <a:latin typeface="Carlito"/>
              <a:cs typeface="Carlito"/>
            </a:endParaRPr>
          </a:p>
          <a:p>
            <a:pPr marL="12700" algn="just">
              <a:lnSpc>
                <a:spcPct val="100000"/>
              </a:lnSpc>
              <a:spcBef>
                <a:spcPts val="1120"/>
              </a:spcBef>
            </a:pPr>
            <a:r>
              <a:rPr sz="2000" dirty="0">
                <a:solidFill>
                  <a:srgbClr val="5F85FF"/>
                </a:solidFill>
                <a:latin typeface="Carlito"/>
                <a:cs typeface="Carlito"/>
              </a:rPr>
              <a:t>&gt;&gt;&gt;</a:t>
            </a:r>
            <a:r>
              <a:rPr sz="2000" spc="-20" dirty="0">
                <a:solidFill>
                  <a:srgbClr val="5F85FF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5F85FF"/>
                </a:solidFill>
                <a:latin typeface="Carlito"/>
                <a:cs typeface="Carlito"/>
              </a:rPr>
              <a:t>Visibilité</a:t>
            </a:r>
            <a:r>
              <a:rPr sz="2000" b="1" spc="-40" dirty="0">
                <a:solidFill>
                  <a:srgbClr val="5F85FF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5F85FF"/>
                </a:solidFill>
                <a:latin typeface="Carlito"/>
                <a:cs typeface="Carlito"/>
              </a:rPr>
              <a:t>sur</a:t>
            </a:r>
            <a:r>
              <a:rPr sz="2000" b="1" spc="-35" dirty="0">
                <a:solidFill>
                  <a:srgbClr val="5F85FF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5F85FF"/>
                </a:solidFill>
                <a:latin typeface="Carlito"/>
                <a:cs typeface="Carlito"/>
              </a:rPr>
              <a:t>notre</a:t>
            </a:r>
            <a:r>
              <a:rPr sz="2000" b="1" spc="-30" dirty="0">
                <a:solidFill>
                  <a:srgbClr val="5F85FF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5F85FF"/>
                </a:solidFill>
                <a:latin typeface="Carlito"/>
                <a:cs typeface="Carlito"/>
              </a:rPr>
              <a:t>capacité</a:t>
            </a:r>
            <a:r>
              <a:rPr sz="2000" b="1" spc="-35" dirty="0">
                <a:solidFill>
                  <a:srgbClr val="5F85FF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5F85FF"/>
                </a:solidFill>
                <a:latin typeface="Carlito"/>
                <a:cs typeface="Carlito"/>
              </a:rPr>
              <a:t>à</a:t>
            </a:r>
            <a:r>
              <a:rPr sz="2000" b="1" spc="-25" dirty="0">
                <a:solidFill>
                  <a:srgbClr val="5F85FF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5F85FF"/>
                </a:solidFill>
                <a:latin typeface="Carlito"/>
                <a:cs typeface="Carlito"/>
              </a:rPr>
              <a:t>financer</a:t>
            </a:r>
            <a:r>
              <a:rPr sz="2000" b="1" spc="-20" dirty="0">
                <a:solidFill>
                  <a:srgbClr val="5F85FF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5F85FF"/>
                </a:solidFill>
                <a:latin typeface="Carlito"/>
                <a:cs typeface="Carlito"/>
              </a:rPr>
              <a:t>les</a:t>
            </a:r>
            <a:r>
              <a:rPr sz="2000" b="1" spc="-15" dirty="0">
                <a:solidFill>
                  <a:srgbClr val="5F85FF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5F85FF"/>
                </a:solidFill>
                <a:latin typeface="Carlito"/>
                <a:cs typeface="Carlito"/>
              </a:rPr>
              <a:t>bourses</a:t>
            </a:r>
            <a:r>
              <a:rPr sz="2000" b="1" spc="-35" dirty="0">
                <a:solidFill>
                  <a:srgbClr val="5F85FF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5F85FF"/>
                </a:solidFill>
                <a:latin typeface="Carlito"/>
                <a:cs typeface="Carlito"/>
              </a:rPr>
              <a:t>d’études</a:t>
            </a:r>
            <a:r>
              <a:rPr sz="2000" b="1" spc="400" dirty="0">
                <a:solidFill>
                  <a:srgbClr val="5F85FF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5F85FF"/>
                </a:solidFill>
                <a:latin typeface="Carlito"/>
                <a:cs typeface="Carlito"/>
              </a:rPr>
              <a:t>:</a:t>
            </a:r>
            <a:r>
              <a:rPr sz="2000" b="1" spc="-45" dirty="0">
                <a:solidFill>
                  <a:srgbClr val="5F85FF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5F85FF"/>
                </a:solidFill>
                <a:latin typeface="Carlito"/>
                <a:cs typeface="Carlito"/>
              </a:rPr>
              <a:t>fin</a:t>
            </a:r>
            <a:r>
              <a:rPr sz="2000" b="1" spc="-25" dirty="0">
                <a:solidFill>
                  <a:srgbClr val="5F85FF"/>
                </a:solidFill>
                <a:latin typeface="Carlito"/>
                <a:cs typeface="Carlito"/>
              </a:rPr>
              <a:t> </a:t>
            </a:r>
            <a:r>
              <a:rPr sz="2000" b="1" spc="-20" dirty="0">
                <a:solidFill>
                  <a:srgbClr val="5F85FF"/>
                </a:solidFill>
                <a:latin typeface="Carlito"/>
                <a:cs typeface="Carlito"/>
              </a:rPr>
              <a:t>juin</a:t>
            </a:r>
            <a:endParaRPr sz="2000">
              <a:latin typeface="Carlito"/>
              <a:cs typeface="Carlito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50252" y="152400"/>
            <a:ext cx="1589531" cy="39928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8160" y="163172"/>
            <a:ext cx="473382" cy="49509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5023" y="879347"/>
            <a:ext cx="3893820" cy="3670300"/>
          </a:xfrm>
          <a:custGeom>
            <a:avLst/>
            <a:gdLst/>
            <a:ahLst/>
            <a:cxnLst/>
            <a:rect l="l" t="t" r="r" b="b"/>
            <a:pathLst>
              <a:path w="3893820" h="3670300">
                <a:moveTo>
                  <a:pt x="3282187" y="0"/>
                </a:moveTo>
                <a:lnTo>
                  <a:pt x="611631" y="0"/>
                </a:lnTo>
                <a:lnTo>
                  <a:pt x="563830" y="1840"/>
                </a:lnTo>
                <a:lnTo>
                  <a:pt x="517034" y="7269"/>
                </a:lnTo>
                <a:lnTo>
                  <a:pt x="471382" y="16152"/>
                </a:lnTo>
                <a:lnTo>
                  <a:pt x="427008" y="28352"/>
                </a:lnTo>
                <a:lnTo>
                  <a:pt x="384049" y="43734"/>
                </a:lnTo>
                <a:lnTo>
                  <a:pt x="342640" y="62162"/>
                </a:lnTo>
                <a:lnTo>
                  <a:pt x="302918" y="83500"/>
                </a:lnTo>
                <a:lnTo>
                  <a:pt x="265018" y="107611"/>
                </a:lnTo>
                <a:lnTo>
                  <a:pt x="229076" y="134360"/>
                </a:lnTo>
                <a:lnTo>
                  <a:pt x="195229" y="163612"/>
                </a:lnTo>
                <a:lnTo>
                  <a:pt x="163612" y="195229"/>
                </a:lnTo>
                <a:lnTo>
                  <a:pt x="134360" y="229076"/>
                </a:lnTo>
                <a:lnTo>
                  <a:pt x="107611" y="265018"/>
                </a:lnTo>
                <a:lnTo>
                  <a:pt x="83500" y="302918"/>
                </a:lnTo>
                <a:lnTo>
                  <a:pt x="62162" y="342640"/>
                </a:lnTo>
                <a:lnTo>
                  <a:pt x="43734" y="384049"/>
                </a:lnTo>
                <a:lnTo>
                  <a:pt x="28352" y="427008"/>
                </a:lnTo>
                <a:lnTo>
                  <a:pt x="16152" y="471382"/>
                </a:lnTo>
                <a:lnTo>
                  <a:pt x="7269" y="517034"/>
                </a:lnTo>
                <a:lnTo>
                  <a:pt x="1840" y="563830"/>
                </a:lnTo>
                <a:lnTo>
                  <a:pt x="0" y="611631"/>
                </a:lnTo>
                <a:lnTo>
                  <a:pt x="0" y="3058147"/>
                </a:lnTo>
                <a:lnTo>
                  <a:pt x="1840" y="3105946"/>
                </a:lnTo>
                <a:lnTo>
                  <a:pt x="7269" y="3152738"/>
                </a:lnTo>
                <a:lnTo>
                  <a:pt x="16152" y="3198389"/>
                </a:lnTo>
                <a:lnTo>
                  <a:pt x="28352" y="3242762"/>
                </a:lnTo>
                <a:lnTo>
                  <a:pt x="43734" y="3285721"/>
                </a:lnTo>
                <a:lnTo>
                  <a:pt x="62162" y="3327129"/>
                </a:lnTo>
                <a:lnTo>
                  <a:pt x="83500" y="3366852"/>
                </a:lnTo>
                <a:lnTo>
                  <a:pt x="107611" y="3404753"/>
                </a:lnTo>
                <a:lnTo>
                  <a:pt x="134360" y="3440696"/>
                </a:lnTo>
                <a:lnTo>
                  <a:pt x="163612" y="3474545"/>
                </a:lnTo>
                <a:lnTo>
                  <a:pt x="195229" y="3506164"/>
                </a:lnTo>
                <a:lnTo>
                  <a:pt x="229076" y="3535418"/>
                </a:lnTo>
                <a:lnTo>
                  <a:pt x="265018" y="3562169"/>
                </a:lnTo>
                <a:lnTo>
                  <a:pt x="302918" y="3586282"/>
                </a:lnTo>
                <a:lnTo>
                  <a:pt x="342640" y="3607622"/>
                </a:lnTo>
                <a:lnTo>
                  <a:pt x="384049" y="3626052"/>
                </a:lnTo>
                <a:lnTo>
                  <a:pt x="427008" y="3641435"/>
                </a:lnTo>
                <a:lnTo>
                  <a:pt x="471382" y="3653637"/>
                </a:lnTo>
                <a:lnTo>
                  <a:pt x="517034" y="3662521"/>
                </a:lnTo>
                <a:lnTo>
                  <a:pt x="563830" y="3667951"/>
                </a:lnTo>
                <a:lnTo>
                  <a:pt x="611631" y="3669791"/>
                </a:lnTo>
                <a:lnTo>
                  <a:pt x="3282187" y="3669791"/>
                </a:lnTo>
                <a:lnTo>
                  <a:pt x="3329989" y="3667951"/>
                </a:lnTo>
                <a:lnTo>
                  <a:pt x="3376785" y="3662521"/>
                </a:lnTo>
                <a:lnTo>
                  <a:pt x="3422437" y="3653637"/>
                </a:lnTo>
                <a:lnTo>
                  <a:pt x="3466811" y="3641435"/>
                </a:lnTo>
                <a:lnTo>
                  <a:pt x="3509770" y="3626052"/>
                </a:lnTo>
                <a:lnTo>
                  <a:pt x="3551179" y="3607622"/>
                </a:lnTo>
                <a:lnTo>
                  <a:pt x="3590901" y="3586282"/>
                </a:lnTo>
                <a:lnTo>
                  <a:pt x="3628801" y="3562169"/>
                </a:lnTo>
                <a:lnTo>
                  <a:pt x="3664743" y="3535418"/>
                </a:lnTo>
                <a:lnTo>
                  <a:pt x="3698590" y="3506164"/>
                </a:lnTo>
                <a:lnTo>
                  <a:pt x="3730207" y="3474545"/>
                </a:lnTo>
                <a:lnTo>
                  <a:pt x="3759459" y="3440696"/>
                </a:lnTo>
                <a:lnTo>
                  <a:pt x="3786208" y="3404753"/>
                </a:lnTo>
                <a:lnTo>
                  <a:pt x="3810319" y="3366852"/>
                </a:lnTo>
                <a:lnTo>
                  <a:pt x="3831657" y="3327129"/>
                </a:lnTo>
                <a:lnTo>
                  <a:pt x="3850085" y="3285721"/>
                </a:lnTo>
                <a:lnTo>
                  <a:pt x="3865467" y="3242762"/>
                </a:lnTo>
                <a:lnTo>
                  <a:pt x="3877667" y="3198389"/>
                </a:lnTo>
                <a:lnTo>
                  <a:pt x="3886550" y="3152738"/>
                </a:lnTo>
                <a:lnTo>
                  <a:pt x="3891979" y="3105946"/>
                </a:lnTo>
                <a:lnTo>
                  <a:pt x="3893820" y="3058147"/>
                </a:lnTo>
                <a:lnTo>
                  <a:pt x="3893820" y="611631"/>
                </a:lnTo>
                <a:lnTo>
                  <a:pt x="3891979" y="563830"/>
                </a:lnTo>
                <a:lnTo>
                  <a:pt x="3886550" y="517034"/>
                </a:lnTo>
                <a:lnTo>
                  <a:pt x="3877667" y="471382"/>
                </a:lnTo>
                <a:lnTo>
                  <a:pt x="3865467" y="427008"/>
                </a:lnTo>
                <a:lnTo>
                  <a:pt x="3850085" y="384049"/>
                </a:lnTo>
                <a:lnTo>
                  <a:pt x="3831657" y="342640"/>
                </a:lnTo>
                <a:lnTo>
                  <a:pt x="3810319" y="302918"/>
                </a:lnTo>
                <a:lnTo>
                  <a:pt x="3786208" y="265018"/>
                </a:lnTo>
                <a:lnTo>
                  <a:pt x="3759459" y="229076"/>
                </a:lnTo>
                <a:lnTo>
                  <a:pt x="3730207" y="195229"/>
                </a:lnTo>
                <a:lnTo>
                  <a:pt x="3698590" y="163612"/>
                </a:lnTo>
                <a:lnTo>
                  <a:pt x="3664743" y="134360"/>
                </a:lnTo>
                <a:lnTo>
                  <a:pt x="3628801" y="107611"/>
                </a:lnTo>
                <a:lnTo>
                  <a:pt x="3590901" y="83500"/>
                </a:lnTo>
                <a:lnTo>
                  <a:pt x="3551179" y="62162"/>
                </a:lnTo>
                <a:lnTo>
                  <a:pt x="3509770" y="43734"/>
                </a:lnTo>
                <a:lnTo>
                  <a:pt x="3466811" y="28352"/>
                </a:lnTo>
                <a:lnTo>
                  <a:pt x="3422437" y="16152"/>
                </a:lnTo>
                <a:lnTo>
                  <a:pt x="3376785" y="7269"/>
                </a:lnTo>
                <a:lnTo>
                  <a:pt x="3329989" y="1840"/>
                </a:lnTo>
                <a:lnTo>
                  <a:pt x="3282187" y="0"/>
                </a:lnTo>
                <a:close/>
              </a:path>
            </a:pathLst>
          </a:custGeom>
          <a:solidFill>
            <a:srgbClr val="CFE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4747" y="207009"/>
            <a:ext cx="5692140" cy="63436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ts val="2270"/>
              </a:lnSpc>
              <a:spcBef>
                <a:spcPts val="380"/>
              </a:spcBef>
            </a:pPr>
            <a:r>
              <a:rPr dirty="0">
                <a:solidFill>
                  <a:srgbClr val="0F88FF"/>
                </a:solidFill>
                <a:latin typeface="Arial"/>
                <a:cs typeface="Arial"/>
              </a:rPr>
              <a:t>Levier</a:t>
            </a:r>
            <a:r>
              <a:rPr spc="-40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F88FF"/>
                </a:solidFill>
                <a:latin typeface="Arial"/>
                <a:cs typeface="Arial"/>
              </a:rPr>
              <a:t>4</a:t>
            </a:r>
            <a:r>
              <a:rPr spc="-40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F88FF"/>
                </a:solidFill>
                <a:latin typeface="Arial"/>
                <a:cs typeface="Arial"/>
              </a:rPr>
              <a:t>:</a:t>
            </a:r>
            <a:r>
              <a:rPr spc="-110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F88FF"/>
                </a:solidFill>
                <a:latin typeface="Arial"/>
                <a:cs typeface="Arial"/>
              </a:rPr>
              <a:t>Adapter</a:t>
            </a:r>
            <a:r>
              <a:rPr spc="-30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F88FF"/>
                </a:solidFill>
                <a:latin typeface="Arial"/>
                <a:cs typeface="Arial"/>
              </a:rPr>
              <a:t>l’offre</a:t>
            </a:r>
            <a:r>
              <a:rPr spc="-35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F88FF"/>
                </a:solidFill>
                <a:latin typeface="Arial"/>
                <a:cs typeface="Arial"/>
              </a:rPr>
              <a:t>de</a:t>
            </a:r>
            <a:r>
              <a:rPr spc="-35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F88FF"/>
                </a:solidFill>
                <a:latin typeface="Arial"/>
                <a:cs typeface="Arial"/>
              </a:rPr>
              <a:t>formation</a:t>
            </a:r>
            <a:r>
              <a:rPr spc="-35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spc="-10" dirty="0">
                <a:solidFill>
                  <a:srgbClr val="0F88FF"/>
                </a:solidFill>
                <a:latin typeface="Arial"/>
                <a:cs typeface="Arial"/>
              </a:rPr>
              <a:t>initiale </a:t>
            </a:r>
            <a:r>
              <a:rPr dirty="0">
                <a:solidFill>
                  <a:srgbClr val="0F88FF"/>
                </a:solidFill>
                <a:latin typeface="Arial"/>
                <a:cs typeface="Arial"/>
              </a:rPr>
              <a:t>aux</a:t>
            </a:r>
            <a:r>
              <a:rPr spc="-45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F88FF"/>
                </a:solidFill>
                <a:latin typeface="Arial"/>
                <a:cs typeface="Arial"/>
              </a:rPr>
              <a:t>besoins</a:t>
            </a:r>
            <a:r>
              <a:rPr spc="-30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F88FF"/>
                </a:solidFill>
                <a:latin typeface="Arial"/>
                <a:cs typeface="Arial"/>
              </a:rPr>
              <a:t>de</a:t>
            </a:r>
            <a:r>
              <a:rPr spc="-20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F88FF"/>
                </a:solidFill>
                <a:latin typeface="Arial"/>
                <a:cs typeface="Arial"/>
              </a:rPr>
              <a:t>la</a:t>
            </a:r>
            <a:r>
              <a:rPr spc="-40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F88FF"/>
                </a:solidFill>
                <a:latin typeface="Arial"/>
                <a:cs typeface="Arial"/>
              </a:rPr>
              <a:t>filière</a:t>
            </a:r>
            <a:r>
              <a:rPr spc="-40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spc="-10" dirty="0">
                <a:solidFill>
                  <a:srgbClr val="0F88FF"/>
                </a:solidFill>
                <a:latin typeface="Arial"/>
                <a:cs typeface="Arial"/>
              </a:rPr>
              <a:t>nucléaire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704" y="159715"/>
            <a:ext cx="613268" cy="58247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010147" y="1058671"/>
            <a:ext cx="10496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4471C4"/>
                </a:solidFill>
                <a:latin typeface="Arial"/>
                <a:cs typeface="Arial"/>
              </a:rPr>
              <a:t>Faits</a:t>
            </a:r>
            <a:r>
              <a:rPr sz="1200" b="1" spc="-2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4471C4"/>
                </a:solidFill>
                <a:latin typeface="Arial"/>
                <a:cs typeface="Arial"/>
              </a:rPr>
              <a:t>notables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36870" y="1378712"/>
            <a:ext cx="3267710" cy="1870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6060" marR="5080" indent="-213995" algn="just">
              <a:lnSpc>
                <a:spcPct val="100000"/>
              </a:lnSpc>
              <a:spcBef>
                <a:spcPts val="105"/>
              </a:spcBef>
              <a:buFont typeface="Wingdings"/>
              <a:buChar char=""/>
              <a:tabLst>
                <a:tab pos="227329" algn="l"/>
              </a:tabLst>
            </a:pPr>
            <a:r>
              <a:rPr sz="1100" dirty="0">
                <a:latin typeface="Arial"/>
                <a:cs typeface="Arial"/>
              </a:rPr>
              <a:t>Passeport</a:t>
            </a:r>
            <a:r>
              <a:rPr sz="1100" spc="110" dirty="0">
                <a:latin typeface="Arial"/>
                <a:cs typeface="Arial"/>
              </a:rPr>
              <a:t>  </a:t>
            </a:r>
            <a:r>
              <a:rPr sz="1100" dirty="0">
                <a:latin typeface="Arial"/>
                <a:cs typeface="Arial"/>
              </a:rPr>
              <a:t>nucléaire</a:t>
            </a:r>
            <a:r>
              <a:rPr sz="1100" spc="105" dirty="0">
                <a:latin typeface="Arial"/>
                <a:cs typeface="Arial"/>
              </a:rPr>
              <a:t>  </a:t>
            </a:r>
            <a:r>
              <a:rPr sz="1100" dirty="0">
                <a:latin typeface="Arial"/>
                <a:cs typeface="Arial"/>
              </a:rPr>
              <a:t>:</a:t>
            </a:r>
            <a:r>
              <a:rPr sz="1100" spc="100" dirty="0">
                <a:latin typeface="Arial"/>
                <a:cs typeface="Arial"/>
              </a:rPr>
              <a:t>  </a:t>
            </a:r>
            <a:r>
              <a:rPr sz="1100" dirty="0">
                <a:latin typeface="Arial"/>
                <a:cs typeface="Arial"/>
              </a:rPr>
              <a:t>près</a:t>
            </a:r>
            <a:r>
              <a:rPr sz="1100" spc="110" dirty="0">
                <a:latin typeface="Arial"/>
                <a:cs typeface="Arial"/>
              </a:rPr>
              <a:t>  </a:t>
            </a:r>
            <a:r>
              <a:rPr sz="1100" dirty="0">
                <a:latin typeface="Arial"/>
                <a:cs typeface="Arial"/>
              </a:rPr>
              <a:t>de</a:t>
            </a:r>
            <a:r>
              <a:rPr sz="1100" spc="110" dirty="0">
                <a:latin typeface="Arial"/>
                <a:cs typeface="Arial"/>
              </a:rPr>
              <a:t>  </a:t>
            </a:r>
            <a:r>
              <a:rPr sz="1100" dirty="0">
                <a:latin typeface="Arial"/>
                <a:cs typeface="Arial"/>
              </a:rPr>
              <a:t>3000</a:t>
            </a:r>
            <a:r>
              <a:rPr sz="1100" spc="105" dirty="0">
                <a:latin typeface="Arial"/>
                <a:cs typeface="Arial"/>
              </a:rPr>
              <a:t>  </a:t>
            </a:r>
            <a:r>
              <a:rPr sz="1100" spc="-10" dirty="0">
                <a:latin typeface="Arial"/>
                <a:cs typeface="Arial"/>
              </a:rPr>
              <a:t>élèves 	</a:t>
            </a:r>
            <a:r>
              <a:rPr sz="1100" dirty="0">
                <a:latin typeface="Arial"/>
                <a:cs typeface="Arial"/>
              </a:rPr>
              <a:t>formés</a:t>
            </a:r>
            <a:r>
              <a:rPr sz="1100" spc="17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au</a:t>
            </a:r>
            <a:r>
              <a:rPr sz="1100" spc="17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nucléaire</a:t>
            </a:r>
            <a:r>
              <a:rPr sz="1100" spc="18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dans</a:t>
            </a:r>
            <a:r>
              <a:rPr sz="1100" spc="17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plus</a:t>
            </a:r>
            <a:r>
              <a:rPr sz="1100" spc="17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de</a:t>
            </a:r>
            <a:r>
              <a:rPr sz="1100" spc="17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15</a:t>
            </a:r>
            <a:r>
              <a:rPr sz="1100" spc="17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diplômes 	</a:t>
            </a:r>
            <a:r>
              <a:rPr sz="1100" dirty="0">
                <a:latin typeface="Arial"/>
                <a:cs typeface="Arial"/>
              </a:rPr>
              <a:t>du</a:t>
            </a:r>
            <a:r>
              <a:rPr sz="1100" spc="26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CAP</a:t>
            </a:r>
            <a:r>
              <a:rPr sz="1100" spc="26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au</a:t>
            </a:r>
            <a:r>
              <a:rPr sz="1100" spc="254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Bac</a:t>
            </a:r>
            <a:r>
              <a:rPr sz="1100" spc="25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+5.</a:t>
            </a:r>
            <a:r>
              <a:rPr sz="1100" spc="26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il</a:t>
            </a:r>
            <a:r>
              <a:rPr sz="1100" spc="254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est</a:t>
            </a:r>
            <a:r>
              <a:rPr sz="1100" spc="254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également</a:t>
            </a:r>
            <a:r>
              <a:rPr sz="1100" spc="26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déployé 	</a:t>
            </a:r>
            <a:r>
              <a:rPr sz="1100" dirty="0">
                <a:latin typeface="Arial"/>
                <a:cs typeface="Arial"/>
              </a:rPr>
              <a:t>auprès</a:t>
            </a:r>
            <a:r>
              <a:rPr sz="1100" spc="3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des</a:t>
            </a:r>
            <a:r>
              <a:rPr sz="1100" spc="3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personnes</a:t>
            </a:r>
            <a:r>
              <a:rPr sz="1100" spc="30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en</a:t>
            </a:r>
            <a:r>
              <a:rPr sz="1100" spc="30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reconversion</a:t>
            </a:r>
            <a:r>
              <a:rPr sz="1100" spc="3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et</a:t>
            </a:r>
            <a:r>
              <a:rPr sz="1100" spc="31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en 	</a:t>
            </a:r>
            <a:r>
              <a:rPr sz="1100" dirty="0">
                <a:latin typeface="Arial"/>
                <a:cs typeface="Arial"/>
              </a:rPr>
              <a:t>alternance,</a:t>
            </a:r>
            <a:r>
              <a:rPr sz="1100" spc="10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grâce</a:t>
            </a:r>
            <a:r>
              <a:rPr sz="1100" spc="10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au</a:t>
            </a:r>
            <a:r>
              <a:rPr sz="1100" spc="10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partenariat</a:t>
            </a:r>
            <a:r>
              <a:rPr sz="1100" spc="1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avec</a:t>
            </a:r>
            <a:r>
              <a:rPr sz="1100" spc="114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les</a:t>
            </a:r>
            <a:r>
              <a:rPr sz="1100" spc="114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Pôles 	</a:t>
            </a:r>
            <a:r>
              <a:rPr sz="1100" dirty="0">
                <a:latin typeface="Arial"/>
                <a:cs typeface="Arial"/>
              </a:rPr>
              <a:t>Formation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de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l’UIMM.</a:t>
            </a:r>
            <a:endParaRPr sz="1100">
              <a:latin typeface="Arial"/>
              <a:cs typeface="Arial"/>
            </a:endParaRPr>
          </a:p>
          <a:p>
            <a:pPr marL="226060" marR="5080" indent="-213995" algn="just">
              <a:lnSpc>
                <a:spcPct val="100000"/>
              </a:lnSpc>
              <a:buFont typeface="Wingdings"/>
              <a:buChar char=""/>
              <a:tabLst>
                <a:tab pos="227329" algn="l"/>
              </a:tabLst>
            </a:pPr>
            <a:r>
              <a:rPr sz="1100" dirty="0">
                <a:latin typeface="Arial"/>
                <a:cs typeface="Arial"/>
              </a:rPr>
              <a:t>Animation</a:t>
            </a:r>
            <a:r>
              <a:rPr sz="1100" spc="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des</a:t>
            </a:r>
            <a:r>
              <a:rPr sz="1100" spc="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CMQ</a:t>
            </a:r>
            <a:r>
              <a:rPr sz="1100" spc="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adhérents</a:t>
            </a:r>
            <a:r>
              <a:rPr sz="1100" spc="1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de</a:t>
            </a:r>
            <a:r>
              <a:rPr sz="1100" spc="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l’UMN</a:t>
            </a:r>
            <a:r>
              <a:rPr sz="1100" spc="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afin</a:t>
            </a:r>
            <a:r>
              <a:rPr sz="1100" spc="2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de 	</a:t>
            </a:r>
            <a:r>
              <a:rPr sz="1100" dirty="0">
                <a:latin typeface="Arial"/>
                <a:cs typeface="Arial"/>
              </a:rPr>
              <a:t>mutualiser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les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initiatives</a:t>
            </a:r>
            <a:endParaRPr sz="1100">
              <a:latin typeface="Arial"/>
              <a:cs typeface="Arial"/>
            </a:endParaRPr>
          </a:p>
          <a:p>
            <a:pPr marL="226060" marR="6350" indent="-213995" algn="just">
              <a:lnSpc>
                <a:spcPct val="100000"/>
              </a:lnSpc>
              <a:buFont typeface="Wingdings"/>
              <a:buChar char=""/>
              <a:tabLst>
                <a:tab pos="227329" algn="l"/>
              </a:tabLst>
            </a:pPr>
            <a:r>
              <a:rPr sz="1100" dirty="0">
                <a:latin typeface="Arial"/>
                <a:cs typeface="Arial"/>
              </a:rPr>
              <a:t>Soutien</a:t>
            </a:r>
            <a:r>
              <a:rPr sz="1100" spc="20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de</a:t>
            </a:r>
            <a:r>
              <a:rPr sz="1100" spc="19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projets</a:t>
            </a:r>
            <a:r>
              <a:rPr sz="1100" spc="19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visant</a:t>
            </a:r>
            <a:r>
              <a:rPr sz="1100" spc="20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à</a:t>
            </a:r>
            <a:r>
              <a:rPr sz="1100" spc="19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créer</a:t>
            </a:r>
            <a:r>
              <a:rPr sz="1100" spc="20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de</a:t>
            </a:r>
            <a:r>
              <a:rPr sz="1100" spc="19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nouvelles 	</a:t>
            </a:r>
            <a:r>
              <a:rPr sz="1100" dirty="0">
                <a:latin typeface="Arial"/>
                <a:cs typeface="Arial"/>
              </a:rPr>
              <a:t>formations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(30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formations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créées)</a:t>
            </a:r>
            <a:endParaRPr sz="1100">
              <a:latin typeface="Arial"/>
              <a:cs typeface="Arial"/>
            </a:endParaRPr>
          </a:p>
          <a:p>
            <a:pPr marL="226695" indent="-213995" algn="just">
              <a:lnSpc>
                <a:spcPct val="100000"/>
              </a:lnSpc>
              <a:buFont typeface="Wingdings"/>
              <a:buChar char=""/>
              <a:tabLst>
                <a:tab pos="226695" algn="l"/>
              </a:tabLst>
            </a:pPr>
            <a:r>
              <a:rPr sz="1100" dirty="0">
                <a:latin typeface="Arial"/>
                <a:cs typeface="Arial"/>
              </a:rPr>
              <a:t>Partenariats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avec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l’IRSN,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le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CNAM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10147" y="3406266"/>
            <a:ext cx="13036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4471C4"/>
                </a:solidFill>
                <a:latin typeface="Arial"/>
                <a:cs typeface="Arial"/>
              </a:rPr>
              <a:t>Perspectives</a:t>
            </a:r>
            <a:r>
              <a:rPr sz="1200" b="1" spc="-7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4471C4"/>
                </a:solidFill>
                <a:latin typeface="Arial"/>
                <a:cs typeface="Arial"/>
              </a:rPr>
              <a:t>clés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42965" y="3756761"/>
            <a:ext cx="3260725" cy="697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6060" marR="5080" indent="-213995" algn="just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27329" algn="l"/>
              </a:tabLst>
            </a:pPr>
            <a:r>
              <a:rPr sz="1100" dirty="0">
                <a:latin typeface="Arial"/>
                <a:cs typeface="Arial"/>
              </a:rPr>
              <a:t>Passeport</a:t>
            </a:r>
            <a:r>
              <a:rPr sz="1100" spc="350" dirty="0">
                <a:latin typeface="Arial"/>
                <a:cs typeface="Arial"/>
              </a:rPr>
              <a:t>   </a:t>
            </a:r>
            <a:r>
              <a:rPr sz="1100" dirty="0">
                <a:latin typeface="Arial"/>
                <a:cs typeface="Arial"/>
              </a:rPr>
              <a:t>nucléaire</a:t>
            </a:r>
            <a:r>
              <a:rPr sz="1100" spc="350" dirty="0">
                <a:latin typeface="Arial"/>
                <a:cs typeface="Arial"/>
              </a:rPr>
              <a:t>   </a:t>
            </a:r>
            <a:r>
              <a:rPr sz="1100" dirty="0">
                <a:latin typeface="Arial"/>
                <a:cs typeface="Arial"/>
              </a:rPr>
              <a:t>:</a:t>
            </a:r>
            <a:r>
              <a:rPr sz="1100" spc="345" dirty="0">
                <a:latin typeface="Arial"/>
                <a:cs typeface="Arial"/>
              </a:rPr>
              <a:t>   </a:t>
            </a:r>
            <a:r>
              <a:rPr sz="1100" dirty="0">
                <a:latin typeface="Arial"/>
                <a:cs typeface="Arial"/>
              </a:rPr>
              <a:t>de</a:t>
            </a:r>
            <a:r>
              <a:rPr sz="1100" spc="350" dirty="0">
                <a:latin typeface="Arial"/>
                <a:cs typeface="Arial"/>
              </a:rPr>
              <a:t>   </a:t>
            </a:r>
            <a:r>
              <a:rPr sz="1100" spc="-10" dirty="0">
                <a:latin typeface="Arial"/>
                <a:cs typeface="Arial"/>
              </a:rPr>
              <a:t>nouveaux 	</a:t>
            </a:r>
            <a:r>
              <a:rPr sz="1100" dirty="0">
                <a:latin typeface="Arial"/>
                <a:cs typeface="Arial"/>
              </a:rPr>
              <a:t>établissements</a:t>
            </a:r>
            <a:r>
              <a:rPr sz="1100" spc="24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(notamment</a:t>
            </a:r>
            <a:r>
              <a:rPr sz="1100" spc="26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dans</a:t>
            </a:r>
            <a:r>
              <a:rPr sz="1100" spc="254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le</a:t>
            </a:r>
            <a:r>
              <a:rPr sz="1100" spc="254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supérieur) 	</a:t>
            </a:r>
            <a:r>
              <a:rPr sz="1100" dirty="0">
                <a:latin typeface="Arial"/>
                <a:cs typeface="Arial"/>
              </a:rPr>
              <a:t>et</a:t>
            </a:r>
            <a:r>
              <a:rPr sz="1100" spc="25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de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nouveaux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diplômes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(notamment</a:t>
            </a:r>
            <a:r>
              <a:rPr sz="1100" spc="27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pour</a:t>
            </a:r>
            <a:r>
              <a:rPr sz="1100" spc="254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le 	</a:t>
            </a:r>
            <a:r>
              <a:rPr sz="1100" dirty="0">
                <a:latin typeface="Arial"/>
                <a:cs typeface="Arial"/>
              </a:rPr>
              <a:t>Génie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Civil)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pour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la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rentrée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2024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566094" y="1676113"/>
            <a:ext cx="428625" cy="2152650"/>
          </a:xfrm>
          <a:custGeom>
            <a:avLst/>
            <a:gdLst/>
            <a:ahLst/>
            <a:cxnLst/>
            <a:rect l="l" t="t" r="r" b="b"/>
            <a:pathLst>
              <a:path w="428625" h="2152650">
                <a:moveTo>
                  <a:pt x="0" y="2152134"/>
                </a:moveTo>
                <a:lnTo>
                  <a:pt x="428053" y="2152134"/>
                </a:lnTo>
                <a:lnTo>
                  <a:pt x="428053" y="0"/>
                </a:lnTo>
                <a:lnTo>
                  <a:pt x="0" y="0"/>
                </a:lnTo>
                <a:lnTo>
                  <a:pt x="0" y="2152134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63400" y="1663452"/>
            <a:ext cx="4251325" cy="31559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21590" marR="41275">
              <a:lnSpc>
                <a:spcPct val="107800"/>
              </a:lnSpc>
              <a:spcBef>
                <a:spcPts val="45"/>
              </a:spcBef>
            </a:pPr>
            <a:r>
              <a:rPr sz="900" dirty="0">
                <a:solidFill>
                  <a:srgbClr val="1F3763"/>
                </a:solidFill>
                <a:latin typeface="Arial"/>
                <a:cs typeface="Arial"/>
              </a:rPr>
              <a:t>Action</a:t>
            </a:r>
            <a:r>
              <a:rPr sz="900" spc="-55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1F3763"/>
                </a:solidFill>
                <a:latin typeface="Arial"/>
                <a:cs typeface="Arial"/>
              </a:rPr>
              <a:t>18</a:t>
            </a:r>
            <a:r>
              <a:rPr sz="900" spc="10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1F3763"/>
                </a:solidFill>
                <a:latin typeface="Arial"/>
                <a:cs typeface="Arial"/>
              </a:rPr>
              <a:t>:</a:t>
            </a:r>
            <a:r>
              <a:rPr sz="900" spc="-20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1F3763"/>
                </a:solidFill>
                <a:latin typeface="Arial"/>
                <a:cs typeface="Arial"/>
              </a:rPr>
              <a:t>en</a:t>
            </a:r>
            <a:r>
              <a:rPr sz="900" spc="-50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1F3763"/>
                </a:solidFill>
                <a:latin typeface="Arial"/>
                <a:cs typeface="Arial"/>
              </a:rPr>
              <a:t>coordination</a:t>
            </a:r>
            <a:r>
              <a:rPr sz="900" spc="-55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1F3763"/>
                </a:solidFill>
                <a:latin typeface="Arial"/>
                <a:cs typeface="Arial"/>
              </a:rPr>
              <a:t>avec</a:t>
            </a:r>
            <a:r>
              <a:rPr sz="900" spc="10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1F3763"/>
                </a:solidFill>
                <a:latin typeface="Arial"/>
                <a:cs typeface="Arial"/>
              </a:rPr>
              <a:t>le</a:t>
            </a:r>
            <a:r>
              <a:rPr sz="900" spc="10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1F3763"/>
                </a:solidFill>
                <a:latin typeface="Arial"/>
                <a:cs typeface="Arial"/>
              </a:rPr>
              <a:t>Ministère</a:t>
            </a:r>
            <a:r>
              <a:rPr sz="900" spc="10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1F3763"/>
                </a:solidFill>
                <a:latin typeface="Arial"/>
                <a:cs typeface="Arial"/>
              </a:rPr>
              <a:t>de</a:t>
            </a:r>
            <a:r>
              <a:rPr sz="900" spc="10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1F3763"/>
                </a:solidFill>
                <a:latin typeface="Arial"/>
                <a:cs typeface="Arial"/>
              </a:rPr>
              <a:t>l’Education</a:t>
            </a:r>
            <a:r>
              <a:rPr sz="900" spc="-55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1F3763"/>
                </a:solidFill>
                <a:latin typeface="Arial"/>
                <a:cs typeface="Arial"/>
              </a:rPr>
              <a:t>Nationale</a:t>
            </a:r>
            <a:r>
              <a:rPr sz="900" spc="10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1F3763"/>
                </a:solidFill>
                <a:latin typeface="Arial"/>
                <a:cs typeface="Arial"/>
              </a:rPr>
              <a:t>(DGESCO), </a:t>
            </a:r>
            <a:r>
              <a:rPr sz="900" dirty="0">
                <a:solidFill>
                  <a:srgbClr val="1F3763"/>
                </a:solidFill>
                <a:latin typeface="Arial"/>
                <a:cs typeface="Arial"/>
              </a:rPr>
              <a:t>mettre</a:t>
            </a:r>
            <a:r>
              <a:rPr sz="900" spc="5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1F3763"/>
                </a:solidFill>
                <a:latin typeface="Arial"/>
                <a:cs typeface="Arial"/>
              </a:rPr>
              <a:t>en</a:t>
            </a:r>
            <a:r>
              <a:rPr sz="900" spc="-55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1F3763"/>
                </a:solidFill>
                <a:latin typeface="Arial"/>
                <a:cs typeface="Arial"/>
              </a:rPr>
              <a:t>place</a:t>
            </a:r>
            <a:r>
              <a:rPr sz="900" spc="5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1F3763"/>
                </a:solidFill>
                <a:latin typeface="Arial"/>
                <a:cs typeface="Arial"/>
              </a:rPr>
              <a:t>une</a:t>
            </a:r>
            <a:r>
              <a:rPr sz="900" spc="25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1F3763"/>
                </a:solidFill>
                <a:latin typeface="Arial"/>
                <a:cs typeface="Arial"/>
              </a:rPr>
              <a:t>animation</a:t>
            </a:r>
            <a:r>
              <a:rPr sz="900" b="1" spc="20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1F3763"/>
                </a:solidFill>
                <a:latin typeface="Arial"/>
                <a:cs typeface="Arial"/>
              </a:rPr>
              <a:t>nationale</a:t>
            </a:r>
            <a:r>
              <a:rPr sz="900" b="1" spc="5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1F3763"/>
                </a:solidFill>
                <a:latin typeface="Arial"/>
                <a:cs typeface="Arial"/>
              </a:rPr>
              <a:t>des</a:t>
            </a:r>
            <a:r>
              <a:rPr sz="900" b="1" spc="5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1F3763"/>
                </a:solidFill>
                <a:latin typeface="Arial"/>
                <a:cs typeface="Arial"/>
              </a:rPr>
              <a:t>CMQ</a:t>
            </a:r>
            <a:r>
              <a:rPr sz="900" b="1" spc="-25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1F3763"/>
                </a:solidFill>
                <a:latin typeface="Arial"/>
                <a:cs typeface="Arial"/>
              </a:rPr>
              <a:t>par</a:t>
            </a:r>
            <a:r>
              <a:rPr sz="900" b="1" spc="-10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1F3763"/>
                </a:solidFill>
                <a:latin typeface="Arial"/>
                <a:cs typeface="Arial"/>
              </a:rPr>
              <a:t>l’UMN</a:t>
            </a:r>
            <a:endParaRPr sz="9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3400" y="2049461"/>
            <a:ext cx="4251325" cy="492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1590" marR="128270">
              <a:lnSpc>
                <a:spcPct val="113300"/>
              </a:lnSpc>
              <a:spcBef>
                <a:spcPts val="90"/>
              </a:spcBef>
            </a:pPr>
            <a:r>
              <a:rPr sz="900" dirty="0">
                <a:solidFill>
                  <a:srgbClr val="1F3763"/>
                </a:solidFill>
                <a:latin typeface="Arial"/>
                <a:cs typeface="Arial"/>
              </a:rPr>
              <a:t>Action</a:t>
            </a:r>
            <a:r>
              <a:rPr sz="900" spc="-50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1F3763"/>
                </a:solidFill>
                <a:latin typeface="Arial"/>
                <a:cs typeface="Arial"/>
              </a:rPr>
              <a:t>19</a:t>
            </a:r>
            <a:r>
              <a:rPr sz="900" spc="20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1F3763"/>
                </a:solidFill>
                <a:latin typeface="Arial"/>
                <a:cs typeface="Arial"/>
              </a:rPr>
              <a:t>:</a:t>
            </a:r>
            <a:r>
              <a:rPr sz="900" spc="-15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1F3763"/>
                </a:solidFill>
                <a:latin typeface="Arial"/>
                <a:cs typeface="Arial"/>
              </a:rPr>
              <a:t>contribuer</a:t>
            </a:r>
            <a:r>
              <a:rPr sz="900" spc="-5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1F3763"/>
                </a:solidFill>
                <a:latin typeface="Arial"/>
                <a:cs typeface="Arial"/>
              </a:rPr>
              <a:t>à</a:t>
            </a:r>
            <a:r>
              <a:rPr sz="900" spc="15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1F3763"/>
                </a:solidFill>
                <a:latin typeface="Arial"/>
                <a:cs typeface="Arial"/>
              </a:rPr>
              <a:t>la</a:t>
            </a:r>
            <a:r>
              <a:rPr sz="900" spc="20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1F3763"/>
                </a:solidFill>
                <a:latin typeface="Arial"/>
                <a:cs typeface="Arial"/>
              </a:rPr>
              <a:t>sélection</a:t>
            </a:r>
            <a:r>
              <a:rPr sz="900" spc="-50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1F3763"/>
                </a:solidFill>
                <a:latin typeface="Arial"/>
                <a:cs typeface="Arial"/>
              </a:rPr>
              <a:t>des</a:t>
            </a:r>
            <a:r>
              <a:rPr sz="900" spc="20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1F3763"/>
                </a:solidFill>
                <a:latin typeface="Arial"/>
                <a:cs typeface="Arial"/>
              </a:rPr>
              <a:t>projets</a:t>
            </a:r>
            <a:r>
              <a:rPr sz="900" spc="15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1F3763"/>
                </a:solidFill>
                <a:latin typeface="Arial"/>
                <a:cs typeface="Arial"/>
              </a:rPr>
              <a:t>permettant </a:t>
            </a:r>
            <a:r>
              <a:rPr sz="900" dirty="0">
                <a:solidFill>
                  <a:srgbClr val="1F3763"/>
                </a:solidFill>
                <a:latin typeface="Arial"/>
                <a:cs typeface="Arial"/>
              </a:rPr>
              <a:t>le</a:t>
            </a:r>
            <a:r>
              <a:rPr sz="900" spc="85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1F3763"/>
                </a:solidFill>
                <a:latin typeface="Arial"/>
                <a:cs typeface="Arial"/>
              </a:rPr>
              <a:t>renforcement</a:t>
            </a:r>
            <a:r>
              <a:rPr sz="900" b="1" spc="-5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1F3763"/>
                </a:solidFill>
                <a:latin typeface="Arial"/>
                <a:cs typeface="Arial"/>
              </a:rPr>
              <a:t>des </a:t>
            </a:r>
            <a:r>
              <a:rPr sz="900" b="1" dirty="0">
                <a:solidFill>
                  <a:srgbClr val="1F3763"/>
                </a:solidFill>
                <a:latin typeface="Arial"/>
                <a:cs typeface="Arial"/>
              </a:rPr>
              <a:t>compétences</a:t>
            </a:r>
            <a:r>
              <a:rPr sz="900" b="1" spc="20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1F3763"/>
                </a:solidFill>
                <a:latin typeface="Arial"/>
                <a:cs typeface="Arial"/>
              </a:rPr>
              <a:t>de</a:t>
            </a:r>
            <a:r>
              <a:rPr sz="900" b="1" spc="20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1F3763"/>
                </a:solidFill>
                <a:latin typeface="Arial"/>
                <a:cs typeface="Arial"/>
              </a:rPr>
              <a:t>la</a:t>
            </a:r>
            <a:r>
              <a:rPr sz="900" b="1" spc="20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1F3763"/>
                </a:solidFill>
                <a:latin typeface="Arial"/>
                <a:cs typeface="Arial"/>
              </a:rPr>
              <a:t>filière</a:t>
            </a:r>
            <a:r>
              <a:rPr sz="900" b="1" spc="20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1F3763"/>
                </a:solidFill>
                <a:latin typeface="Arial"/>
                <a:cs typeface="Arial"/>
              </a:rPr>
              <a:t>nucléaire</a:t>
            </a:r>
            <a:r>
              <a:rPr sz="900" b="1" spc="20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1F3763"/>
                </a:solidFill>
                <a:latin typeface="Arial"/>
                <a:cs typeface="Arial"/>
              </a:rPr>
              <a:t>dans</a:t>
            </a:r>
            <a:r>
              <a:rPr sz="900" b="1" spc="20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1F3763"/>
                </a:solidFill>
                <a:latin typeface="Arial"/>
                <a:cs typeface="Arial"/>
              </a:rPr>
              <a:t>le</a:t>
            </a:r>
            <a:r>
              <a:rPr sz="900" b="1" spc="20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1F3763"/>
                </a:solidFill>
                <a:latin typeface="Arial"/>
                <a:cs typeface="Arial"/>
              </a:rPr>
              <a:t>cadre</a:t>
            </a:r>
            <a:r>
              <a:rPr sz="900" b="1" spc="20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1F3763"/>
                </a:solidFill>
                <a:latin typeface="Arial"/>
                <a:cs typeface="Arial"/>
              </a:rPr>
              <a:t>de</a:t>
            </a:r>
            <a:r>
              <a:rPr sz="900" b="1" spc="20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1F3763"/>
                </a:solidFill>
                <a:latin typeface="Arial"/>
                <a:cs typeface="Arial"/>
              </a:rPr>
              <a:t>l’AMI </a:t>
            </a:r>
            <a:r>
              <a:rPr sz="900" b="1" dirty="0">
                <a:solidFill>
                  <a:srgbClr val="1F3763"/>
                </a:solidFill>
                <a:latin typeface="Arial"/>
                <a:cs typeface="Arial"/>
              </a:rPr>
              <a:t>CMA</a:t>
            </a:r>
            <a:r>
              <a:rPr sz="900" b="1" spc="-20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1F3763"/>
                </a:solidFill>
                <a:latin typeface="Arial"/>
                <a:cs typeface="Arial"/>
              </a:rPr>
              <a:t>ou</a:t>
            </a:r>
            <a:r>
              <a:rPr sz="900" b="1" spc="35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1F3763"/>
                </a:solidFill>
                <a:latin typeface="Arial"/>
                <a:cs typeface="Arial"/>
              </a:rPr>
              <a:t>d’un </a:t>
            </a:r>
            <a:r>
              <a:rPr sz="900" b="1" dirty="0">
                <a:solidFill>
                  <a:srgbClr val="1F3763"/>
                </a:solidFill>
                <a:latin typeface="Arial"/>
                <a:cs typeface="Arial"/>
              </a:rPr>
              <a:t>nouvel</a:t>
            </a:r>
            <a:r>
              <a:rPr sz="900" b="1" spc="-5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1F3763"/>
                </a:solidFill>
                <a:latin typeface="Arial"/>
                <a:cs typeface="Arial"/>
              </a:rPr>
              <a:t>AAP</a:t>
            </a:r>
            <a:r>
              <a:rPr sz="900" b="1" spc="40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1F3763"/>
                </a:solidFill>
                <a:latin typeface="Arial"/>
                <a:cs typeface="Arial"/>
              </a:rPr>
              <a:t>dédié</a:t>
            </a:r>
            <a:endParaRPr sz="9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3400" y="2589450"/>
            <a:ext cx="4251325" cy="4838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1590" marR="127000">
              <a:lnSpc>
                <a:spcPct val="110500"/>
              </a:lnSpc>
              <a:spcBef>
                <a:spcPts val="120"/>
              </a:spcBef>
            </a:pPr>
            <a:r>
              <a:rPr sz="900" dirty="0">
                <a:solidFill>
                  <a:srgbClr val="1F3763"/>
                </a:solidFill>
                <a:latin typeface="Arial"/>
                <a:cs typeface="Arial"/>
              </a:rPr>
              <a:t>Action</a:t>
            </a:r>
            <a:r>
              <a:rPr sz="900" spc="-50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1F3763"/>
                </a:solidFill>
                <a:latin typeface="Arial"/>
                <a:cs typeface="Arial"/>
              </a:rPr>
              <a:t>20</a:t>
            </a:r>
            <a:r>
              <a:rPr sz="900" spc="10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1F3763"/>
                </a:solidFill>
                <a:latin typeface="Arial"/>
                <a:cs typeface="Arial"/>
              </a:rPr>
              <a:t>:</a:t>
            </a:r>
            <a:r>
              <a:rPr sz="900" spc="-15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1F3763"/>
                </a:solidFill>
                <a:latin typeface="Arial"/>
                <a:cs typeface="Arial"/>
              </a:rPr>
              <a:t>déployer</a:t>
            </a:r>
            <a:r>
              <a:rPr sz="900" spc="-10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1F3763"/>
                </a:solidFill>
                <a:latin typeface="Arial"/>
                <a:cs typeface="Arial"/>
              </a:rPr>
              <a:t>la</a:t>
            </a:r>
            <a:r>
              <a:rPr sz="900" spc="45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1F3763"/>
                </a:solidFill>
                <a:latin typeface="Arial"/>
                <a:cs typeface="Arial"/>
              </a:rPr>
              <a:t>coloration</a:t>
            </a:r>
            <a:r>
              <a:rPr sz="900" b="1" spc="25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1F3763"/>
                </a:solidFill>
                <a:latin typeface="Arial"/>
                <a:cs typeface="Arial"/>
              </a:rPr>
              <a:t>des</a:t>
            </a:r>
            <a:r>
              <a:rPr sz="900" b="1" spc="15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1F3763"/>
                </a:solidFill>
                <a:latin typeface="Arial"/>
                <a:cs typeface="Arial"/>
              </a:rPr>
              <a:t>formations</a:t>
            </a:r>
            <a:r>
              <a:rPr sz="900" b="1" spc="10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1F3763"/>
                </a:solidFill>
                <a:latin typeface="Arial"/>
                <a:cs typeface="Arial"/>
              </a:rPr>
              <a:t>de</a:t>
            </a:r>
            <a:r>
              <a:rPr sz="900" b="1" spc="15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1F3763"/>
                </a:solidFill>
                <a:latin typeface="Arial"/>
                <a:cs typeface="Arial"/>
              </a:rPr>
              <a:t>niveau</a:t>
            </a:r>
            <a:r>
              <a:rPr sz="900" b="1" spc="25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1F3763"/>
                </a:solidFill>
                <a:latin typeface="Arial"/>
                <a:cs typeface="Arial"/>
              </a:rPr>
              <a:t>bac</a:t>
            </a:r>
            <a:r>
              <a:rPr sz="900" b="1" spc="15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1F3763"/>
                </a:solidFill>
                <a:latin typeface="Arial"/>
                <a:cs typeface="Arial"/>
              </a:rPr>
              <a:t>pro</a:t>
            </a:r>
            <a:r>
              <a:rPr sz="900" b="1" spc="25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1F3763"/>
                </a:solidFill>
                <a:latin typeface="Arial"/>
                <a:cs typeface="Arial"/>
              </a:rPr>
              <a:t>à</a:t>
            </a:r>
            <a:r>
              <a:rPr sz="900" b="1" spc="15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1F3763"/>
                </a:solidFill>
                <a:latin typeface="Arial"/>
                <a:cs typeface="Arial"/>
              </a:rPr>
              <a:t>bac+5 </a:t>
            </a:r>
            <a:r>
              <a:rPr sz="900" dirty="0">
                <a:solidFill>
                  <a:srgbClr val="1F3763"/>
                </a:solidFill>
                <a:latin typeface="Arial"/>
                <a:cs typeface="Arial"/>
              </a:rPr>
              <a:t>pour</a:t>
            </a:r>
            <a:r>
              <a:rPr sz="900" spc="-5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1F3763"/>
                </a:solidFill>
                <a:latin typeface="Arial"/>
                <a:cs typeface="Arial"/>
              </a:rPr>
              <a:t>renforcer</a:t>
            </a:r>
            <a:r>
              <a:rPr sz="900" spc="-5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1F3763"/>
                </a:solidFill>
                <a:latin typeface="Arial"/>
                <a:cs typeface="Arial"/>
              </a:rPr>
              <a:t>l’attractivité</a:t>
            </a:r>
            <a:r>
              <a:rPr sz="900" spc="25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1F3763"/>
                </a:solidFill>
                <a:latin typeface="Arial"/>
                <a:cs typeface="Arial"/>
              </a:rPr>
              <a:t>et</a:t>
            </a:r>
            <a:r>
              <a:rPr sz="900" spc="-10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1F3763"/>
                </a:solidFill>
                <a:latin typeface="Arial"/>
                <a:cs typeface="Arial"/>
              </a:rPr>
              <a:t>adapter</a:t>
            </a:r>
            <a:r>
              <a:rPr sz="900" spc="-5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1F3763"/>
                </a:solidFill>
                <a:latin typeface="Arial"/>
                <a:cs typeface="Arial"/>
              </a:rPr>
              <a:t>le</a:t>
            </a:r>
            <a:r>
              <a:rPr sz="900" spc="25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1F3763"/>
                </a:solidFill>
                <a:latin typeface="Arial"/>
                <a:cs typeface="Arial"/>
              </a:rPr>
              <a:t>contenu</a:t>
            </a:r>
            <a:r>
              <a:rPr sz="900" spc="-45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1F3763"/>
                </a:solidFill>
                <a:latin typeface="Arial"/>
                <a:cs typeface="Arial"/>
              </a:rPr>
              <a:t>des</a:t>
            </a:r>
            <a:r>
              <a:rPr sz="900" spc="20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1F3763"/>
                </a:solidFill>
                <a:latin typeface="Arial"/>
                <a:cs typeface="Arial"/>
              </a:rPr>
              <a:t>diplômes</a:t>
            </a:r>
            <a:r>
              <a:rPr sz="900" spc="20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1F3763"/>
                </a:solidFill>
                <a:latin typeface="Arial"/>
                <a:cs typeface="Arial"/>
              </a:rPr>
              <a:t>aux</a:t>
            </a:r>
            <a:r>
              <a:rPr sz="900" spc="-50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1F3763"/>
                </a:solidFill>
                <a:latin typeface="Arial"/>
                <a:cs typeface="Arial"/>
              </a:rPr>
              <a:t>besoins</a:t>
            </a:r>
            <a:r>
              <a:rPr sz="900" spc="25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1F3763"/>
                </a:solidFill>
                <a:latin typeface="Arial"/>
                <a:cs typeface="Arial"/>
              </a:rPr>
              <a:t>de</a:t>
            </a:r>
            <a:r>
              <a:rPr sz="900" spc="20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1F3763"/>
                </a:solidFill>
                <a:latin typeface="Arial"/>
                <a:cs typeface="Arial"/>
              </a:rPr>
              <a:t>la </a:t>
            </a:r>
            <a:r>
              <a:rPr sz="900" spc="-10" dirty="0">
                <a:solidFill>
                  <a:srgbClr val="1F3763"/>
                </a:solidFill>
                <a:latin typeface="Arial"/>
                <a:cs typeface="Arial"/>
              </a:rPr>
              <a:t>filière</a:t>
            </a:r>
            <a:endParaRPr sz="9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3400" y="3121853"/>
            <a:ext cx="4251325" cy="336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1590" marR="44450">
              <a:lnSpc>
                <a:spcPct val="113199"/>
              </a:lnSpc>
              <a:spcBef>
                <a:spcPts val="90"/>
              </a:spcBef>
            </a:pPr>
            <a:r>
              <a:rPr sz="900" dirty="0">
                <a:solidFill>
                  <a:srgbClr val="1F3763"/>
                </a:solidFill>
                <a:latin typeface="Arial"/>
                <a:cs typeface="Arial"/>
              </a:rPr>
              <a:t>Action</a:t>
            </a:r>
            <a:r>
              <a:rPr sz="900" spc="-40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1F3763"/>
                </a:solidFill>
                <a:latin typeface="Arial"/>
                <a:cs typeface="Arial"/>
              </a:rPr>
              <a:t>21</a:t>
            </a:r>
            <a:r>
              <a:rPr sz="900" spc="25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1F3763"/>
                </a:solidFill>
                <a:latin typeface="Arial"/>
                <a:cs typeface="Arial"/>
              </a:rPr>
              <a:t>: créer</a:t>
            </a:r>
            <a:r>
              <a:rPr sz="900" spc="5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1F3763"/>
                </a:solidFill>
                <a:latin typeface="Arial"/>
                <a:cs typeface="Arial"/>
              </a:rPr>
              <a:t>les</a:t>
            </a:r>
            <a:r>
              <a:rPr sz="900" spc="45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1F3763"/>
                </a:solidFill>
                <a:latin typeface="Arial"/>
                <a:cs typeface="Arial"/>
              </a:rPr>
              <a:t>bonnes</a:t>
            </a:r>
            <a:r>
              <a:rPr sz="900" b="1" spc="25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1F3763"/>
                </a:solidFill>
                <a:latin typeface="Arial"/>
                <a:cs typeface="Arial"/>
              </a:rPr>
              <a:t>formations</a:t>
            </a:r>
            <a:r>
              <a:rPr sz="900" b="1" spc="30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1F3763"/>
                </a:solidFill>
                <a:latin typeface="Arial"/>
                <a:cs typeface="Arial"/>
              </a:rPr>
              <a:t>au</a:t>
            </a:r>
            <a:r>
              <a:rPr sz="900" b="1" spc="40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1F3763"/>
                </a:solidFill>
                <a:latin typeface="Arial"/>
                <a:cs typeface="Arial"/>
              </a:rPr>
              <a:t>bon</a:t>
            </a:r>
            <a:r>
              <a:rPr sz="900" b="1" spc="40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1F3763"/>
                </a:solidFill>
                <a:latin typeface="Arial"/>
                <a:cs typeface="Arial"/>
              </a:rPr>
              <a:t>moment</a:t>
            </a:r>
            <a:r>
              <a:rPr sz="900" b="1" spc="5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1F3763"/>
                </a:solidFill>
                <a:latin typeface="Arial"/>
                <a:cs typeface="Arial"/>
              </a:rPr>
              <a:t>au</a:t>
            </a:r>
            <a:r>
              <a:rPr sz="900" b="1" spc="40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1F3763"/>
                </a:solidFill>
                <a:latin typeface="Arial"/>
                <a:cs typeface="Arial"/>
              </a:rPr>
              <a:t>bon</a:t>
            </a:r>
            <a:r>
              <a:rPr sz="900" b="1" spc="40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1F3763"/>
                </a:solidFill>
                <a:latin typeface="Arial"/>
                <a:cs typeface="Arial"/>
              </a:rPr>
              <a:t>endroit</a:t>
            </a:r>
            <a:r>
              <a:rPr sz="900" b="1" spc="80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1F3763"/>
                </a:solidFill>
                <a:latin typeface="Arial"/>
                <a:cs typeface="Arial"/>
              </a:rPr>
              <a:t>selon </a:t>
            </a:r>
            <a:r>
              <a:rPr sz="900" dirty="0">
                <a:solidFill>
                  <a:srgbClr val="1F3763"/>
                </a:solidFill>
                <a:latin typeface="Arial"/>
                <a:cs typeface="Arial"/>
              </a:rPr>
              <a:t>les</a:t>
            </a:r>
            <a:r>
              <a:rPr sz="900" spc="5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1F3763"/>
                </a:solidFill>
                <a:latin typeface="Arial"/>
                <a:cs typeface="Arial"/>
              </a:rPr>
              <a:t>priorités</a:t>
            </a:r>
            <a:r>
              <a:rPr sz="900" spc="10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1F3763"/>
                </a:solidFill>
                <a:latin typeface="Arial"/>
                <a:cs typeface="Arial"/>
              </a:rPr>
              <a:t>de</a:t>
            </a:r>
            <a:r>
              <a:rPr sz="900" spc="10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1F3763"/>
                </a:solidFill>
                <a:latin typeface="Arial"/>
                <a:cs typeface="Arial"/>
              </a:rPr>
              <a:t>l’EDEC</a:t>
            </a:r>
            <a:endParaRPr sz="9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63400" y="3549234"/>
            <a:ext cx="4251325" cy="1676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1590">
              <a:lnSpc>
                <a:spcPct val="100000"/>
              </a:lnSpc>
              <a:spcBef>
                <a:spcPts val="130"/>
              </a:spcBef>
            </a:pPr>
            <a:r>
              <a:rPr sz="900" dirty="0">
                <a:solidFill>
                  <a:srgbClr val="1F3763"/>
                </a:solidFill>
                <a:latin typeface="Arial"/>
                <a:cs typeface="Arial"/>
              </a:rPr>
              <a:t>Action</a:t>
            </a:r>
            <a:r>
              <a:rPr sz="900" spc="-45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1F3763"/>
                </a:solidFill>
                <a:latin typeface="Arial"/>
                <a:cs typeface="Arial"/>
              </a:rPr>
              <a:t>22</a:t>
            </a:r>
            <a:r>
              <a:rPr sz="900" spc="20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1F3763"/>
                </a:solidFill>
                <a:latin typeface="Arial"/>
                <a:cs typeface="Arial"/>
              </a:rPr>
              <a:t>:</a:t>
            </a:r>
            <a:r>
              <a:rPr sz="900" spc="-10" dirty="0">
                <a:solidFill>
                  <a:srgbClr val="1F3763"/>
                </a:solidFill>
                <a:latin typeface="Arial"/>
                <a:cs typeface="Arial"/>
              </a:rPr>
              <a:t> renforcer</a:t>
            </a:r>
            <a:r>
              <a:rPr sz="900" dirty="0">
                <a:solidFill>
                  <a:srgbClr val="1F3763"/>
                </a:solidFill>
                <a:latin typeface="Arial"/>
                <a:cs typeface="Arial"/>
              </a:rPr>
              <a:t> le</a:t>
            </a:r>
            <a:r>
              <a:rPr sz="900" spc="50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1F3763"/>
                </a:solidFill>
                <a:latin typeface="Arial"/>
                <a:cs typeface="Arial"/>
              </a:rPr>
              <a:t>partenariat avec</a:t>
            </a:r>
            <a:r>
              <a:rPr sz="900" b="1" spc="20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1F3763"/>
                </a:solidFill>
                <a:latin typeface="Arial"/>
                <a:cs typeface="Arial"/>
              </a:rPr>
              <a:t>les</a:t>
            </a:r>
            <a:r>
              <a:rPr sz="900" b="1" spc="20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1F3763"/>
                </a:solidFill>
                <a:latin typeface="Arial"/>
                <a:cs typeface="Arial"/>
              </a:rPr>
              <a:t>Pôles</a:t>
            </a:r>
            <a:r>
              <a:rPr sz="900" b="1" spc="20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1F3763"/>
                </a:solidFill>
                <a:latin typeface="Arial"/>
                <a:cs typeface="Arial"/>
              </a:rPr>
              <a:t>Formation</a:t>
            </a:r>
            <a:r>
              <a:rPr sz="900" b="1" spc="35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1F3763"/>
                </a:solidFill>
                <a:latin typeface="Arial"/>
                <a:cs typeface="Arial"/>
              </a:rPr>
              <a:t>de</a:t>
            </a:r>
            <a:r>
              <a:rPr sz="900" b="1" spc="20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1F3763"/>
                </a:solidFill>
                <a:latin typeface="Arial"/>
                <a:cs typeface="Arial"/>
              </a:rPr>
              <a:t>l’UIMM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56031" y="1668782"/>
            <a:ext cx="4805045" cy="2159635"/>
            <a:chOff x="256031" y="1668782"/>
            <a:chExt cx="4805045" cy="2159635"/>
          </a:xfrm>
        </p:grpSpPr>
        <p:sp>
          <p:nvSpPr>
            <p:cNvPr id="16" name="object 16"/>
            <p:cNvSpPr/>
            <p:nvPr/>
          </p:nvSpPr>
          <p:spPr>
            <a:xfrm>
              <a:off x="256032" y="1668782"/>
              <a:ext cx="4273550" cy="7620"/>
            </a:xfrm>
            <a:custGeom>
              <a:avLst/>
              <a:gdLst/>
              <a:ahLst/>
              <a:cxnLst/>
              <a:rect l="l" t="t" r="r" b="b"/>
              <a:pathLst>
                <a:path w="4273550" h="7619">
                  <a:moveTo>
                    <a:pt x="0" y="7370"/>
                  </a:moveTo>
                  <a:lnTo>
                    <a:pt x="4273219" y="7370"/>
                  </a:lnTo>
                  <a:lnTo>
                    <a:pt x="4273219" y="0"/>
                  </a:lnTo>
                  <a:lnTo>
                    <a:pt x="0" y="0"/>
                  </a:lnTo>
                  <a:lnTo>
                    <a:pt x="0" y="737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67085" y="2071890"/>
              <a:ext cx="4243705" cy="0"/>
            </a:xfrm>
            <a:custGeom>
              <a:avLst/>
              <a:gdLst/>
              <a:ahLst/>
              <a:cxnLst/>
              <a:rect l="l" t="t" r="r" b="b"/>
              <a:pathLst>
                <a:path w="4243705">
                  <a:moveTo>
                    <a:pt x="0" y="0"/>
                  </a:moveTo>
                  <a:lnTo>
                    <a:pt x="4243694" y="0"/>
                  </a:lnTo>
                </a:path>
              </a:pathLst>
            </a:custGeom>
            <a:ln w="737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3400" y="2068254"/>
              <a:ext cx="4251112" cy="7370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4573463" y="2060638"/>
              <a:ext cx="421005" cy="15240"/>
            </a:xfrm>
            <a:custGeom>
              <a:avLst/>
              <a:gdLst/>
              <a:ahLst/>
              <a:cxnLst/>
              <a:rect l="l" t="t" r="r" b="b"/>
              <a:pathLst>
                <a:path w="421004" h="15239">
                  <a:moveTo>
                    <a:pt x="420758" y="0"/>
                  </a:moveTo>
                  <a:lnTo>
                    <a:pt x="0" y="0"/>
                  </a:lnTo>
                  <a:lnTo>
                    <a:pt x="0" y="14986"/>
                  </a:lnTo>
                  <a:lnTo>
                    <a:pt x="420758" y="14986"/>
                  </a:lnTo>
                  <a:lnTo>
                    <a:pt x="4207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67085" y="2611693"/>
              <a:ext cx="4243705" cy="0"/>
            </a:xfrm>
            <a:custGeom>
              <a:avLst/>
              <a:gdLst/>
              <a:ahLst/>
              <a:cxnLst/>
              <a:rect l="l" t="t" r="r" b="b"/>
              <a:pathLst>
                <a:path w="4243705">
                  <a:moveTo>
                    <a:pt x="0" y="0"/>
                  </a:moveTo>
                  <a:lnTo>
                    <a:pt x="4243694" y="0"/>
                  </a:lnTo>
                </a:path>
              </a:pathLst>
            </a:custGeom>
            <a:ln w="737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3400" y="2607958"/>
              <a:ext cx="4251112" cy="7370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4573463" y="2600588"/>
              <a:ext cx="421005" cy="15240"/>
            </a:xfrm>
            <a:custGeom>
              <a:avLst/>
              <a:gdLst/>
              <a:ahLst/>
              <a:cxnLst/>
              <a:rect l="l" t="t" r="r" b="b"/>
              <a:pathLst>
                <a:path w="421004" h="15239">
                  <a:moveTo>
                    <a:pt x="420758" y="0"/>
                  </a:moveTo>
                  <a:lnTo>
                    <a:pt x="0" y="0"/>
                  </a:lnTo>
                  <a:lnTo>
                    <a:pt x="0" y="14740"/>
                  </a:lnTo>
                  <a:lnTo>
                    <a:pt x="420758" y="14740"/>
                  </a:lnTo>
                  <a:lnTo>
                    <a:pt x="4207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67085" y="3144036"/>
              <a:ext cx="4243705" cy="0"/>
            </a:xfrm>
            <a:custGeom>
              <a:avLst/>
              <a:gdLst/>
              <a:ahLst/>
              <a:cxnLst/>
              <a:rect l="l" t="t" r="r" b="b"/>
              <a:pathLst>
                <a:path w="4243705">
                  <a:moveTo>
                    <a:pt x="0" y="0"/>
                  </a:moveTo>
                  <a:lnTo>
                    <a:pt x="4243694" y="0"/>
                  </a:lnTo>
                </a:path>
              </a:pathLst>
            </a:custGeom>
            <a:ln w="737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3400" y="3140351"/>
              <a:ext cx="4251112" cy="7370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4573463" y="3132981"/>
              <a:ext cx="421005" cy="15240"/>
            </a:xfrm>
            <a:custGeom>
              <a:avLst/>
              <a:gdLst/>
              <a:ahLst/>
              <a:cxnLst/>
              <a:rect l="l" t="t" r="r" b="b"/>
              <a:pathLst>
                <a:path w="421004" h="15239">
                  <a:moveTo>
                    <a:pt x="420758" y="0"/>
                  </a:moveTo>
                  <a:lnTo>
                    <a:pt x="0" y="0"/>
                  </a:lnTo>
                  <a:lnTo>
                    <a:pt x="0" y="14740"/>
                  </a:lnTo>
                  <a:lnTo>
                    <a:pt x="420758" y="14740"/>
                  </a:lnTo>
                  <a:lnTo>
                    <a:pt x="4207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67085" y="3558249"/>
              <a:ext cx="4243705" cy="0"/>
            </a:xfrm>
            <a:custGeom>
              <a:avLst/>
              <a:gdLst/>
              <a:ahLst/>
              <a:cxnLst/>
              <a:rect l="l" t="t" r="r" b="b"/>
              <a:pathLst>
                <a:path w="4243705">
                  <a:moveTo>
                    <a:pt x="0" y="0"/>
                  </a:moveTo>
                  <a:lnTo>
                    <a:pt x="4243694" y="0"/>
                  </a:lnTo>
                </a:path>
              </a:pathLst>
            </a:custGeom>
            <a:ln w="737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3400" y="3554564"/>
              <a:ext cx="4251112" cy="7370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4573463" y="3547193"/>
              <a:ext cx="421005" cy="15240"/>
            </a:xfrm>
            <a:custGeom>
              <a:avLst/>
              <a:gdLst/>
              <a:ahLst/>
              <a:cxnLst/>
              <a:rect l="l" t="t" r="r" b="b"/>
              <a:pathLst>
                <a:path w="421004" h="15239">
                  <a:moveTo>
                    <a:pt x="420758" y="0"/>
                  </a:moveTo>
                  <a:lnTo>
                    <a:pt x="0" y="0"/>
                  </a:lnTo>
                  <a:lnTo>
                    <a:pt x="0" y="14740"/>
                  </a:lnTo>
                  <a:lnTo>
                    <a:pt x="420758" y="14740"/>
                  </a:lnTo>
                  <a:lnTo>
                    <a:pt x="4207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56032" y="1676120"/>
              <a:ext cx="4273550" cy="2152650"/>
            </a:xfrm>
            <a:custGeom>
              <a:avLst/>
              <a:gdLst/>
              <a:ahLst/>
              <a:cxnLst/>
              <a:rect l="l" t="t" r="r" b="b"/>
              <a:pathLst>
                <a:path w="4273550" h="2152650">
                  <a:moveTo>
                    <a:pt x="4273207" y="0"/>
                  </a:moveTo>
                  <a:lnTo>
                    <a:pt x="4258475" y="0"/>
                  </a:lnTo>
                  <a:lnTo>
                    <a:pt x="4258475" y="2137397"/>
                  </a:lnTo>
                  <a:lnTo>
                    <a:pt x="7366" y="2137397"/>
                  </a:lnTo>
                  <a:lnTo>
                    <a:pt x="7366" y="0"/>
                  </a:lnTo>
                  <a:lnTo>
                    <a:pt x="0" y="0"/>
                  </a:lnTo>
                  <a:lnTo>
                    <a:pt x="0" y="2137397"/>
                  </a:lnTo>
                  <a:lnTo>
                    <a:pt x="0" y="2152129"/>
                  </a:lnTo>
                  <a:lnTo>
                    <a:pt x="7366" y="2152129"/>
                  </a:lnTo>
                  <a:lnTo>
                    <a:pt x="4258475" y="2152129"/>
                  </a:lnTo>
                  <a:lnTo>
                    <a:pt x="4273207" y="2152129"/>
                  </a:lnTo>
                  <a:lnTo>
                    <a:pt x="4273207" y="2137397"/>
                  </a:lnTo>
                  <a:lnTo>
                    <a:pt x="427320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573460" y="1676120"/>
              <a:ext cx="421005" cy="2152650"/>
            </a:xfrm>
            <a:custGeom>
              <a:avLst/>
              <a:gdLst/>
              <a:ahLst/>
              <a:cxnLst/>
              <a:rect l="l" t="t" r="r" b="b"/>
              <a:pathLst>
                <a:path w="421004" h="2152650">
                  <a:moveTo>
                    <a:pt x="420751" y="2137397"/>
                  </a:moveTo>
                  <a:lnTo>
                    <a:pt x="420712" y="0"/>
                  </a:lnTo>
                  <a:lnTo>
                    <a:pt x="405968" y="0"/>
                  </a:lnTo>
                  <a:lnTo>
                    <a:pt x="405968" y="2137397"/>
                  </a:lnTo>
                  <a:lnTo>
                    <a:pt x="0" y="2137397"/>
                  </a:lnTo>
                  <a:lnTo>
                    <a:pt x="0" y="2152129"/>
                  </a:lnTo>
                  <a:lnTo>
                    <a:pt x="405968" y="2152129"/>
                  </a:lnTo>
                  <a:lnTo>
                    <a:pt x="420712" y="2152129"/>
                  </a:lnTo>
                  <a:lnTo>
                    <a:pt x="420751" y="213739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92983" y="1844090"/>
              <a:ext cx="67418" cy="87864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24282" y="1898562"/>
              <a:ext cx="67423" cy="87864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4559341" y="1727189"/>
              <a:ext cx="469900" cy="302260"/>
            </a:xfrm>
            <a:custGeom>
              <a:avLst/>
              <a:gdLst/>
              <a:ahLst/>
              <a:cxnLst/>
              <a:rect l="l" t="t" r="r" b="b"/>
              <a:pathLst>
                <a:path w="469900" h="302260">
                  <a:moveTo>
                    <a:pt x="145186" y="212480"/>
                  </a:moveTo>
                  <a:lnTo>
                    <a:pt x="130189" y="212480"/>
                  </a:lnTo>
                  <a:lnTo>
                    <a:pt x="131732" y="212584"/>
                  </a:lnTo>
                  <a:lnTo>
                    <a:pt x="135018" y="215031"/>
                  </a:lnTo>
                  <a:lnTo>
                    <a:pt x="150694" y="255291"/>
                  </a:lnTo>
                  <a:lnTo>
                    <a:pt x="237963" y="302107"/>
                  </a:lnTo>
                  <a:lnTo>
                    <a:pt x="240376" y="301536"/>
                  </a:lnTo>
                  <a:lnTo>
                    <a:pt x="248617" y="291925"/>
                  </a:lnTo>
                  <a:lnTo>
                    <a:pt x="264618" y="291925"/>
                  </a:lnTo>
                  <a:lnTo>
                    <a:pt x="268905" y="290188"/>
                  </a:lnTo>
                  <a:lnTo>
                    <a:pt x="236377" y="290188"/>
                  </a:lnTo>
                  <a:lnTo>
                    <a:pt x="173187" y="263976"/>
                  </a:lnTo>
                  <a:lnTo>
                    <a:pt x="168302" y="260919"/>
                  </a:lnTo>
                  <a:lnTo>
                    <a:pt x="163665" y="256043"/>
                  </a:lnTo>
                  <a:lnTo>
                    <a:pt x="159514" y="249657"/>
                  </a:lnTo>
                  <a:lnTo>
                    <a:pt x="156091" y="242065"/>
                  </a:lnTo>
                  <a:lnTo>
                    <a:pt x="145186" y="212480"/>
                  </a:lnTo>
                  <a:close/>
                </a:path>
                <a:path w="469900" h="302260">
                  <a:moveTo>
                    <a:pt x="261400" y="292990"/>
                  </a:moveTo>
                  <a:lnTo>
                    <a:pt x="260306" y="292990"/>
                  </a:lnTo>
                  <a:lnTo>
                    <a:pt x="260592" y="293021"/>
                  </a:lnTo>
                  <a:lnTo>
                    <a:pt x="261400" y="292990"/>
                  </a:lnTo>
                  <a:close/>
                </a:path>
                <a:path w="469900" h="302260">
                  <a:moveTo>
                    <a:pt x="264618" y="291925"/>
                  </a:moveTo>
                  <a:lnTo>
                    <a:pt x="248617" y="291925"/>
                  </a:lnTo>
                  <a:lnTo>
                    <a:pt x="260206" y="293038"/>
                  </a:lnTo>
                  <a:lnTo>
                    <a:pt x="261400" y="292990"/>
                  </a:lnTo>
                  <a:lnTo>
                    <a:pt x="261658" y="292943"/>
                  </a:lnTo>
                  <a:lnTo>
                    <a:pt x="262123" y="292791"/>
                  </a:lnTo>
                  <a:lnTo>
                    <a:pt x="262779" y="292670"/>
                  </a:lnTo>
                  <a:lnTo>
                    <a:pt x="264618" y="291925"/>
                  </a:lnTo>
                  <a:close/>
                </a:path>
                <a:path w="469900" h="302260">
                  <a:moveTo>
                    <a:pt x="245223" y="281154"/>
                  </a:moveTo>
                  <a:lnTo>
                    <a:pt x="243553" y="281825"/>
                  </a:lnTo>
                  <a:lnTo>
                    <a:pt x="236377" y="290188"/>
                  </a:lnTo>
                  <a:lnTo>
                    <a:pt x="268905" y="290188"/>
                  </a:lnTo>
                  <a:lnTo>
                    <a:pt x="288779" y="282137"/>
                  </a:lnTo>
                  <a:lnTo>
                    <a:pt x="255398" y="282137"/>
                  </a:lnTo>
                  <a:lnTo>
                    <a:pt x="245223" y="281154"/>
                  </a:lnTo>
                  <a:close/>
                </a:path>
                <a:path w="469900" h="302260">
                  <a:moveTo>
                    <a:pt x="37826" y="77380"/>
                  </a:moveTo>
                  <a:lnTo>
                    <a:pt x="10647" y="77380"/>
                  </a:lnTo>
                  <a:lnTo>
                    <a:pt x="255585" y="178979"/>
                  </a:lnTo>
                  <a:lnTo>
                    <a:pt x="255398" y="282137"/>
                  </a:lnTo>
                  <a:lnTo>
                    <a:pt x="288779" y="282137"/>
                  </a:lnTo>
                  <a:lnTo>
                    <a:pt x="293728" y="280131"/>
                  </a:lnTo>
                  <a:lnTo>
                    <a:pt x="266026" y="280131"/>
                  </a:lnTo>
                  <a:lnTo>
                    <a:pt x="266026" y="181196"/>
                  </a:lnTo>
                  <a:lnTo>
                    <a:pt x="291580" y="171061"/>
                  </a:lnTo>
                  <a:lnTo>
                    <a:pt x="263379" y="171061"/>
                  </a:lnTo>
                  <a:lnTo>
                    <a:pt x="263010" y="170823"/>
                  </a:lnTo>
                  <a:lnTo>
                    <a:pt x="262814" y="170724"/>
                  </a:lnTo>
                  <a:lnTo>
                    <a:pt x="89385" y="98771"/>
                  </a:lnTo>
                  <a:lnTo>
                    <a:pt x="90458" y="94739"/>
                  </a:lnTo>
                  <a:lnTo>
                    <a:pt x="79666" y="94739"/>
                  </a:lnTo>
                  <a:lnTo>
                    <a:pt x="37826" y="77380"/>
                  </a:lnTo>
                  <a:close/>
                </a:path>
                <a:path w="469900" h="302260">
                  <a:moveTo>
                    <a:pt x="412548" y="152108"/>
                  </a:moveTo>
                  <a:lnTo>
                    <a:pt x="342013" y="181239"/>
                  </a:lnTo>
                  <a:lnTo>
                    <a:pt x="340857" y="182604"/>
                  </a:lnTo>
                  <a:lnTo>
                    <a:pt x="324130" y="256592"/>
                  </a:lnTo>
                  <a:lnTo>
                    <a:pt x="266026" y="280131"/>
                  </a:lnTo>
                  <a:lnTo>
                    <a:pt x="293728" y="280131"/>
                  </a:lnTo>
                  <a:lnTo>
                    <a:pt x="332172" y="264557"/>
                  </a:lnTo>
                  <a:lnTo>
                    <a:pt x="333337" y="263184"/>
                  </a:lnTo>
                  <a:lnTo>
                    <a:pt x="350072" y="189165"/>
                  </a:lnTo>
                  <a:lnTo>
                    <a:pt x="413313" y="163049"/>
                  </a:lnTo>
                  <a:lnTo>
                    <a:pt x="428516" y="163049"/>
                  </a:lnTo>
                  <a:lnTo>
                    <a:pt x="428418" y="162780"/>
                  </a:lnTo>
                  <a:lnTo>
                    <a:pt x="425376" y="159328"/>
                  </a:lnTo>
                  <a:lnTo>
                    <a:pt x="420420" y="153871"/>
                  </a:lnTo>
                  <a:lnTo>
                    <a:pt x="412548" y="152108"/>
                  </a:lnTo>
                  <a:close/>
                </a:path>
                <a:path w="469900" h="302260">
                  <a:moveTo>
                    <a:pt x="168933" y="0"/>
                  </a:moveTo>
                  <a:lnTo>
                    <a:pt x="3039" y="64967"/>
                  </a:lnTo>
                  <a:lnTo>
                    <a:pt x="0" y="188516"/>
                  </a:lnTo>
                  <a:lnTo>
                    <a:pt x="1266" y="190413"/>
                  </a:lnTo>
                  <a:lnTo>
                    <a:pt x="15603" y="196364"/>
                  </a:lnTo>
                  <a:lnTo>
                    <a:pt x="23782" y="212766"/>
                  </a:lnTo>
                  <a:lnTo>
                    <a:pt x="24731" y="213645"/>
                  </a:lnTo>
                  <a:lnTo>
                    <a:pt x="92589" y="241797"/>
                  </a:lnTo>
                  <a:lnTo>
                    <a:pt x="100383" y="243525"/>
                  </a:lnTo>
                  <a:lnTo>
                    <a:pt x="107673" y="242223"/>
                  </a:lnTo>
                  <a:lnTo>
                    <a:pt x="114085" y="238044"/>
                  </a:lnTo>
                  <a:lnTo>
                    <a:pt x="116914" y="234256"/>
                  </a:lnTo>
                  <a:lnTo>
                    <a:pt x="102456" y="234256"/>
                  </a:lnTo>
                  <a:lnTo>
                    <a:pt x="96792" y="232286"/>
                  </a:lnTo>
                  <a:lnTo>
                    <a:pt x="31699" y="205277"/>
                  </a:lnTo>
                  <a:lnTo>
                    <a:pt x="23522" y="188884"/>
                  </a:lnTo>
                  <a:lnTo>
                    <a:pt x="22574" y="188000"/>
                  </a:lnTo>
                  <a:lnTo>
                    <a:pt x="10441" y="182963"/>
                  </a:lnTo>
                  <a:lnTo>
                    <a:pt x="10567" y="111964"/>
                  </a:lnTo>
                  <a:lnTo>
                    <a:pt x="10647" y="77380"/>
                  </a:lnTo>
                  <a:lnTo>
                    <a:pt x="37826" y="77380"/>
                  </a:lnTo>
                  <a:lnTo>
                    <a:pt x="19108" y="69614"/>
                  </a:lnTo>
                  <a:lnTo>
                    <a:pt x="160656" y="12474"/>
                  </a:lnTo>
                  <a:lnTo>
                    <a:pt x="168357" y="10466"/>
                  </a:lnTo>
                  <a:lnTo>
                    <a:pt x="199417" y="10466"/>
                  </a:lnTo>
                  <a:lnTo>
                    <a:pt x="192579" y="5164"/>
                  </a:lnTo>
                  <a:lnTo>
                    <a:pt x="181140" y="835"/>
                  </a:lnTo>
                  <a:lnTo>
                    <a:pt x="168933" y="0"/>
                  </a:lnTo>
                  <a:close/>
                </a:path>
                <a:path w="469900" h="302260">
                  <a:moveTo>
                    <a:pt x="130350" y="202081"/>
                  </a:moveTo>
                  <a:lnTo>
                    <a:pt x="125355" y="202198"/>
                  </a:lnTo>
                  <a:lnTo>
                    <a:pt x="121113" y="204987"/>
                  </a:lnTo>
                  <a:lnTo>
                    <a:pt x="119139" y="209262"/>
                  </a:lnTo>
                  <a:lnTo>
                    <a:pt x="110037" y="226240"/>
                  </a:lnTo>
                  <a:lnTo>
                    <a:pt x="108207" y="231480"/>
                  </a:lnTo>
                  <a:lnTo>
                    <a:pt x="102456" y="234256"/>
                  </a:lnTo>
                  <a:lnTo>
                    <a:pt x="116914" y="234256"/>
                  </a:lnTo>
                  <a:lnTo>
                    <a:pt x="119244" y="231138"/>
                  </a:lnTo>
                  <a:lnTo>
                    <a:pt x="128767" y="213355"/>
                  </a:lnTo>
                  <a:lnTo>
                    <a:pt x="129493" y="212553"/>
                  </a:lnTo>
                  <a:lnTo>
                    <a:pt x="130189" y="212480"/>
                  </a:lnTo>
                  <a:lnTo>
                    <a:pt x="145186" y="212480"/>
                  </a:lnTo>
                  <a:lnTo>
                    <a:pt x="143716" y="208491"/>
                  </a:lnTo>
                  <a:lnTo>
                    <a:pt x="137526" y="202566"/>
                  </a:lnTo>
                  <a:lnTo>
                    <a:pt x="130350" y="202081"/>
                  </a:lnTo>
                  <a:close/>
                </a:path>
                <a:path w="469900" h="302260">
                  <a:moveTo>
                    <a:pt x="428516" y="163049"/>
                  </a:moveTo>
                  <a:lnTo>
                    <a:pt x="413313" y="163049"/>
                  </a:lnTo>
                  <a:lnTo>
                    <a:pt x="417421" y="164747"/>
                  </a:lnTo>
                  <a:lnTo>
                    <a:pt x="419290" y="169182"/>
                  </a:lnTo>
                  <a:lnTo>
                    <a:pt x="419464" y="170100"/>
                  </a:lnTo>
                  <a:lnTo>
                    <a:pt x="419551" y="177606"/>
                  </a:lnTo>
                  <a:lnTo>
                    <a:pt x="417682" y="180339"/>
                  </a:lnTo>
                  <a:lnTo>
                    <a:pt x="414804" y="181352"/>
                  </a:lnTo>
                  <a:lnTo>
                    <a:pt x="407489" y="183613"/>
                  </a:lnTo>
                  <a:lnTo>
                    <a:pt x="402507" y="190356"/>
                  </a:lnTo>
                  <a:lnTo>
                    <a:pt x="402421" y="208162"/>
                  </a:lnTo>
                  <a:lnTo>
                    <a:pt x="402325" y="212908"/>
                  </a:lnTo>
                  <a:lnTo>
                    <a:pt x="409975" y="220839"/>
                  </a:lnTo>
                  <a:lnTo>
                    <a:pt x="421898" y="221077"/>
                  </a:lnTo>
                  <a:lnTo>
                    <a:pt x="424202" y="220661"/>
                  </a:lnTo>
                  <a:lnTo>
                    <a:pt x="431418" y="217842"/>
                  </a:lnTo>
                  <a:lnTo>
                    <a:pt x="442366" y="211540"/>
                  </a:lnTo>
                  <a:lnTo>
                    <a:pt x="418942" y="211540"/>
                  </a:lnTo>
                  <a:lnTo>
                    <a:pt x="414848" y="209751"/>
                  </a:lnTo>
                  <a:lnTo>
                    <a:pt x="413113" y="205316"/>
                  </a:lnTo>
                  <a:lnTo>
                    <a:pt x="413051" y="204987"/>
                  </a:lnTo>
                  <a:lnTo>
                    <a:pt x="412944" y="197988"/>
                  </a:lnTo>
                  <a:lnTo>
                    <a:pt x="412870" y="195116"/>
                  </a:lnTo>
                  <a:lnTo>
                    <a:pt x="414752" y="192383"/>
                  </a:lnTo>
                  <a:lnTo>
                    <a:pt x="417638" y="191370"/>
                  </a:lnTo>
                  <a:lnTo>
                    <a:pt x="424941" y="189109"/>
                  </a:lnTo>
                  <a:lnTo>
                    <a:pt x="429896" y="182361"/>
                  </a:lnTo>
                  <a:lnTo>
                    <a:pt x="429971" y="169182"/>
                  </a:lnTo>
                  <a:lnTo>
                    <a:pt x="430027" y="167220"/>
                  </a:lnTo>
                  <a:lnTo>
                    <a:pt x="428516" y="163049"/>
                  </a:lnTo>
                  <a:close/>
                </a:path>
                <a:path w="469900" h="302260">
                  <a:moveTo>
                    <a:pt x="454991" y="119608"/>
                  </a:moveTo>
                  <a:lnTo>
                    <a:pt x="423943" y="119608"/>
                  </a:lnTo>
                  <a:lnTo>
                    <a:pt x="431776" y="119614"/>
                  </a:lnTo>
                  <a:lnTo>
                    <a:pt x="439366" y="121586"/>
                  </a:lnTo>
                  <a:lnTo>
                    <a:pt x="459020" y="151671"/>
                  </a:lnTo>
                  <a:lnTo>
                    <a:pt x="458909" y="163049"/>
                  </a:lnTo>
                  <a:lnTo>
                    <a:pt x="440517" y="200733"/>
                  </a:lnTo>
                  <a:lnTo>
                    <a:pt x="418942" y="211540"/>
                  </a:lnTo>
                  <a:lnTo>
                    <a:pt x="442366" y="211540"/>
                  </a:lnTo>
                  <a:lnTo>
                    <a:pt x="466737" y="180097"/>
                  </a:lnTo>
                  <a:lnTo>
                    <a:pt x="469434" y="151671"/>
                  </a:lnTo>
                  <a:lnTo>
                    <a:pt x="468822" y="143715"/>
                  </a:lnTo>
                  <a:lnTo>
                    <a:pt x="466659" y="135864"/>
                  </a:lnTo>
                  <a:lnTo>
                    <a:pt x="463046" y="128558"/>
                  </a:lnTo>
                  <a:lnTo>
                    <a:pt x="458064" y="122003"/>
                  </a:lnTo>
                  <a:lnTo>
                    <a:pt x="454991" y="119608"/>
                  </a:lnTo>
                  <a:close/>
                </a:path>
                <a:path w="469900" h="302260">
                  <a:moveTo>
                    <a:pt x="424570" y="109135"/>
                  </a:moveTo>
                  <a:lnTo>
                    <a:pt x="412387" y="111964"/>
                  </a:lnTo>
                  <a:lnTo>
                    <a:pt x="263379" y="171061"/>
                  </a:lnTo>
                  <a:lnTo>
                    <a:pt x="291580" y="171061"/>
                  </a:lnTo>
                  <a:lnTo>
                    <a:pt x="416247" y="121618"/>
                  </a:lnTo>
                  <a:lnTo>
                    <a:pt x="423943" y="119608"/>
                  </a:lnTo>
                  <a:lnTo>
                    <a:pt x="454991" y="119608"/>
                  </a:lnTo>
                  <a:lnTo>
                    <a:pt x="448224" y="114333"/>
                  </a:lnTo>
                  <a:lnTo>
                    <a:pt x="436787" y="109985"/>
                  </a:lnTo>
                  <a:lnTo>
                    <a:pt x="424570" y="109135"/>
                  </a:lnTo>
                  <a:close/>
                </a:path>
                <a:path w="469900" h="302260">
                  <a:moveTo>
                    <a:pt x="172904" y="53905"/>
                  </a:moveTo>
                  <a:lnTo>
                    <a:pt x="157717" y="53905"/>
                  </a:lnTo>
                  <a:lnTo>
                    <a:pt x="161842" y="55603"/>
                  </a:lnTo>
                  <a:lnTo>
                    <a:pt x="163694" y="60038"/>
                  </a:lnTo>
                  <a:lnTo>
                    <a:pt x="163877" y="60956"/>
                  </a:lnTo>
                  <a:lnTo>
                    <a:pt x="163955" y="68462"/>
                  </a:lnTo>
                  <a:lnTo>
                    <a:pt x="162068" y="71195"/>
                  </a:lnTo>
                  <a:lnTo>
                    <a:pt x="159208" y="72208"/>
                  </a:lnTo>
                  <a:lnTo>
                    <a:pt x="151892" y="74469"/>
                  </a:lnTo>
                  <a:lnTo>
                    <a:pt x="146911" y="81213"/>
                  </a:lnTo>
                  <a:lnTo>
                    <a:pt x="163285" y="113579"/>
                  </a:lnTo>
                  <a:lnTo>
                    <a:pt x="175830" y="108698"/>
                  </a:lnTo>
                  <a:lnTo>
                    <a:pt x="186774" y="102396"/>
                  </a:lnTo>
                  <a:lnTo>
                    <a:pt x="163351" y="102396"/>
                  </a:lnTo>
                  <a:lnTo>
                    <a:pt x="159256" y="100607"/>
                  </a:lnTo>
                  <a:lnTo>
                    <a:pt x="157521" y="96172"/>
                  </a:lnTo>
                  <a:lnTo>
                    <a:pt x="157356" y="95306"/>
                  </a:lnTo>
                  <a:lnTo>
                    <a:pt x="157278" y="85973"/>
                  </a:lnTo>
                  <a:lnTo>
                    <a:pt x="159160" y="83240"/>
                  </a:lnTo>
                  <a:lnTo>
                    <a:pt x="162025" y="82226"/>
                  </a:lnTo>
                  <a:lnTo>
                    <a:pt x="169340" y="79965"/>
                  </a:lnTo>
                  <a:lnTo>
                    <a:pt x="174220" y="73356"/>
                  </a:lnTo>
                  <a:lnTo>
                    <a:pt x="174309" y="62637"/>
                  </a:lnTo>
                  <a:lnTo>
                    <a:pt x="174413" y="58063"/>
                  </a:lnTo>
                  <a:lnTo>
                    <a:pt x="172904" y="53905"/>
                  </a:lnTo>
                  <a:close/>
                </a:path>
                <a:path w="469900" h="302260">
                  <a:moveTo>
                    <a:pt x="199417" y="10466"/>
                  </a:moveTo>
                  <a:lnTo>
                    <a:pt x="168357" y="10466"/>
                  </a:lnTo>
                  <a:lnTo>
                    <a:pt x="176192" y="10472"/>
                  </a:lnTo>
                  <a:lnTo>
                    <a:pt x="183775" y="12441"/>
                  </a:lnTo>
                  <a:lnTo>
                    <a:pt x="203432" y="42527"/>
                  </a:lnTo>
                  <a:lnTo>
                    <a:pt x="203321" y="53905"/>
                  </a:lnTo>
                  <a:lnTo>
                    <a:pt x="184927" y="91589"/>
                  </a:lnTo>
                  <a:lnTo>
                    <a:pt x="163351" y="102396"/>
                  </a:lnTo>
                  <a:lnTo>
                    <a:pt x="186774" y="102396"/>
                  </a:lnTo>
                  <a:lnTo>
                    <a:pt x="211147" y="70954"/>
                  </a:lnTo>
                  <a:lnTo>
                    <a:pt x="213848" y="42527"/>
                  </a:lnTo>
                  <a:lnTo>
                    <a:pt x="213219" y="34538"/>
                  </a:lnTo>
                  <a:lnTo>
                    <a:pt x="211046" y="26678"/>
                  </a:lnTo>
                  <a:lnTo>
                    <a:pt x="207427" y="19366"/>
                  </a:lnTo>
                  <a:lnTo>
                    <a:pt x="202441" y="12812"/>
                  </a:lnTo>
                  <a:lnTo>
                    <a:pt x="199417" y="10466"/>
                  </a:lnTo>
                  <a:close/>
                </a:path>
                <a:path w="469900" h="302260">
                  <a:moveTo>
                    <a:pt x="156948" y="42969"/>
                  </a:moveTo>
                  <a:lnTo>
                    <a:pt x="86482" y="72070"/>
                  </a:lnTo>
                  <a:lnTo>
                    <a:pt x="85356" y="73356"/>
                  </a:lnTo>
                  <a:lnTo>
                    <a:pt x="79666" y="94739"/>
                  </a:lnTo>
                  <a:lnTo>
                    <a:pt x="90458" y="94739"/>
                  </a:lnTo>
                  <a:lnTo>
                    <a:pt x="94362" y="80069"/>
                  </a:lnTo>
                  <a:lnTo>
                    <a:pt x="157717" y="53905"/>
                  </a:lnTo>
                  <a:lnTo>
                    <a:pt x="172904" y="53905"/>
                  </a:lnTo>
                  <a:lnTo>
                    <a:pt x="172800" y="53619"/>
                  </a:lnTo>
                  <a:lnTo>
                    <a:pt x="169784" y="50172"/>
                  </a:lnTo>
                  <a:lnTo>
                    <a:pt x="164815" y="44723"/>
                  </a:lnTo>
                  <a:lnTo>
                    <a:pt x="156948" y="4296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57258" y="2869350"/>
              <a:ext cx="67220" cy="87864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26352" y="2814878"/>
              <a:ext cx="67216" cy="87864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4592811" y="2697976"/>
              <a:ext cx="468630" cy="302260"/>
            </a:xfrm>
            <a:custGeom>
              <a:avLst/>
              <a:gdLst/>
              <a:ahLst/>
              <a:cxnLst/>
              <a:rect l="l" t="t" r="r" b="b"/>
              <a:pathLst>
                <a:path w="468629" h="302260">
                  <a:moveTo>
                    <a:pt x="144751" y="212480"/>
                  </a:moveTo>
                  <a:lnTo>
                    <a:pt x="129798" y="212480"/>
                  </a:lnTo>
                  <a:lnTo>
                    <a:pt x="131337" y="212584"/>
                  </a:lnTo>
                  <a:lnTo>
                    <a:pt x="134613" y="215031"/>
                  </a:lnTo>
                  <a:lnTo>
                    <a:pt x="150242" y="255291"/>
                  </a:lnTo>
                  <a:lnTo>
                    <a:pt x="237249" y="302107"/>
                  </a:lnTo>
                  <a:lnTo>
                    <a:pt x="239655" y="301536"/>
                  </a:lnTo>
                  <a:lnTo>
                    <a:pt x="247872" y="291925"/>
                  </a:lnTo>
                  <a:lnTo>
                    <a:pt x="263824" y="291925"/>
                  </a:lnTo>
                  <a:lnTo>
                    <a:pt x="268098" y="290188"/>
                  </a:lnTo>
                  <a:lnTo>
                    <a:pt x="235668" y="290188"/>
                  </a:lnTo>
                  <a:lnTo>
                    <a:pt x="172668" y="263976"/>
                  </a:lnTo>
                  <a:lnTo>
                    <a:pt x="167797" y="260919"/>
                  </a:lnTo>
                  <a:lnTo>
                    <a:pt x="163174" y="256043"/>
                  </a:lnTo>
                  <a:lnTo>
                    <a:pt x="159036" y="249657"/>
                  </a:lnTo>
                  <a:lnTo>
                    <a:pt x="155623" y="242065"/>
                  </a:lnTo>
                  <a:lnTo>
                    <a:pt x="144751" y="212480"/>
                  </a:lnTo>
                  <a:close/>
                </a:path>
                <a:path w="468629" h="302260">
                  <a:moveTo>
                    <a:pt x="260616" y="292990"/>
                  </a:moveTo>
                  <a:lnTo>
                    <a:pt x="259525" y="292990"/>
                  </a:lnTo>
                  <a:lnTo>
                    <a:pt x="259811" y="293021"/>
                  </a:lnTo>
                  <a:lnTo>
                    <a:pt x="260616" y="292990"/>
                  </a:lnTo>
                  <a:close/>
                </a:path>
                <a:path w="468629" h="302260">
                  <a:moveTo>
                    <a:pt x="263824" y="291925"/>
                  </a:moveTo>
                  <a:lnTo>
                    <a:pt x="247872" y="291925"/>
                  </a:lnTo>
                  <a:lnTo>
                    <a:pt x="259425" y="293038"/>
                  </a:lnTo>
                  <a:lnTo>
                    <a:pt x="260616" y="292990"/>
                  </a:lnTo>
                  <a:lnTo>
                    <a:pt x="260873" y="292943"/>
                  </a:lnTo>
                  <a:lnTo>
                    <a:pt x="261336" y="292791"/>
                  </a:lnTo>
                  <a:lnTo>
                    <a:pt x="261991" y="292670"/>
                  </a:lnTo>
                  <a:lnTo>
                    <a:pt x="263824" y="291925"/>
                  </a:lnTo>
                  <a:close/>
                </a:path>
                <a:path w="468629" h="302260">
                  <a:moveTo>
                    <a:pt x="244487" y="281154"/>
                  </a:moveTo>
                  <a:lnTo>
                    <a:pt x="242823" y="281825"/>
                  </a:lnTo>
                  <a:lnTo>
                    <a:pt x="235668" y="290188"/>
                  </a:lnTo>
                  <a:lnTo>
                    <a:pt x="268098" y="290188"/>
                  </a:lnTo>
                  <a:lnTo>
                    <a:pt x="287912" y="282137"/>
                  </a:lnTo>
                  <a:lnTo>
                    <a:pt x="254632" y="282137"/>
                  </a:lnTo>
                  <a:lnTo>
                    <a:pt x="244487" y="281154"/>
                  </a:lnTo>
                  <a:close/>
                </a:path>
                <a:path w="468629" h="302260">
                  <a:moveTo>
                    <a:pt x="37712" y="77380"/>
                  </a:moveTo>
                  <a:lnTo>
                    <a:pt x="10615" y="77380"/>
                  </a:lnTo>
                  <a:lnTo>
                    <a:pt x="254819" y="178979"/>
                  </a:lnTo>
                  <a:lnTo>
                    <a:pt x="254632" y="282137"/>
                  </a:lnTo>
                  <a:lnTo>
                    <a:pt x="287912" y="282137"/>
                  </a:lnTo>
                  <a:lnTo>
                    <a:pt x="292847" y="280131"/>
                  </a:lnTo>
                  <a:lnTo>
                    <a:pt x="265228" y="280131"/>
                  </a:lnTo>
                  <a:lnTo>
                    <a:pt x="265228" y="181196"/>
                  </a:lnTo>
                  <a:lnTo>
                    <a:pt x="290705" y="171061"/>
                  </a:lnTo>
                  <a:lnTo>
                    <a:pt x="262589" y="171061"/>
                  </a:lnTo>
                  <a:lnTo>
                    <a:pt x="262221" y="170823"/>
                  </a:lnTo>
                  <a:lnTo>
                    <a:pt x="262026" y="170724"/>
                  </a:lnTo>
                  <a:lnTo>
                    <a:pt x="89117" y="98771"/>
                  </a:lnTo>
                  <a:lnTo>
                    <a:pt x="90187" y="94739"/>
                  </a:lnTo>
                  <a:lnTo>
                    <a:pt x="79427" y="94739"/>
                  </a:lnTo>
                  <a:lnTo>
                    <a:pt x="37712" y="77380"/>
                  </a:lnTo>
                  <a:close/>
                </a:path>
                <a:path w="468629" h="302260">
                  <a:moveTo>
                    <a:pt x="411311" y="152108"/>
                  </a:moveTo>
                  <a:lnTo>
                    <a:pt x="340987" y="181239"/>
                  </a:lnTo>
                  <a:lnTo>
                    <a:pt x="339834" y="182604"/>
                  </a:lnTo>
                  <a:lnTo>
                    <a:pt x="323158" y="256592"/>
                  </a:lnTo>
                  <a:lnTo>
                    <a:pt x="265228" y="280131"/>
                  </a:lnTo>
                  <a:lnTo>
                    <a:pt x="292847" y="280131"/>
                  </a:lnTo>
                  <a:lnTo>
                    <a:pt x="331175" y="264557"/>
                  </a:lnTo>
                  <a:lnTo>
                    <a:pt x="332337" y="263184"/>
                  </a:lnTo>
                  <a:lnTo>
                    <a:pt x="349022" y="189165"/>
                  </a:lnTo>
                  <a:lnTo>
                    <a:pt x="412073" y="163049"/>
                  </a:lnTo>
                  <a:lnTo>
                    <a:pt x="427230" y="163049"/>
                  </a:lnTo>
                  <a:lnTo>
                    <a:pt x="427133" y="162780"/>
                  </a:lnTo>
                  <a:lnTo>
                    <a:pt x="424100" y="159328"/>
                  </a:lnTo>
                  <a:lnTo>
                    <a:pt x="419159" y="153871"/>
                  </a:lnTo>
                  <a:lnTo>
                    <a:pt x="411311" y="152108"/>
                  </a:lnTo>
                  <a:close/>
                </a:path>
                <a:path w="468629" h="302260">
                  <a:moveTo>
                    <a:pt x="168427" y="0"/>
                  </a:moveTo>
                  <a:lnTo>
                    <a:pt x="3030" y="64967"/>
                  </a:lnTo>
                  <a:lnTo>
                    <a:pt x="0" y="188516"/>
                  </a:lnTo>
                  <a:lnTo>
                    <a:pt x="1262" y="190413"/>
                  </a:lnTo>
                  <a:lnTo>
                    <a:pt x="15556" y="196364"/>
                  </a:lnTo>
                  <a:lnTo>
                    <a:pt x="23710" y="212766"/>
                  </a:lnTo>
                  <a:lnTo>
                    <a:pt x="24657" y="213645"/>
                  </a:lnTo>
                  <a:lnTo>
                    <a:pt x="92311" y="241797"/>
                  </a:lnTo>
                  <a:lnTo>
                    <a:pt x="100082" y="243525"/>
                  </a:lnTo>
                  <a:lnTo>
                    <a:pt x="107350" y="242223"/>
                  </a:lnTo>
                  <a:lnTo>
                    <a:pt x="113743" y="238044"/>
                  </a:lnTo>
                  <a:lnTo>
                    <a:pt x="116563" y="234256"/>
                  </a:lnTo>
                  <a:lnTo>
                    <a:pt x="102149" y="234256"/>
                  </a:lnTo>
                  <a:lnTo>
                    <a:pt x="96502" y="232286"/>
                  </a:lnTo>
                  <a:lnTo>
                    <a:pt x="31604" y="205277"/>
                  </a:lnTo>
                  <a:lnTo>
                    <a:pt x="23452" y="188884"/>
                  </a:lnTo>
                  <a:lnTo>
                    <a:pt x="22506" y="188000"/>
                  </a:lnTo>
                  <a:lnTo>
                    <a:pt x="10409" y="182963"/>
                  </a:lnTo>
                  <a:lnTo>
                    <a:pt x="10535" y="111964"/>
                  </a:lnTo>
                  <a:lnTo>
                    <a:pt x="10615" y="77380"/>
                  </a:lnTo>
                  <a:lnTo>
                    <a:pt x="37712" y="77380"/>
                  </a:lnTo>
                  <a:lnTo>
                    <a:pt x="19051" y="69614"/>
                  </a:lnTo>
                  <a:lnTo>
                    <a:pt x="160174" y="12474"/>
                  </a:lnTo>
                  <a:lnTo>
                    <a:pt x="167851" y="10466"/>
                  </a:lnTo>
                  <a:lnTo>
                    <a:pt x="198818" y="10466"/>
                  </a:lnTo>
                  <a:lnTo>
                    <a:pt x="192001" y="5164"/>
                  </a:lnTo>
                  <a:lnTo>
                    <a:pt x="180597" y="835"/>
                  </a:lnTo>
                  <a:lnTo>
                    <a:pt x="168427" y="0"/>
                  </a:lnTo>
                  <a:close/>
                </a:path>
                <a:path w="468629" h="302260">
                  <a:moveTo>
                    <a:pt x="129959" y="202081"/>
                  </a:moveTo>
                  <a:lnTo>
                    <a:pt x="124979" y="202198"/>
                  </a:lnTo>
                  <a:lnTo>
                    <a:pt x="120749" y="204987"/>
                  </a:lnTo>
                  <a:lnTo>
                    <a:pt x="118782" y="209262"/>
                  </a:lnTo>
                  <a:lnTo>
                    <a:pt x="109707" y="226240"/>
                  </a:lnTo>
                  <a:lnTo>
                    <a:pt x="107882" y="231480"/>
                  </a:lnTo>
                  <a:lnTo>
                    <a:pt x="102149" y="234256"/>
                  </a:lnTo>
                  <a:lnTo>
                    <a:pt x="116563" y="234256"/>
                  </a:lnTo>
                  <a:lnTo>
                    <a:pt x="118886" y="231138"/>
                  </a:lnTo>
                  <a:lnTo>
                    <a:pt x="128381" y="213355"/>
                  </a:lnTo>
                  <a:lnTo>
                    <a:pt x="129105" y="212553"/>
                  </a:lnTo>
                  <a:lnTo>
                    <a:pt x="129798" y="212480"/>
                  </a:lnTo>
                  <a:lnTo>
                    <a:pt x="144751" y="212480"/>
                  </a:lnTo>
                  <a:lnTo>
                    <a:pt x="143285" y="208491"/>
                  </a:lnTo>
                  <a:lnTo>
                    <a:pt x="137114" y="202566"/>
                  </a:lnTo>
                  <a:lnTo>
                    <a:pt x="129959" y="202081"/>
                  </a:lnTo>
                  <a:close/>
                </a:path>
                <a:path w="468629" h="302260">
                  <a:moveTo>
                    <a:pt x="427230" y="163049"/>
                  </a:moveTo>
                  <a:lnTo>
                    <a:pt x="412073" y="163049"/>
                  </a:lnTo>
                  <a:lnTo>
                    <a:pt x="416169" y="164747"/>
                  </a:lnTo>
                  <a:lnTo>
                    <a:pt x="418032" y="169182"/>
                  </a:lnTo>
                  <a:lnTo>
                    <a:pt x="418206" y="170100"/>
                  </a:lnTo>
                  <a:lnTo>
                    <a:pt x="418292" y="177606"/>
                  </a:lnTo>
                  <a:lnTo>
                    <a:pt x="416429" y="180339"/>
                  </a:lnTo>
                  <a:lnTo>
                    <a:pt x="413560" y="181352"/>
                  </a:lnTo>
                  <a:lnTo>
                    <a:pt x="406266" y="183613"/>
                  </a:lnTo>
                  <a:lnTo>
                    <a:pt x="401300" y="190356"/>
                  </a:lnTo>
                  <a:lnTo>
                    <a:pt x="401214" y="208162"/>
                  </a:lnTo>
                  <a:lnTo>
                    <a:pt x="401118" y="212908"/>
                  </a:lnTo>
                  <a:lnTo>
                    <a:pt x="408745" y="220839"/>
                  </a:lnTo>
                  <a:lnTo>
                    <a:pt x="420633" y="221077"/>
                  </a:lnTo>
                  <a:lnTo>
                    <a:pt x="422929" y="220661"/>
                  </a:lnTo>
                  <a:lnTo>
                    <a:pt x="430124" y="217842"/>
                  </a:lnTo>
                  <a:lnTo>
                    <a:pt x="441039" y="211540"/>
                  </a:lnTo>
                  <a:lnTo>
                    <a:pt x="417686" y="211540"/>
                  </a:lnTo>
                  <a:lnTo>
                    <a:pt x="413603" y="209751"/>
                  </a:lnTo>
                  <a:lnTo>
                    <a:pt x="411874" y="205316"/>
                  </a:lnTo>
                  <a:lnTo>
                    <a:pt x="411811" y="204987"/>
                  </a:lnTo>
                  <a:lnTo>
                    <a:pt x="411705" y="197988"/>
                  </a:lnTo>
                  <a:lnTo>
                    <a:pt x="411631" y="195116"/>
                  </a:lnTo>
                  <a:lnTo>
                    <a:pt x="413508" y="192383"/>
                  </a:lnTo>
                  <a:lnTo>
                    <a:pt x="416385" y="191370"/>
                  </a:lnTo>
                  <a:lnTo>
                    <a:pt x="423666" y="189109"/>
                  </a:lnTo>
                  <a:lnTo>
                    <a:pt x="428607" y="182361"/>
                  </a:lnTo>
                  <a:lnTo>
                    <a:pt x="428681" y="169182"/>
                  </a:lnTo>
                  <a:lnTo>
                    <a:pt x="428737" y="167220"/>
                  </a:lnTo>
                  <a:lnTo>
                    <a:pt x="427230" y="163049"/>
                  </a:lnTo>
                  <a:close/>
                </a:path>
                <a:path w="468629" h="302260">
                  <a:moveTo>
                    <a:pt x="453626" y="119608"/>
                  </a:moveTo>
                  <a:lnTo>
                    <a:pt x="422671" y="119608"/>
                  </a:lnTo>
                  <a:lnTo>
                    <a:pt x="430481" y="119614"/>
                  </a:lnTo>
                  <a:lnTo>
                    <a:pt x="438048" y="121586"/>
                  </a:lnTo>
                  <a:lnTo>
                    <a:pt x="457643" y="151671"/>
                  </a:lnTo>
                  <a:lnTo>
                    <a:pt x="457532" y="163049"/>
                  </a:lnTo>
                  <a:lnTo>
                    <a:pt x="439195" y="200733"/>
                  </a:lnTo>
                  <a:lnTo>
                    <a:pt x="417686" y="211540"/>
                  </a:lnTo>
                  <a:lnTo>
                    <a:pt x="441039" y="211540"/>
                  </a:lnTo>
                  <a:lnTo>
                    <a:pt x="465337" y="180097"/>
                  </a:lnTo>
                  <a:lnTo>
                    <a:pt x="468026" y="151671"/>
                  </a:lnTo>
                  <a:lnTo>
                    <a:pt x="467416" y="143715"/>
                  </a:lnTo>
                  <a:lnTo>
                    <a:pt x="465259" y="135864"/>
                  </a:lnTo>
                  <a:lnTo>
                    <a:pt x="461657" y="128558"/>
                  </a:lnTo>
                  <a:lnTo>
                    <a:pt x="456689" y="122003"/>
                  </a:lnTo>
                  <a:lnTo>
                    <a:pt x="453626" y="119608"/>
                  </a:lnTo>
                  <a:close/>
                </a:path>
                <a:path w="468629" h="302260">
                  <a:moveTo>
                    <a:pt x="423296" y="109135"/>
                  </a:moveTo>
                  <a:lnTo>
                    <a:pt x="411150" y="111964"/>
                  </a:lnTo>
                  <a:lnTo>
                    <a:pt x="262589" y="171061"/>
                  </a:lnTo>
                  <a:lnTo>
                    <a:pt x="290705" y="171061"/>
                  </a:lnTo>
                  <a:lnTo>
                    <a:pt x="414999" y="121618"/>
                  </a:lnTo>
                  <a:lnTo>
                    <a:pt x="422671" y="119608"/>
                  </a:lnTo>
                  <a:lnTo>
                    <a:pt x="453626" y="119608"/>
                  </a:lnTo>
                  <a:lnTo>
                    <a:pt x="446879" y="114333"/>
                  </a:lnTo>
                  <a:lnTo>
                    <a:pt x="435477" y="109985"/>
                  </a:lnTo>
                  <a:lnTo>
                    <a:pt x="423296" y="109135"/>
                  </a:lnTo>
                  <a:close/>
                </a:path>
                <a:path w="468629" h="302260">
                  <a:moveTo>
                    <a:pt x="172386" y="53905"/>
                  </a:moveTo>
                  <a:lnTo>
                    <a:pt x="157244" y="53905"/>
                  </a:lnTo>
                  <a:lnTo>
                    <a:pt x="161357" y="55603"/>
                  </a:lnTo>
                  <a:lnTo>
                    <a:pt x="163203" y="60038"/>
                  </a:lnTo>
                  <a:lnTo>
                    <a:pt x="163385" y="60956"/>
                  </a:lnTo>
                  <a:lnTo>
                    <a:pt x="163463" y="68462"/>
                  </a:lnTo>
                  <a:lnTo>
                    <a:pt x="161582" y="71195"/>
                  </a:lnTo>
                  <a:lnTo>
                    <a:pt x="158730" y="72208"/>
                  </a:lnTo>
                  <a:lnTo>
                    <a:pt x="151437" y="74469"/>
                  </a:lnTo>
                  <a:lnTo>
                    <a:pt x="146470" y="81213"/>
                  </a:lnTo>
                  <a:lnTo>
                    <a:pt x="162795" y="113579"/>
                  </a:lnTo>
                  <a:lnTo>
                    <a:pt x="175303" y="108698"/>
                  </a:lnTo>
                  <a:lnTo>
                    <a:pt x="186214" y="102396"/>
                  </a:lnTo>
                  <a:lnTo>
                    <a:pt x="162860" y="102396"/>
                  </a:lnTo>
                  <a:lnTo>
                    <a:pt x="158778" y="100607"/>
                  </a:lnTo>
                  <a:lnTo>
                    <a:pt x="157049" y="96172"/>
                  </a:lnTo>
                  <a:lnTo>
                    <a:pt x="156884" y="95306"/>
                  </a:lnTo>
                  <a:lnTo>
                    <a:pt x="156806" y="85973"/>
                  </a:lnTo>
                  <a:lnTo>
                    <a:pt x="158683" y="83240"/>
                  </a:lnTo>
                  <a:lnTo>
                    <a:pt x="161539" y="82226"/>
                  </a:lnTo>
                  <a:lnTo>
                    <a:pt x="168832" y="79965"/>
                  </a:lnTo>
                  <a:lnTo>
                    <a:pt x="173697" y="73356"/>
                  </a:lnTo>
                  <a:lnTo>
                    <a:pt x="173786" y="62637"/>
                  </a:lnTo>
                  <a:lnTo>
                    <a:pt x="173890" y="58063"/>
                  </a:lnTo>
                  <a:lnTo>
                    <a:pt x="172386" y="53905"/>
                  </a:lnTo>
                  <a:close/>
                </a:path>
                <a:path w="468629" h="302260">
                  <a:moveTo>
                    <a:pt x="198818" y="10466"/>
                  </a:moveTo>
                  <a:lnTo>
                    <a:pt x="167851" y="10466"/>
                  </a:lnTo>
                  <a:lnTo>
                    <a:pt x="175664" y="10472"/>
                  </a:lnTo>
                  <a:lnTo>
                    <a:pt x="183224" y="12441"/>
                  </a:lnTo>
                  <a:lnTo>
                    <a:pt x="202822" y="42527"/>
                  </a:lnTo>
                  <a:lnTo>
                    <a:pt x="202711" y="53905"/>
                  </a:lnTo>
                  <a:lnTo>
                    <a:pt x="184373" y="91589"/>
                  </a:lnTo>
                  <a:lnTo>
                    <a:pt x="162860" y="102396"/>
                  </a:lnTo>
                  <a:lnTo>
                    <a:pt x="186214" y="102396"/>
                  </a:lnTo>
                  <a:lnTo>
                    <a:pt x="210514" y="70954"/>
                  </a:lnTo>
                  <a:lnTo>
                    <a:pt x="213206" y="42527"/>
                  </a:lnTo>
                  <a:lnTo>
                    <a:pt x="212579" y="34538"/>
                  </a:lnTo>
                  <a:lnTo>
                    <a:pt x="210413" y="26678"/>
                  </a:lnTo>
                  <a:lnTo>
                    <a:pt x="206805" y="19366"/>
                  </a:lnTo>
                  <a:lnTo>
                    <a:pt x="201834" y="12812"/>
                  </a:lnTo>
                  <a:lnTo>
                    <a:pt x="198818" y="10466"/>
                  </a:lnTo>
                  <a:close/>
                </a:path>
                <a:path w="468629" h="302260">
                  <a:moveTo>
                    <a:pt x="156477" y="42969"/>
                  </a:moveTo>
                  <a:lnTo>
                    <a:pt x="86222" y="72070"/>
                  </a:lnTo>
                  <a:lnTo>
                    <a:pt x="85100" y="73356"/>
                  </a:lnTo>
                  <a:lnTo>
                    <a:pt x="79427" y="94739"/>
                  </a:lnTo>
                  <a:lnTo>
                    <a:pt x="90187" y="94739"/>
                  </a:lnTo>
                  <a:lnTo>
                    <a:pt x="94079" y="80069"/>
                  </a:lnTo>
                  <a:lnTo>
                    <a:pt x="157244" y="53905"/>
                  </a:lnTo>
                  <a:lnTo>
                    <a:pt x="172386" y="53905"/>
                  </a:lnTo>
                  <a:lnTo>
                    <a:pt x="172282" y="53619"/>
                  </a:lnTo>
                  <a:lnTo>
                    <a:pt x="169274" y="50172"/>
                  </a:lnTo>
                  <a:lnTo>
                    <a:pt x="164321" y="44723"/>
                  </a:lnTo>
                  <a:lnTo>
                    <a:pt x="156477" y="4296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5210555" y="986408"/>
            <a:ext cx="605155" cy="2782570"/>
            <a:chOff x="5210555" y="986408"/>
            <a:chExt cx="605155" cy="2782570"/>
          </a:xfrm>
        </p:grpSpPr>
        <p:pic>
          <p:nvPicPr>
            <p:cNvPr id="38" name="object 3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20283" y="3438144"/>
              <a:ext cx="219455" cy="222503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5259324" y="3377183"/>
              <a:ext cx="340360" cy="344805"/>
            </a:xfrm>
            <a:custGeom>
              <a:avLst/>
              <a:gdLst/>
              <a:ahLst/>
              <a:cxnLst/>
              <a:rect l="l" t="t" r="r" b="b"/>
              <a:pathLst>
                <a:path w="340360" h="344804">
                  <a:moveTo>
                    <a:pt x="15240" y="150622"/>
                  </a:moveTo>
                  <a:lnTo>
                    <a:pt x="12446" y="147193"/>
                  </a:lnTo>
                  <a:lnTo>
                    <a:pt x="8763" y="146812"/>
                  </a:lnTo>
                  <a:lnTo>
                    <a:pt x="4826" y="146304"/>
                  </a:lnTo>
                  <a:lnTo>
                    <a:pt x="1397" y="149098"/>
                  </a:lnTo>
                  <a:lnTo>
                    <a:pt x="889" y="152781"/>
                  </a:lnTo>
                  <a:lnTo>
                    <a:pt x="381" y="157861"/>
                  </a:lnTo>
                  <a:lnTo>
                    <a:pt x="0" y="164084"/>
                  </a:lnTo>
                  <a:lnTo>
                    <a:pt x="2921" y="167386"/>
                  </a:lnTo>
                  <a:lnTo>
                    <a:pt x="6731" y="167640"/>
                  </a:lnTo>
                  <a:lnTo>
                    <a:pt x="7239" y="167640"/>
                  </a:lnTo>
                  <a:lnTo>
                    <a:pt x="10922" y="167640"/>
                  </a:lnTo>
                  <a:lnTo>
                    <a:pt x="13970" y="164846"/>
                  </a:lnTo>
                  <a:lnTo>
                    <a:pt x="14351" y="158877"/>
                  </a:lnTo>
                  <a:lnTo>
                    <a:pt x="14605" y="156718"/>
                  </a:lnTo>
                  <a:lnTo>
                    <a:pt x="15240" y="150622"/>
                  </a:lnTo>
                  <a:close/>
                </a:path>
                <a:path w="340360" h="344804">
                  <a:moveTo>
                    <a:pt x="339852" y="172212"/>
                  </a:moveTo>
                  <a:lnTo>
                    <a:pt x="333756" y="126517"/>
                  </a:lnTo>
                  <a:lnTo>
                    <a:pt x="316585" y="85407"/>
                  </a:lnTo>
                  <a:lnTo>
                    <a:pt x="289953" y="50533"/>
                  </a:lnTo>
                  <a:lnTo>
                    <a:pt x="255498" y="23571"/>
                  </a:lnTo>
                  <a:lnTo>
                    <a:pt x="214858" y="6172"/>
                  </a:lnTo>
                  <a:lnTo>
                    <a:pt x="169672" y="0"/>
                  </a:lnTo>
                  <a:lnTo>
                    <a:pt x="154165" y="698"/>
                  </a:lnTo>
                  <a:lnTo>
                    <a:pt x="138912" y="2781"/>
                  </a:lnTo>
                  <a:lnTo>
                    <a:pt x="123926" y="6273"/>
                  </a:lnTo>
                  <a:lnTo>
                    <a:pt x="105410" y="12573"/>
                  </a:lnTo>
                  <a:lnTo>
                    <a:pt x="103505" y="16891"/>
                  </a:lnTo>
                  <a:lnTo>
                    <a:pt x="106426" y="24638"/>
                  </a:lnTo>
                  <a:lnTo>
                    <a:pt x="110744" y="26543"/>
                  </a:lnTo>
                  <a:lnTo>
                    <a:pt x="127927" y="20726"/>
                  </a:lnTo>
                  <a:lnTo>
                    <a:pt x="141579" y="17551"/>
                  </a:lnTo>
                  <a:lnTo>
                    <a:pt x="155498" y="15633"/>
                  </a:lnTo>
                  <a:lnTo>
                    <a:pt x="169672" y="14986"/>
                  </a:lnTo>
                  <a:lnTo>
                    <a:pt x="218732" y="23012"/>
                  </a:lnTo>
                  <a:lnTo>
                    <a:pt x="261366" y="45351"/>
                  </a:lnTo>
                  <a:lnTo>
                    <a:pt x="295008" y="79400"/>
                  </a:lnTo>
                  <a:lnTo>
                    <a:pt x="317068" y="122555"/>
                  </a:lnTo>
                  <a:lnTo>
                    <a:pt x="324993" y="172212"/>
                  </a:lnTo>
                  <a:lnTo>
                    <a:pt x="317068" y="221881"/>
                  </a:lnTo>
                  <a:lnTo>
                    <a:pt x="295008" y="265036"/>
                  </a:lnTo>
                  <a:lnTo>
                    <a:pt x="261366" y="299085"/>
                  </a:lnTo>
                  <a:lnTo>
                    <a:pt x="218732" y="321424"/>
                  </a:lnTo>
                  <a:lnTo>
                    <a:pt x="169672" y="329438"/>
                  </a:lnTo>
                  <a:lnTo>
                    <a:pt x="123774" y="322516"/>
                  </a:lnTo>
                  <a:lnTo>
                    <a:pt x="83223" y="303047"/>
                  </a:lnTo>
                  <a:lnTo>
                    <a:pt x="50165" y="272986"/>
                  </a:lnTo>
                  <a:lnTo>
                    <a:pt x="26746" y="234315"/>
                  </a:lnTo>
                  <a:lnTo>
                    <a:pt x="15113" y="188976"/>
                  </a:lnTo>
                  <a:lnTo>
                    <a:pt x="14732" y="184785"/>
                  </a:lnTo>
                  <a:lnTo>
                    <a:pt x="11049" y="181864"/>
                  </a:lnTo>
                  <a:lnTo>
                    <a:pt x="2921" y="182753"/>
                  </a:lnTo>
                  <a:lnTo>
                    <a:pt x="0" y="186309"/>
                  </a:lnTo>
                  <a:lnTo>
                    <a:pt x="508" y="190500"/>
                  </a:lnTo>
                  <a:lnTo>
                    <a:pt x="13169" y="240207"/>
                  </a:lnTo>
                  <a:lnTo>
                    <a:pt x="38773" y="282600"/>
                  </a:lnTo>
                  <a:lnTo>
                    <a:pt x="74968" y="315518"/>
                  </a:lnTo>
                  <a:lnTo>
                    <a:pt x="119380" y="336842"/>
                  </a:lnTo>
                  <a:lnTo>
                    <a:pt x="169672" y="344424"/>
                  </a:lnTo>
                  <a:lnTo>
                    <a:pt x="214858" y="338264"/>
                  </a:lnTo>
                  <a:lnTo>
                    <a:pt x="255498" y="320865"/>
                  </a:lnTo>
                  <a:lnTo>
                    <a:pt x="289953" y="293903"/>
                  </a:lnTo>
                  <a:lnTo>
                    <a:pt x="316585" y="259029"/>
                  </a:lnTo>
                  <a:lnTo>
                    <a:pt x="333756" y="217919"/>
                  </a:lnTo>
                  <a:lnTo>
                    <a:pt x="339852" y="172212"/>
                  </a:lnTo>
                  <a:close/>
                </a:path>
              </a:pathLst>
            </a:custGeom>
            <a:solidFill>
              <a:srgbClr val="FD57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210555" y="3383279"/>
              <a:ext cx="228600" cy="173735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5212080" y="3334511"/>
              <a:ext cx="434340" cy="434340"/>
            </a:xfrm>
            <a:custGeom>
              <a:avLst/>
              <a:gdLst/>
              <a:ahLst/>
              <a:cxnLst/>
              <a:rect l="l" t="t" r="r" b="b"/>
              <a:pathLst>
                <a:path w="434339" h="434339">
                  <a:moveTo>
                    <a:pt x="109728" y="39370"/>
                  </a:moveTo>
                  <a:lnTo>
                    <a:pt x="107442" y="35560"/>
                  </a:lnTo>
                  <a:lnTo>
                    <a:pt x="105156" y="31623"/>
                  </a:lnTo>
                  <a:lnTo>
                    <a:pt x="100584" y="30480"/>
                  </a:lnTo>
                  <a:lnTo>
                    <a:pt x="93091" y="36068"/>
                  </a:lnTo>
                  <a:lnTo>
                    <a:pt x="87757" y="40513"/>
                  </a:lnTo>
                  <a:lnTo>
                    <a:pt x="86868" y="45847"/>
                  </a:lnTo>
                  <a:lnTo>
                    <a:pt x="89154" y="49784"/>
                  </a:lnTo>
                  <a:lnTo>
                    <a:pt x="90805" y="52070"/>
                  </a:lnTo>
                  <a:lnTo>
                    <a:pt x="92964" y="53340"/>
                  </a:lnTo>
                  <a:lnTo>
                    <a:pt x="95377" y="53340"/>
                  </a:lnTo>
                  <a:lnTo>
                    <a:pt x="96774" y="53340"/>
                  </a:lnTo>
                  <a:lnTo>
                    <a:pt x="98298" y="52832"/>
                  </a:lnTo>
                  <a:lnTo>
                    <a:pt x="99695" y="51816"/>
                  </a:lnTo>
                  <a:lnTo>
                    <a:pt x="101473" y="50292"/>
                  </a:lnTo>
                  <a:lnTo>
                    <a:pt x="103378" y="48768"/>
                  </a:lnTo>
                  <a:lnTo>
                    <a:pt x="108712" y="44831"/>
                  </a:lnTo>
                  <a:lnTo>
                    <a:pt x="109728" y="39370"/>
                  </a:lnTo>
                  <a:close/>
                </a:path>
                <a:path w="434339" h="434339">
                  <a:moveTo>
                    <a:pt x="434340" y="217170"/>
                  </a:moveTo>
                  <a:lnTo>
                    <a:pt x="428599" y="167436"/>
                  </a:lnTo>
                  <a:lnTo>
                    <a:pt x="412254" y="121754"/>
                  </a:lnTo>
                  <a:lnTo>
                    <a:pt x="386613" y="81419"/>
                  </a:lnTo>
                  <a:lnTo>
                    <a:pt x="352971" y="47777"/>
                  </a:lnTo>
                  <a:lnTo>
                    <a:pt x="312648" y="22110"/>
                  </a:lnTo>
                  <a:lnTo>
                    <a:pt x="266941" y="5753"/>
                  </a:lnTo>
                  <a:lnTo>
                    <a:pt x="217170" y="0"/>
                  </a:lnTo>
                  <a:lnTo>
                    <a:pt x="193408" y="1282"/>
                  </a:lnTo>
                  <a:lnTo>
                    <a:pt x="147624" y="11417"/>
                  </a:lnTo>
                  <a:lnTo>
                    <a:pt x="120396" y="26289"/>
                  </a:lnTo>
                  <a:lnTo>
                    <a:pt x="123825" y="33655"/>
                  </a:lnTo>
                  <a:lnTo>
                    <a:pt x="128270" y="35433"/>
                  </a:lnTo>
                  <a:lnTo>
                    <a:pt x="131953" y="33655"/>
                  </a:lnTo>
                  <a:lnTo>
                    <a:pt x="152387" y="25476"/>
                  </a:lnTo>
                  <a:lnTo>
                    <a:pt x="173456" y="19596"/>
                  </a:lnTo>
                  <a:lnTo>
                    <a:pt x="195084" y="16052"/>
                  </a:lnTo>
                  <a:lnTo>
                    <a:pt x="217170" y="14859"/>
                  </a:lnTo>
                  <a:lnTo>
                    <a:pt x="263525" y="20218"/>
                  </a:lnTo>
                  <a:lnTo>
                    <a:pt x="306095" y="35471"/>
                  </a:lnTo>
                  <a:lnTo>
                    <a:pt x="343662" y="59385"/>
                  </a:lnTo>
                  <a:lnTo>
                    <a:pt x="374992" y="90741"/>
                  </a:lnTo>
                  <a:lnTo>
                    <a:pt x="398894" y="128308"/>
                  </a:lnTo>
                  <a:lnTo>
                    <a:pt x="414121" y="170865"/>
                  </a:lnTo>
                  <a:lnTo>
                    <a:pt x="419481" y="217170"/>
                  </a:lnTo>
                  <a:lnTo>
                    <a:pt x="414121" y="263486"/>
                  </a:lnTo>
                  <a:lnTo>
                    <a:pt x="398894" y="306019"/>
                  </a:lnTo>
                  <a:lnTo>
                    <a:pt x="374992" y="343560"/>
                  </a:lnTo>
                  <a:lnTo>
                    <a:pt x="343662" y="374891"/>
                  </a:lnTo>
                  <a:lnTo>
                    <a:pt x="306095" y="398780"/>
                  </a:lnTo>
                  <a:lnTo>
                    <a:pt x="263525" y="414007"/>
                  </a:lnTo>
                  <a:lnTo>
                    <a:pt x="217170" y="419354"/>
                  </a:lnTo>
                  <a:lnTo>
                    <a:pt x="170802" y="414007"/>
                  </a:lnTo>
                  <a:lnTo>
                    <a:pt x="128231" y="398780"/>
                  </a:lnTo>
                  <a:lnTo>
                    <a:pt x="90665" y="374891"/>
                  </a:lnTo>
                  <a:lnTo>
                    <a:pt x="59334" y="343560"/>
                  </a:lnTo>
                  <a:lnTo>
                    <a:pt x="35433" y="306019"/>
                  </a:lnTo>
                  <a:lnTo>
                    <a:pt x="20205" y="263486"/>
                  </a:lnTo>
                  <a:lnTo>
                    <a:pt x="14859" y="217170"/>
                  </a:lnTo>
                  <a:lnTo>
                    <a:pt x="15240" y="203581"/>
                  </a:lnTo>
                  <a:lnTo>
                    <a:pt x="12065" y="200025"/>
                  </a:lnTo>
                  <a:lnTo>
                    <a:pt x="3937" y="199644"/>
                  </a:lnTo>
                  <a:lnTo>
                    <a:pt x="508" y="202819"/>
                  </a:lnTo>
                  <a:lnTo>
                    <a:pt x="0" y="217170"/>
                  </a:lnTo>
                  <a:lnTo>
                    <a:pt x="5740" y="266915"/>
                  </a:lnTo>
                  <a:lnTo>
                    <a:pt x="22098" y="312597"/>
                  </a:lnTo>
                  <a:lnTo>
                    <a:pt x="47764" y="352933"/>
                  </a:lnTo>
                  <a:lnTo>
                    <a:pt x="81407" y="386575"/>
                  </a:lnTo>
                  <a:lnTo>
                    <a:pt x="121742" y="412242"/>
                  </a:lnTo>
                  <a:lnTo>
                    <a:pt x="167424" y="428599"/>
                  </a:lnTo>
                  <a:lnTo>
                    <a:pt x="217170" y="434340"/>
                  </a:lnTo>
                  <a:lnTo>
                    <a:pt x="266941" y="428599"/>
                  </a:lnTo>
                  <a:lnTo>
                    <a:pt x="312648" y="412242"/>
                  </a:lnTo>
                  <a:lnTo>
                    <a:pt x="352971" y="386575"/>
                  </a:lnTo>
                  <a:lnTo>
                    <a:pt x="386613" y="352933"/>
                  </a:lnTo>
                  <a:lnTo>
                    <a:pt x="412254" y="312597"/>
                  </a:lnTo>
                  <a:lnTo>
                    <a:pt x="428599" y="266915"/>
                  </a:lnTo>
                  <a:lnTo>
                    <a:pt x="434340" y="217170"/>
                  </a:lnTo>
                  <a:close/>
                </a:path>
              </a:pathLst>
            </a:custGeom>
            <a:solidFill>
              <a:srgbClr val="FD57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404865" y="995933"/>
              <a:ext cx="113030" cy="367665"/>
            </a:xfrm>
            <a:custGeom>
              <a:avLst/>
              <a:gdLst/>
              <a:ahLst/>
              <a:cxnLst/>
              <a:rect l="l" t="t" r="r" b="b"/>
              <a:pathLst>
                <a:path w="113029" h="367665">
                  <a:moveTo>
                    <a:pt x="105791" y="353440"/>
                  </a:moveTo>
                  <a:lnTo>
                    <a:pt x="98044" y="353440"/>
                  </a:lnTo>
                  <a:lnTo>
                    <a:pt x="95488" y="345148"/>
                  </a:lnTo>
                  <a:lnTo>
                    <a:pt x="89217" y="338058"/>
                  </a:lnTo>
                  <a:lnTo>
                    <a:pt x="79898" y="332563"/>
                  </a:lnTo>
                  <a:lnTo>
                    <a:pt x="68199" y="329056"/>
                  </a:lnTo>
                  <a:lnTo>
                    <a:pt x="68199" y="47498"/>
                  </a:lnTo>
                  <a:lnTo>
                    <a:pt x="73564" y="43562"/>
                  </a:lnTo>
                  <a:lnTo>
                    <a:pt x="77692" y="38401"/>
                  </a:lnTo>
                  <a:lnTo>
                    <a:pt x="80343" y="32263"/>
                  </a:lnTo>
                  <a:lnTo>
                    <a:pt x="81280" y="25400"/>
                  </a:lnTo>
                  <a:lnTo>
                    <a:pt x="79337" y="15484"/>
                  </a:lnTo>
                  <a:lnTo>
                    <a:pt x="74025" y="7413"/>
                  </a:lnTo>
                  <a:lnTo>
                    <a:pt x="66117" y="1986"/>
                  </a:lnTo>
                  <a:lnTo>
                    <a:pt x="56387" y="0"/>
                  </a:lnTo>
                  <a:lnTo>
                    <a:pt x="46658" y="1986"/>
                  </a:lnTo>
                  <a:lnTo>
                    <a:pt x="38750" y="7413"/>
                  </a:lnTo>
                  <a:lnTo>
                    <a:pt x="33438" y="15484"/>
                  </a:lnTo>
                  <a:lnTo>
                    <a:pt x="31496" y="25400"/>
                  </a:lnTo>
                  <a:lnTo>
                    <a:pt x="32432" y="32263"/>
                  </a:lnTo>
                  <a:lnTo>
                    <a:pt x="35083" y="38401"/>
                  </a:lnTo>
                  <a:lnTo>
                    <a:pt x="39211" y="43562"/>
                  </a:lnTo>
                  <a:lnTo>
                    <a:pt x="44576" y="47498"/>
                  </a:lnTo>
                  <a:lnTo>
                    <a:pt x="44576" y="329056"/>
                  </a:lnTo>
                  <a:lnTo>
                    <a:pt x="32877" y="332581"/>
                  </a:lnTo>
                  <a:lnTo>
                    <a:pt x="23558" y="338105"/>
                  </a:lnTo>
                  <a:lnTo>
                    <a:pt x="17287" y="345201"/>
                  </a:lnTo>
                  <a:lnTo>
                    <a:pt x="14732" y="353440"/>
                  </a:lnTo>
                  <a:lnTo>
                    <a:pt x="6985" y="353440"/>
                  </a:lnTo>
                  <a:lnTo>
                    <a:pt x="3048" y="353440"/>
                  </a:lnTo>
                  <a:lnTo>
                    <a:pt x="0" y="356488"/>
                  </a:lnTo>
                  <a:lnTo>
                    <a:pt x="0" y="360299"/>
                  </a:lnTo>
                  <a:lnTo>
                    <a:pt x="0" y="364108"/>
                  </a:lnTo>
                  <a:lnTo>
                    <a:pt x="3048" y="367283"/>
                  </a:lnTo>
                  <a:lnTo>
                    <a:pt x="6985" y="367283"/>
                  </a:lnTo>
                  <a:lnTo>
                    <a:pt x="105791" y="367283"/>
                  </a:lnTo>
                  <a:lnTo>
                    <a:pt x="109474" y="367283"/>
                  </a:lnTo>
                  <a:lnTo>
                    <a:pt x="112775" y="364108"/>
                  </a:lnTo>
                  <a:lnTo>
                    <a:pt x="112775" y="360299"/>
                  </a:lnTo>
                  <a:lnTo>
                    <a:pt x="112775" y="356488"/>
                  </a:lnTo>
                  <a:lnTo>
                    <a:pt x="109474" y="353440"/>
                  </a:lnTo>
                  <a:lnTo>
                    <a:pt x="105791" y="353440"/>
                  </a:lnTo>
                  <a:close/>
                </a:path>
              </a:pathLst>
            </a:custGeom>
            <a:ln w="19049">
              <a:solidFill>
                <a:srgbClr val="FD57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517895" y="1083436"/>
              <a:ext cx="117348" cy="116077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5490209" y="1059687"/>
              <a:ext cx="315595" cy="164465"/>
            </a:xfrm>
            <a:custGeom>
              <a:avLst/>
              <a:gdLst/>
              <a:ahLst/>
              <a:cxnLst/>
              <a:rect l="l" t="t" r="r" b="b"/>
              <a:pathLst>
                <a:path w="315595" h="164465">
                  <a:moveTo>
                    <a:pt x="0" y="0"/>
                  </a:moveTo>
                  <a:lnTo>
                    <a:pt x="0" y="153924"/>
                  </a:lnTo>
                  <a:lnTo>
                    <a:pt x="38476" y="146694"/>
                  </a:lnTo>
                  <a:lnTo>
                    <a:pt x="74845" y="147681"/>
                  </a:lnTo>
                  <a:lnTo>
                    <a:pt x="109643" y="153303"/>
                  </a:lnTo>
                  <a:lnTo>
                    <a:pt x="143406" y="159978"/>
                  </a:lnTo>
                  <a:lnTo>
                    <a:pt x="176671" y="164125"/>
                  </a:lnTo>
                  <a:lnTo>
                    <a:pt x="209973" y="162164"/>
                  </a:lnTo>
                  <a:lnTo>
                    <a:pt x="243849" y="150514"/>
                  </a:lnTo>
                  <a:lnTo>
                    <a:pt x="278835" y="125593"/>
                  </a:lnTo>
                  <a:lnTo>
                    <a:pt x="315467" y="83820"/>
                  </a:lnTo>
                  <a:lnTo>
                    <a:pt x="267952" y="93982"/>
                  </a:lnTo>
                  <a:lnTo>
                    <a:pt x="230320" y="92529"/>
                  </a:lnTo>
                  <a:lnTo>
                    <a:pt x="199672" y="82352"/>
                  </a:lnTo>
                  <a:lnTo>
                    <a:pt x="173106" y="66343"/>
                  </a:lnTo>
                  <a:lnTo>
                    <a:pt x="147723" y="47392"/>
                  </a:lnTo>
                  <a:lnTo>
                    <a:pt x="120621" y="28391"/>
                  </a:lnTo>
                  <a:lnTo>
                    <a:pt x="88901" y="12231"/>
                  </a:lnTo>
                  <a:lnTo>
                    <a:pt x="49660" y="180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D57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5" name="object 45"/>
          <p:cNvGrpSpPr/>
          <p:nvPr/>
        </p:nvGrpSpPr>
        <p:grpSpPr>
          <a:xfrm>
            <a:off x="332231" y="4117844"/>
            <a:ext cx="384175" cy="436245"/>
            <a:chOff x="332231" y="4117844"/>
            <a:chExt cx="384175" cy="436245"/>
          </a:xfrm>
        </p:grpSpPr>
        <p:sp>
          <p:nvSpPr>
            <p:cNvPr id="46" name="object 46"/>
            <p:cNvSpPr/>
            <p:nvPr/>
          </p:nvSpPr>
          <p:spPr>
            <a:xfrm>
              <a:off x="336859" y="4122623"/>
              <a:ext cx="375285" cy="125095"/>
            </a:xfrm>
            <a:custGeom>
              <a:avLst/>
              <a:gdLst/>
              <a:ahLst/>
              <a:cxnLst/>
              <a:rect l="l" t="t" r="r" b="b"/>
              <a:pathLst>
                <a:path w="375284" h="125095">
                  <a:moveTo>
                    <a:pt x="374838" y="0"/>
                  </a:moveTo>
                  <a:lnTo>
                    <a:pt x="0" y="0"/>
                  </a:lnTo>
                  <a:lnTo>
                    <a:pt x="0" y="124525"/>
                  </a:lnTo>
                  <a:lnTo>
                    <a:pt x="374838" y="124525"/>
                  </a:lnTo>
                  <a:lnTo>
                    <a:pt x="374838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32231" y="4117844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0" y="2311"/>
                  </a:moveTo>
                  <a:lnTo>
                    <a:pt x="677" y="677"/>
                  </a:lnTo>
                  <a:lnTo>
                    <a:pt x="2313" y="0"/>
                  </a:lnTo>
                  <a:lnTo>
                    <a:pt x="3949" y="677"/>
                  </a:lnTo>
                  <a:lnTo>
                    <a:pt x="4627" y="2311"/>
                  </a:lnTo>
                  <a:lnTo>
                    <a:pt x="3949" y="3946"/>
                  </a:lnTo>
                  <a:lnTo>
                    <a:pt x="2313" y="4623"/>
                  </a:lnTo>
                  <a:lnTo>
                    <a:pt x="677" y="3946"/>
                  </a:lnTo>
                  <a:lnTo>
                    <a:pt x="0" y="2311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32232" y="4117847"/>
              <a:ext cx="379730" cy="5080"/>
            </a:xfrm>
            <a:custGeom>
              <a:avLst/>
              <a:gdLst/>
              <a:ahLst/>
              <a:cxnLst/>
              <a:rect l="l" t="t" r="r" b="b"/>
              <a:pathLst>
                <a:path w="379730" h="5079">
                  <a:moveTo>
                    <a:pt x="0" y="4774"/>
                  </a:moveTo>
                  <a:lnTo>
                    <a:pt x="379465" y="4774"/>
                  </a:lnTo>
                  <a:lnTo>
                    <a:pt x="379465" y="0"/>
                  </a:lnTo>
                  <a:lnTo>
                    <a:pt x="0" y="0"/>
                  </a:lnTo>
                  <a:lnTo>
                    <a:pt x="0" y="47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32232" y="4117847"/>
              <a:ext cx="379730" cy="133985"/>
            </a:xfrm>
            <a:custGeom>
              <a:avLst/>
              <a:gdLst/>
              <a:ahLst/>
              <a:cxnLst/>
              <a:rect l="l" t="t" r="r" b="b"/>
              <a:pathLst>
                <a:path w="379730" h="133985">
                  <a:moveTo>
                    <a:pt x="4622" y="131622"/>
                  </a:moveTo>
                  <a:lnTo>
                    <a:pt x="3949" y="129984"/>
                  </a:lnTo>
                  <a:lnTo>
                    <a:pt x="2311" y="129311"/>
                  </a:lnTo>
                  <a:lnTo>
                    <a:pt x="673" y="129984"/>
                  </a:lnTo>
                  <a:lnTo>
                    <a:pt x="0" y="131622"/>
                  </a:lnTo>
                  <a:lnTo>
                    <a:pt x="673" y="133248"/>
                  </a:lnTo>
                  <a:lnTo>
                    <a:pt x="2311" y="133934"/>
                  </a:lnTo>
                  <a:lnTo>
                    <a:pt x="3949" y="133248"/>
                  </a:lnTo>
                  <a:lnTo>
                    <a:pt x="4622" y="131622"/>
                  </a:lnTo>
                  <a:close/>
                </a:path>
                <a:path w="379730" h="133985">
                  <a:moveTo>
                    <a:pt x="379463" y="2311"/>
                  </a:moveTo>
                  <a:lnTo>
                    <a:pt x="378777" y="685"/>
                  </a:lnTo>
                  <a:lnTo>
                    <a:pt x="377139" y="0"/>
                  </a:lnTo>
                  <a:lnTo>
                    <a:pt x="375513" y="685"/>
                  </a:lnTo>
                  <a:lnTo>
                    <a:pt x="374827" y="2311"/>
                  </a:lnTo>
                  <a:lnTo>
                    <a:pt x="375513" y="3949"/>
                  </a:lnTo>
                  <a:lnTo>
                    <a:pt x="377139" y="4622"/>
                  </a:lnTo>
                  <a:lnTo>
                    <a:pt x="378777" y="3949"/>
                  </a:lnTo>
                  <a:lnTo>
                    <a:pt x="379463" y="2311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32232" y="4247148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>
                  <a:moveTo>
                    <a:pt x="4627" y="0"/>
                  </a:moveTo>
                  <a:lnTo>
                    <a:pt x="0" y="0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07070" y="4247148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0" y="2311"/>
                  </a:moveTo>
                  <a:lnTo>
                    <a:pt x="677" y="677"/>
                  </a:lnTo>
                  <a:lnTo>
                    <a:pt x="2313" y="0"/>
                  </a:lnTo>
                  <a:lnTo>
                    <a:pt x="3949" y="677"/>
                  </a:lnTo>
                  <a:lnTo>
                    <a:pt x="4627" y="2311"/>
                  </a:lnTo>
                  <a:lnTo>
                    <a:pt x="3949" y="3946"/>
                  </a:lnTo>
                  <a:lnTo>
                    <a:pt x="2313" y="4623"/>
                  </a:lnTo>
                  <a:lnTo>
                    <a:pt x="677" y="3946"/>
                  </a:lnTo>
                  <a:lnTo>
                    <a:pt x="0" y="2311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07070" y="4247148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>
                  <a:moveTo>
                    <a:pt x="4627" y="0"/>
                  </a:moveTo>
                  <a:lnTo>
                    <a:pt x="0" y="0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11697" y="4117844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0" y="2311"/>
                  </a:moveTo>
                  <a:lnTo>
                    <a:pt x="677" y="677"/>
                  </a:lnTo>
                  <a:lnTo>
                    <a:pt x="2313" y="0"/>
                  </a:lnTo>
                  <a:lnTo>
                    <a:pt x="3949" y="677"/>
                  </a:lnTo>
                  <a:lnTo>
                    <a:pt x="4627" y="2311"/>
                  </a:lnTo>
                  <a:lnTo>
                    <a:pt x="3949" y="3946"/>
                  </a:lnTo>
                  <a:lnTo>
                    <a:pt x="2313" y="4623"/>
                  </a:lnTo>
                  <a:lnTo>
                    <a:pt x="677" y="3946"/>
                  </a:lnTo>
                  <a:lnTo>
                    <a:pt x="0" y="2311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11697" y="4117847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0" y="0"/>
                  </a:moveTo>
                  <a:lnTo>
                    <a:pt x="0" y="47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11697" y="4242371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0" y="2311"/>
                  </a:moveTo>
                  <a:lnTo>
                    <a:pt x="677" y="677"/>
                  </a:lnTo>
                  <a:lnTo>
                    <a:pt x="2313" y="0"/>
                  </a:lnTo>
                  <a:lnTo>
                    <a:pt x="3949" y="677"/>
                  </a:lnTo>
                  <a:lnTo>
                    <a:pt x="4627" y="2311"/>
                  </a:lnTo>
                  <a:lnTo>
                    <a:pt x="3949" y="3946"/>
                  </a:lnTo>
                  <a:lnTo>
                    <a:pt x="2313" y="4623"/>
                  </a:lnTo>
                  <a:lnTo>
                    <a:pt x="677" y="3946"/>
                  </a:lnTo>
                  <a:lnTo>
                    <a:pt x="0" y="2311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711697" y="4242370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0" y="0"/>
                  </a:moveTo>
                  <a:lnTo>
                    <a:pt x="0" y="4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36859" y="4424375"/>
              <a:ext cx="375285" cy="125095"/>
            </a:xfrm>
            <a:custGeom>
              <a:avLst/>
              <a:gdLst/>
              <a:ahLst/>
              <a:cxnLst/>
              <a:rect l="l" t="t" r="r" b="b"/>
              <a:pathLst>
                <a:path w="375284" h="125095">
                  <a:moveTo>
                    <a:pt x="374838" y="0"/>
                  </a:moveTo>
                  <a:lnTo>
                    <a:pt x="0" y="0"/>
                  </a:lnTo>
                  <a:lnTo>
                    <a:pt x="0" y="124525"/>
                  </a:lnTo>
                  <a:lnTo>
                    <a:pt x="374838" y="124525"/>
                  </a:lnTo>
                  <a:lnTo>
                    <a:pt x="374838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32232" y="4419599"/>
              <a:ext cx="379730" cy="5080"/>
            </a:xfrm>
            <a:custGeom>
              <a:avLst/>
              <a:gdLst/>
              <a:ahLst/>
              <a:cxnLst/>
              <a:rect l="l" t="t" r="r" b="b"/>
              <a:pathLst>
                <a:path w="379730" h="5079">
                  <a:moveTo>
                    <a:pt x="4622" y="2311"/>
                  </a:moveTo>
                  <a:lnTo>
                    <a:pt x="3949" y="685"/>
                  </a:lnTo>
                  <a:lnTo>
                    <a:pt x="2311" y="0"/>
                  </a:lnTo>
                  <a:lnTo>
                    <a:pt x="673" y="685"/>
                  </a:lnTo>
                  <a:lnTo>
                    <a:pt x="0" y="2311"/>
                  </a:lnTo>
                  <a:lnTo>
                    <a:pt x="673" y="3949"/>
                  </a:lnTo>
                  <a:lnTo>
                    <a:pt x="2311" y="4622"/>
                  </a:lnTo>
                  <a:lnTo>
                    <a:pt x="3949" y="3949"/>
                  </a:lnTo>
                  <a:lnTo>
                    <a:pt x="4622" y="2311"/>
                  </a:lnTo>
                  <a:close/>
                </a:path>
                <a:path w="379730" h="5079">
                  <a:moveTo>
                    <a:pt x="379463" y="2311"/>
                  </a:moveTo>
                  <a:lnTo>
                    <a:pt x="378777" y="685"/>
                  </a:lnTo>
                  <a:lnTo>
                    <a:pt x="377139" y="0"/>
                  </a:lnTo>
                  <a:lnTo>
                    <a:pt x="375513" y="685"/>
                  </a:lnTo>
                  <a:lnTo>
                    <a:pt x="374827" y="2311"/>
                  </a:lnTo>
                  <a:lnTo>
                    <a:pt x="375513" y="3949"/>
                  </a:lnTo>
                  <a:lnTo>
                    <a:pt x="377139" y="4622"/>
                  </a:lnTo>
                  <a:lnTo>
                    <a:pt x="378777" y="3949"/>
                  </a:lnTo>
                  <a:lnTo>
                    <a:pt x="379463" y="2311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32232" y="4419599"/>
              <a:ext cx="5080" cy="129539"/>
            </a:xfrm>
            <a:custGeom>
              <a:avLst/>
              <a:gdLst/>
              <a:ahLst/>
              <a:cxnLst/>
              <a:rect l="l" t="t" r="r" b="b"/>
              <a:pathLst>
                <a:path w="5079" h="129539">
                  <a:moveTo>
                    <a:pt x="0" y="129300"/>
                  </a:moveTo>
                  <a:lnTo>
                    <a:pt x="4627" y="129300"/>
                  </a:lnTo>
                  <a:lnTo>
                    <a:pt x="4627" y="0"/>
                  </a:lnTo>
                  <a:lnTo>
                    <a:pt x="0" y="0"/>
                  </a:lnTo>
                  <a:lnTo>
                    <a:pt x="0" y="1293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32231" y="4548900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0" y="2311"/>
                  </a:moveTo>
                  <a:lnTo>
                    <a:pt x="677" y="677"/>
                  </a:lnTo>
                  <a:lnTo>
                    <a:pt x="2313" y="0"/>
                  </a:lnTo>
                  <a:lnTo>
                    <a:pt x="3949" y="677"/>
                  </a:lnTo>
                  <a:lnTo>
                    <a:pt x="4627" y="2311"/>
                  </a:lnTo>
                  <a:lnTo>
                    <a:pt x="3949" y="3946"/>
                  </a:lnTo>
                  <a:lnTo>
                    <a:pt x="2313" y="4623"/>
                  </a:lnTo>
                  <a:lnTo>
                    <a:pt x="677" y="3946"/>
                  </a:lnTo>
                  <a:lnTo>
                    <a:pt x="0" y="2311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32232" y="4548900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>
                  <a:moveTo>
                    <a:pt x="4627" y="0"/>
                  </a:moveTo>
                  <a:lnTo>
                    <a:pt x="0" y="0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707070" y="4548900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0" y="2311"/>
                  </a:moveTo>
                  <a:lnTo>
                    <a:pt x="677" y="677"/>
                  </a:lnTo>
                  <a:lnTo>
                    <a:pt x="2313" y="0"/>
                  </a:lnTo>
                  <a:lnTo>
                    <a:pt x="3949" y="677"/>
                  </a:lnTo>
                  <a:lnTo>
                    <a:pt x="4627" y="2311"/>
                  </a:lnTo>
                  <a:lnTo>
                    <a:pt x="3949" y="3946"/>
                  </a:lnTo>
                  <a:lnTo>
                    <a:pt x="2313" y="4623"/>
                  </a:lnTo>
                  <a:lnTo>
                    <a:pt x="677" y="3946"/>
                  </a:lnTo>
                  <a:lnTo>
                    <a:pt x="0" y="2311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707070" y="4548900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>
                  <a:moveTo>
                    <a:pt x="4627" y="0"/>
                  </a:moveTo>
                  <a:lnTo>
                    <a:pt x="0" y="0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711697" y="4419596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0" y="2311"/>
                  </a:moveTo>
                  <a:lnTo>
                    <a:pt x="677" y="677"/>
                  </a:lnTo>
                  <a:lnTo>
                    <a:pt x="2313" y="0"/>
                  </a:lnTo>
                  <a:lnTo>
                    <a:pt x="3949" y="677"/>
                  </a:lnTo>
                  <a:lnTo>
                    <a:pt x="4627" y="2311"/>
                  </a:lnTo>
                  <a:lnTo>
                    <a:pt x="3949" y="3946"/>
                  </a:lnTo>
                  <a:lnTo>
                    <a:pt x="2313" y="4623"/>
                  </a:lnTo>
                  <a:lnTo>
                    <a:pt x="677" y="3946"/>
                  </a:lnTo>
                  <a:lnTo>
                    <a:pt x="0" y="2311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711697" y="4419599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0" y="0"/>
                  </a:moveTo>
                  <a:lnTo>
                    <a:pt x="0" y="47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711697" y="4544123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0" y="2311"/>
                  </a:moveTo>
                  <a:lnTo>
                    <a:pt x="677" y="677"/>
                  </a:lnTo>
                  <a:lnTo>
                    <a:pt x="2313" y="0"/>
                  </a:lnTo>
                  <a:lnTo>
                    <a:pt x="3949" y="677"/>
                  </a:lnTo>
                  <a:lnTo>
                    <a:pt x="4627" y="2311"/>
                  </a:lnTo>
                  <a:lnTo>
                    <a:pt x="3949" y="3946"/>
                  </a:lnTo>
                  <a:lnTo>
                    <a:pt x="2313" y="4623"/>
                  </a:lnTo>
                  <a:lnTo>
                    <a:pt x="677" y="3946"/>
                  </a:lnTo>
                  <a:lnTo>
                    <a:pt x="0" y="2311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711697" y="4544122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0" y="0"/>
                  </a:moveTo>
                  <a:lnTo>
                    <a:pt x="0" y="4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336859" y="4273561"/>
              <a:ext cx="375285" cy="126364"/>
            </a:xfrm>
            <a:custGeom>
              <a:avLst/>
              <a:gdLst/>
              <a:ahLst/>
              <a:cxnLst/>
              <a:rect l="l" t="t" r="r" b="b"/>
              <a:pathLst>
                <a:path w="375284" h="126364">
                  <a:moveTo>
                    <a:pt x="374838" y="0"/>
                  </a:moveTo>
                  <a:lnTo>
                    <a:pt x="0" y="0"/>
                  </a:lnTo>
                  <a:lnTo>
                    <a:pt x="0" y="125984"/>
                  </a:lnTo>
                  <a:lnTo>
                    <a:pt x="374838" y="125984"/>
                  </a:lnTo>
                  <a:lnTo>
                    <a:pt x="374838" y="0"/>
                  </a:lnTo>
                  <a:close/>
                </a:path>
              </a:pathLst>
            </a:custGeom>
            <a:solidFill>
              <a:srgbClr val="A9D0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332231" y="4268726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0" y="2338"/>
                  </a:moveTo>
                  <a:lnTo>
                    <a:pt x="677" y="685"/>
                  </a:lnTo>
                  <a:lnTo>
                    <a:pt x="2313" y="0"/>
                  </a:lnTo>
                  <a:lnTo>
                    <a:pt x="3949" y="685"/>
                  </a:lnTo>
                  <a:lnTo>
                    <a:pt x="4627" y="2338"/>
                  </a:lnTo>
                  <a:lnTo>
                    <a:pt x="3949" y="3992"/>
                  </a:lnTo>
                  <a:lnTo>
                    <a:pt x="2313" y="4677"/>
                  </a:lnTo>
                  <a:lnTo>
                    <a:pt x="677" y="3992"/>
                  </a:lnTo>
                  <a:lnTo>
                    <a:pt x="0" y="2338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332232" y="4268727"/>
              <a:ext cx="379730" cy="5080"/>
            </a:xfrm>
            <a:custGeom>
              <a:avLst/>
              <a:gdLst/>
              <a:ahLst/>
              <a:cxnLst/>
              <a:rect l="l" t="t" r="r" b="b"/>
              <a:pathLst>
                <a:path w="379730" h="5079">
                  <a:moveTo>
                    <a:pt x="0" y="4832"/>
                  </a:moveTo>
                  <a:lnTo>
                    <a:pt x="379465" y="4832"/>
                  </a:lnTo>
                  <a:lnTo>
                    <a:pt x="379465" y="0"/>
                  </a:lnTo>
                  <a:lnTo>
                    <a:pt x="0" y="0"/>
                  </a:lnTo>
                  <a:lnTo>
                    <a:pt x="0" y="48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332232" y="4268736"/>
              <a:ext cx="379730" cy="135890"/>
            </a:xfrm>
            <a:custGeom>
              <a:avLst/>
              <a:gdLst/>
              <a:ahLst/>
              <a:cxnLst/>
              <a:rect l="l" t="t" r="r" b="b"/>
              <a:pathLst>
                <a:path w="379730" h="135889">
                  <a:moveTo>
                    <a:pt x="4622" y="133159"/>
                  </a:moveTo>
                  <a:lnTo>
                    <a:pt x="3949" y="131495"/>
                  </a:lnTo>
                  <a:lnTo>
                    <a:pt x="2311" y="130810"/>
                  </a:lnTo>
                  <a:lnTo>
                    <a:pt x="673" y="131495"/>
                  </a:lnTo>
                  <a:lnTo>
                    <a:pt x="0" y="133159"/>
                  </a:lnTo>
                  <a:lnTo>
                    <a:pt x="673" y="134810"/>
                  </a:lnTo>
                  <a:lnTo>
                    <a:pt x="2311" y="135496"/>
                  </a:lnTo>
                  <a:lnTo>
                    <a:pt x="3949" y="134810"/>
                  </a:lnTo>
                  <a:lnTo>
                    <a:pt x="4622" y="133159"/>
                  </a:lnTo>
                  <a:close/>
                </a:path>
                <a:path w="379730" h="135889">
                  <a:moveTo>
                    <a:pt x="379463" y="2336"/>
                  </a:moveTo>
                  <a:lnTo>
                    <a:pt x="378777" y="685"/>
                  </a:lnTo>
                  <a:lnTo>
                    <a:pt x="377139" y="0"/>
                  </a:lnTo>
                  <a:lnTo>
                    <a:pt x="375513" y="685"/>
                  </a:lnTo>
                  <a:lnTo>
                    <a:pt x="374827" y="2336"/>
                  </a:lnTo>
                  <a:lnTo>
                    <a:pt x="375513" y="3987"/>
                  </a:lnTo>
                  <a:lnTo>
                    <a:pt x="377139" y="4673"/>
                  </a:lnTo>
                  <a:lnTo>
                    <a:pt x="378777" y="3987"/>
                  </a:lnTo>
                  <a:lnTo>
                    <a:pt x="379463" y="2336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332232" y="4399545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>
                  <a:moveTo>
                    <a:pt x="4627" y="0"/>
                  </a:moveTo>
                  <a:lnTo>
                    <a:pt x="0" y="0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707070" y="4399545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0" y="2338"/>
                  </a:moveTo>
                  <a:lnTo>
                    <a:pt x="677" y="685"/>
                  </a:lnTo>
                  <a:lnTo>
                    <a:pt x="2313" y="0"/>
                  </a:lnTo>
                  <a:lnTo>
                    <a:pt x="3949" y="685"/>
                  </a:lnTo>
                  <a:lnTo>
                    <a:pt x="4627" y="2338"/>
                  </a:lnTo>
                  <a:lnTo>
                    <a:pt x="3949" y="3992"/>
                  </a:lnTo>
                  <a:lnTo>
                    <a:pt x="2313" y="4677"/>
                  </a:lnTo>
                  <a:lnTo>
                    <a:pt x="677" y="3992"/>
                  </a:lnTo>
                  <a:lnTo>
                    <a:pt x="0" y="2338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707070" y="4399545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>
                  <a:moveTo>
                    <a:pt x="4627" y="0"/>
                  </a:moveTo>
                  <a:lnTo>
                    <a:pt x="0" y="0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711697" y="4268726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0" y="2338"/>
                  </a:moveTo>
                  <a:lnTo>
                    <a:pt x="677" y="685"/>
                  </a:lnTo>
                  <a:lnTo>
                    <a:pt x="2313" y="0"/>
                  </a:lnTo>
                  <a:lnTo>
                    <a:pt x="3949" y="685"/>
                  </a:lnTo>
                  <a:lnTo>
                    <a:pt x="4627" y="2338"/>
                  </a:lnTo>
                  <a:lnTo>
                    <a:pt x="3949" y="3992"/>
                  </a:lnTo>
                  <a:lnTo>
                    <a:pt x="2313" y="4677"/>
                  </a:lnTo>
                  <a:lnTo>
                    <a:pt x="677" y="3992"/>
                  </a:lnTo>
                  <a:lnTo>
                    <a:pt x="0" y="2338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711697" y="4268727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0" y="0"/>
                  </a:moveTo>
                  <a:lnTo>
                    <a:pt x="0" y="48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711697" y="4394712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0" y="2338"/>
                  </a:moveTo>
                  <a:lnTo>
                    <a:pt x="677" y="685"/>
                  </a:lnTo>
                  <a:lnTo>
                    <a:pt x="2313" y="0"/>
                  </a:lnTo>
                  <a:lnTo>
                    <a:pt x="3949" y="685"/>
                  </a:lnTo>
                  <a:lnTo>
                    <a:pt x="4627" y="2338"/>
                  </a:lnTo>
                  <a:lnTo>
                    <a:pt x="3949" y="3992"/>
                  </a:lnTo>
                  <a:lnTo>
                    <a:pt x="2313" y="4677"/>
                  </a:lnTo>
                  <a:lnTo>
                    <a:pt x="677" y="3992"/>
                  </a:lnTo>
                  <a:lnTo>
                    <a:pt x="0" y="2338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711697" y="4394712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0" y="0"/>
                  </a:moveTo>
                  <a:lnTo>
                    <a:pt x="0" y="48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9" name="object 79"/>
          <p:cNvSpPr txBox="1"/>
          <p:nvPr/>
        </p:nvSpPr>
        <p:spPr>
          <a:xfrm>
            <a:off x="756615" y="4070705"/>
            <a:ext cx="1969135" cy="4883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294765">
              <a:lnSpc>
                <a:spcPct val="150800"/>
              </a:lnSpc>
              <a:spcBef>
                <a:spcPts val="95"/>
              </a:spcBef>
            </a:pPr>
            <a:r>
              <a:rPr sz="650" dirty="0">
                <a:solidFill>
                  <a:srgbClr val="882800"/>
                </a:solidFill>
                <a:latin typeface="Arial"/>
                <a:cs typeface="Arial"/>
              </a:rPr>
              <a:t>Action</a:t>
            </a:r>
            <a:r>
              <a:rPr sz="650" spc="30" dirty="0">
                <a:solidFill>
                  <a:srgbClr val="882800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882800"/>
                </a:solidFill>
                <a:latin typeface="Arial"/>
                <a:cs typeface="Arial"/>
              </a:rPr>
              <a:t>à</a:t>
            </a:r>
            <a:r>
              <a:rPr sz="650" spc="30" dirty="0">
                <a:solidFill>
                  <a:srgbClr val="882800"/>
                </a:solidFill>
                <a:latin typeface="Arial"/>
                <a:cs typeface="Arial"/>
              </a:rPr>
              <a:t> </a:t>
            </a:r>
            <a:r>
              <a:rPr sz="650" spc="-10" dirty="0">
                <a:solidFill>
                  <a:srgbClr val="882800"/>
                </a:solidFill>
                <a:latin typeface="Arial"/>
                <a:cs typeface="Arial"/>
              </a:rPr>
              <a:t>l’attendu</a:t>
            </a:r>
            <a:r>
              <a:rPr sz="650" spc="500" dirty="0">
                <a:solidFill>
                  <a:srgbClr val="882800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882800"/>
                </a:solidFill>
                <a:latin typeface="Arial"/>
                <a:cs typeface="Arial"/>
              </a:rPr>
              <a:t>Action</a:t>
            </a:r>
            <a:r>
              <a:rPr sz="650" spc="35" dirty="0">
                <a:solidFill>
                  <a:srgbClr val="882800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882800"/>
                </a:solidFill>
                <a:latin typeface="Arial"/>
                <a:cs typeface="Arial"/>
              </a:rPr>
              <a:t>en</a:t>
            </a:r>
            <a:r>
              <a:rPr sz="650" spc="35" dirty="0">
                <a:solidFill>
                  <a:srgbClr val="882800"/>
                </a:solidFill>
                <a:latin typeface="Arial"/>
                <a:cs typeface="Arial"/>
              </a:rPr>
              <a:t> </a:t>
            </a:r>
            <a:r>
              <a:rPr sz="650" spc="-10" dirty="0">
                <a:solidFill>
                  <a:srgbClr val="882800"/>
                </a:solidFill>
                <a:latin typeface="Arial"/>
                <a:cs typeface="Arial"/>
              </a:rPr>
              <a:t>cours</a:t>
            </a:r>
            <a:endParaRPr sz="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650" dirty="0">
                <a:solidFill>
                  <a:srgbClr val="882800"/>
                </a:solidFill>
                <a:latin typeface="Arial"/>
                <a:cs typeface="Arial"/>
              </a:rPr>
              <a:t>Action</a:t>
            </a:r>
            <a:r>
              <a:rPr sz="650" spc="50" dirty="0">
                <a:solidFill>
                  <a:srgbClr val="882800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882800"/>
                </a:solidFill>
                <a:latin typeface="Arial"/>
                <a:cs typeface="Arial"/>
              </a:rPr>
              <a:t>nécessitant</a:t>
            </a:r>
            <a:r>
              <a:rPr sz="650" spc="65" dirty="0">
                <a:solidFill>
                  <a:srgbClr val="882800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882800"/>
                </a:solidFill>
                <a:latin typeface="Arial"/>
                <a:cs typeface="Arial"/>
              </a:rPr>
              <a:t>un</a:t>
            </a:r>
            <a:r>
              <a:rPr sz="650" spc="50" dirty="0">
                <a:solidFill>
                  <a:srgbClr val="882800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882800"/>
                </a:solidFill>
                <a:latin typeface="Arial"/>
                <a:cs typeface="Arial"/>
              </a:rPr>
              <a:t>engagement</a:t>
            </a:r>
            <a:r>
              <a:rPr sz="650" spc="75" dirty="0">
                <a:solidFill>
                  <a:srgbClr val="882800"/>
                </a:solidFill>
                <a:latin typeface="Arial"/>
                <a:cs typeface="Arial"/>
              </a:rPr>
              <a:t> </a:t>
            </a:r>
            <a:r>
              <a:rPr sz="650" spc="-10" dirty="0">
                <a:solidFill>
                  <a:srgbClr val="882800"/>
                </a:solidFill>
                <a:latin typeface="Arial"/>
                <a:cs typeface="Arial"/>
              </a:rPr>
              <a:t>complémentaire</a:t>
            </a:r>
            <a:endParaRPr sz="650">
              <a:latin typeface="Arial"/>
              <a:cs typeface="Arial"/>
            </a:endParaRPr>
          </a:p>
        </p:txBody>
      </p:sp>
      <p:pic>
        <p:nvPicPr>
          <p:cNvPr id="80" name="object 8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350252" y="152400"/>
            <a:ext cx="1589531" cy="39928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7116" y="4160520"/>
            <a:ext cx="8341359" cy="748665"/>
          </a:xfrm>
          <a:custGeom>
            <a:avLst/>
            <a:gdLst/>
            <a:ahLst/>
            <a:cxnLst/>
            <a:rect l="l" t="t" r="r" b="b"/>
            <a:pathLst>
              <a:path w="8341359" h="748664">
                <a:moveTo>
                  <a:pt x="8216137" y="0"/>
                </a:moveTo>
                <a:lnTo>
                  <a:pt x="124714" y="0"/>
                </a:lnTo>
                <a:lnTo>
                  <a:pt x="76166" y="9799"/>
                </a:lnTo>
                <a:lnTo>
                  <a:pt x="36525" y="36525"/>
                </a:lnTo>
                <a:lnTo>
                  <a:pt x="9799" y="76166"/>
                </a:lnTo>
                <a:lnTo>
                  <a:pt x="0" y="124713"/>
                </a:lnTo>
                <a:lnTo>
                  <a:pt x="0" y="623569"/>
                </a:lnTo>
                <a:lnTo>
                  <a:pt x="9799" y="672111"/>
                </a:lnTo>
                <a:lnTo>
                  <a:pt x="36525" y="711754"/>
                </a:lnTo>
                <a:lnTo>
                  <a:pt x="76166" y="738482"/>
                </a:lnTo>
                <a:lnTo>
                  <a:pt x="124714" y="748283"/>
                </a:lnTo>
                <a:lnTo>
                  <a:pt x="8216137" y="748283"/>
                </a:lnTo>
                <a:lnTo>
                  <a:pt x="8264663" y="738482"/>
                </a:lnTo>
                <a:lnTo>
                  <a:pt x="8304307" y="711754"/>
                </a:lnTo>
                <a:lnTo>
                  <a:pt x="8331045" y="672111"/>
                </a:lnTo>
                <a:lnTo>
                  <a:pt x="8340852" y="623569"/>
                </a:lnTo>
                <a:lnTo>
                  <a:pt x="8340852" y="124713"/>
                </a:lnTo>
                <a:lnTo>
                  <a:pt x="8331045" y="76166"/>
                </a:lnTo>
                <a:lnTo>
                  <a:pt x="8304307" y="36525"/>
                </a:lnTo>
                <a:lnTo>
                  <a:pt x="8264663" y="9799"/>
                </a:lnTo>
                <a:lnTo>
                  <a:pt x="8216137" y="0"/>
                </a:lnTo>
                <a:close/>
              </a:path>
            </a:pathLst>
          </a:custGeom>
          <a:solidFill>
            <a:srgbClr val="CFE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31012" y="4230420"/>
            <a:ext cx="785812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Perspectives</a:t>
            </a:r>
            <a:r>
              <a:rPr sz="1400" b="1" spc="-90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L’UMN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va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poursuivre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et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renforcer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cette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coordination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des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CMQ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partenaires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notamment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dans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cadre </a:t>
            </a:r>
            <a:r>
              <a:rPr sz="1400" dirty="0">
                <a:latin typeface="Arial"/>
                <a:cs typeface="Arial"/>
              </a:rPr>
              <a:t>des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AMI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CMA.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1711" y="906271"/>
            <a:ext cx="4663440" cy="66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6060" marR="5080" indent="-213360">
              <a:lnSpc>
                <a:spcPct val="100000"/>
              </a:lnSpc>
              <a:spcBef>
                <a:spcPts val="105"/>
              </a:spcBef>
              <a:buFont typeface="Wingdings"/>
              <a:buChar char=""/>
              <a:tabLst>
                <a:tab pos="226060" algn="l"/>
              </a:tabLst>
            </a:pPr>
            <a:r>
              <a:rPr sz="1400" b="1" spc="-10" dirty="0">
                <a:latin typeface="Arial"/>
                <a:cs typeface="Arial"/>
              </a:rPr>
              <a:t>L’UMN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renforcé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en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2023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son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ancrage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territorial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en </a:t>
            </a:r>
            <a:r>
              <a:rPr sz="1400" dirty="0">
                <a:latin typeface="Arial"/>
                <a:cs typeface="Arial"/>
              </a:rPr>
              <a:t>s’appuyant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sur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nouveaux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Campus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des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Métiers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et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des </a:t>
            </a:r>
            <a:r>
              <a:rPr sz="1400" dirty="0">
                <a:latin typeface="Arial"/>
                <a:cs typeface="Arial"/>
              </a:rPr>
              <a:t>Qualifications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(CMQ)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1711" y="1759407"/>
            <a:ext cx="4879975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6060" marR="5080" indent="-213360">
              <a:lnSpc>
                <a:spcPct val="100000"/>
              </a:lnSpc>
              <a:spcBef>
                <a:spcPts val="105"/>
              </a:spcBef>
              <a:buFont typeface="Wingdings"/>
              <a:buChar char=""/>
              <a:tabLst>
                <a:tab pos="226060" algn="l"/>
              </a:tabLst>
            </a:pPr>
            <a:r>
              <a:rPr sz="1400" dirty="0">
                <a:latin typeface="Arial"/>
                <a:cs typeface="Arial"/>
              </a:rPr>
              <a:t>Les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CMQ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ont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permis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développer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sur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chaque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territoire </a:t>
            </a:r>
            <a:r>
              <a:rPr sz="1400" b="1" dirty="0">
                <a:latin typeface="Arial"/>
                <a:cs typeface="Arial"/>
              </a:rPr>
              <a:t>des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actions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formation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ou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d’attractivité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au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service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de </a:t>
            </a:r>
            <a:r>
              <a:rPr sz="1400" dirty="0">
                <a:latin typeface="Arial"/>
                <a:cs typeface="Arial"/>
              </a:rPr>
              <a:t>la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filière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nucléaire.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1711" y="2613406"/>
            <a:ext cx="4879340" cy="1306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6060" marR="5080" indent="-21336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26060" algn="l"/>
              </a:tabLst>
            </a:pPr>
            <a:r>
              <a:rPr sz="1400" dirty="0">
                <a:latin typeface="Arial"/>
                <a:cs typeface="Arial"/>
              </a:rPr>
              <a:t>Une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coordination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nationale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ces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CMQ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est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opérée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par </a:t>
            </a:r>
            <a:r>
              <a:rPr sz="1400" b="1" dirty="0">
                <a:latin typeface="Arial"/>
                <a:cs typeface="Arial"/>
              </a:rPr>
              <a:t>l’UMN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,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en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lien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avec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la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DGESCO,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au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travers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plusieurs </a:t>
            </a:r>
            <a:r>
              <a:rPr sz="1400" dirty="0">
                <a:latin typeface="Arial"/>
                <a:cs typeface="Arial"/>
              </a:rPr>
              <a:t>réunions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annuelles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consacrées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notamment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à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l’échange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de </a:t>
            </a:r>
            <a:r>
              <a:rPr sz="1400" dirty="0">
                <a:latin typeface="Arial"/>
                <a:cs typeface="Arial"/>
              </a:rPr>
              <a:t>bonnes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pratiques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sur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les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AMI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CMA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et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à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des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échanges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sur </a:t>
            </a:r>
            <a:r>
              <a:rPr sz="1400" dirty="0">
                <a:latin typeface="Arial"/>
                <a:cs typeface="Arial"/>
              </a:rPr>
              <a:t>des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actions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qui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peuvent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être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dupliquées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d’une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région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à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une </a:t>
            </a:r>
            <a:r>
              <a:rPr sz="1400" spc="-10" dirty="0">
                <a:latin typeface="Arial"/>
                <a:cs typeface="Arial"/>
              </a:rPr>
              <a:t>autre.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248465" y="1005649"/>
            <a:ext cx="2943225" cy="3089910"/>
            <a:chOff x="5248465" y="1005649"/>
            <a:chExt cx="2943225" cy="308991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48465" y="1005649"/>
              <a:ext cx="2942830" cy="308950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23988" y="2702051"/>
              <a:ext cx="77722" cy="134112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7711440" y="3759708"/>
            <a:ext cx="1176655" cy="323215"/>
          </a:xfrm>
          <a:prstGeom prst="rect">
            <a:avLst/>
          </a:prstGeom>
          <a:ln w="9525">
            <a:solidFill>
              <a:srgbClr val="FD5715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180340" marR="163830" indent="-6350">
              <a:lnSpc>
                <a:spcPct val="100000"/>
              </a:lnSpc>
              <a:spcBef>
                <a:spcPts val="345"/>
              </a:spcBef>
            </a:pPr>
            <a:r>
              <a:rPr sz="750" b="1" i="1" dirty="0">
                <a:solidFill>
                  <a:srgbClr val="FD5715"/>
                </a:solidFill>
                <a:latin typeface="Arial"/>
                <a:cs typeface="Arial"/>
              </a:rPr>
              <a:t>CMQ</a:t>
            </a:r>
            <a:r>
              <a:rPr sz="750" b="1" i="1" spc="-10" dirty="0">
                <a:solidFill>
                  <a:srgbClr val="FD5715"/>
                </a:solidFill>
                <a:latin typeface="Arial"/>
                <a:cs typeface="Arial"/>
              </a:rPr>
              <a:t> d’Excellence Industrie</a:t>
            </a:r>
            <a:r>
              <a:rPr sz="750" b="1" i="1" dirty="0">
                <a:solidFill>
                  <a:srgbClr val="FD5715"/>
                </a:solidFill>
                <a:latin typeface="Arial"/>
                <a:cs typeface="Arial"/>
              </a:rPr>
              <a:t> du</a:t>
            </a:r>
            <a:r>
              <a:rPr sz="750" b="1" i="1" spc="20" dirty="0">
                <a:solidFill>
                  <a:srgbClr val="FD5715"/>
                </a:solidFill>
                <a:latin typeface="Arial"/>
                <a:cs typeface="Arial"/>
              </a:rPr>
              <a:t> </a:t>
            </a:r>
            <a:r>
              <a:rPr sz="750" b="1" i="1" spc="-10" dirty="0">
                <a:solidFill>
                  <a:srgbClr val="FD5715"/>
                </a:solidFill>
                <a:latin typeface="Arial"/>
                <a:cs typeface="Arial"/>
              </a:rPr>
              <a:t>Futur</a:t>
            </a:r>
            <a:endParaRPr sz="7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711440" y="899160"/>
            <a:ext cx="1333500" cy="901065"/>
          </a:xfrm>
          <a:prstGeom prst="rect">
            <a:avLst/>
          </a:prstGeom>
          <a:ln w="9525">
            <a:solidFill>
              <a:srgbClr val="FD5715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L="92710" marR="147955">
              <a:lnSpc>
                <a:spcPct val="100000"/>
              </a:lnSpc>
              <a:spcBef>
                <a:spcPts val="340"/>
              </a:spcBef>
            </a:pPr>
            <a:r>
              <a:rPr sz="750" b="1" i="1" dirty="0">
                <a:solidFill>
                  <a:srgbClr val="FD5715"/>
                </a:solidFill>
                <a:latin typeface="Arial"/>
                <a:cs typeface="Arial"/>
              </a:rPr>
              <a:t>Création</a:t>
            </a:r>
            <a:r>
              <a:rPr sz="750" b="1" i="1" spc="-20" dirty="0">
                <a:solidFill>
                  <a:srgbClr val="FD5715"/>
                </a:solidFill>
                <a:latin typeface="Arial"/>
                <a:cs typeface="Arial"/>
              </a:rPr>
              <a:t> </a:t>
            </a:r>
            <a:r>
              <a:rPr sz="750" b="1" i="1" dirty="0">
                <a:solidFill>
                  <a:srgbClr val="FD5715"/>
                </a:solidFill>
                <a:latin typeface="Arial"/>
                <a:cs typeface="Arial"/>
              </a:rPr>
              <a:t>en</a:t>
            </a:r>
            <a:r>
              <a:rPr sz="750" b="1" i="1" spc="-10" dirty="0">
                <a:solidFill>
                  <a:srgbClr val="FD5715"/>
                </a:solidFill>
                <a:latin typeface="Arial"/>
                <a:cs typeface="Arial"/>
              </a:rPr>
              <a:t> </a:t>
            </a:r>
            <a:r>
              <a:rPr sz="750" b="1" i="1" dirty="0">
                <a:solidFill>
                  <a:srgbClr val="FD5715"/>
                </a:solidFill>
                <a:latin typeface="Arial"/>
                <a:cs typeface="Arial"/>
              </a:rPr>
              <a:t>2023</a:t>
            </a:r>
            <a:r>
              <a:rPr sz="750" b="1" i="1" spc="-15" dirty="0">
                <a:solidFill>
                  <a:srgbClr val="FD5715"/>
                </a:solidFill>
                <a:latin typeface="Arial"/>
                <a:cs typeface="Arial"/>
              </a:rPr>
              <a:t> </a:t>
            </a:r>
            <a:r>
              <a:rPr sz="750" b="1" i="1" spc="-25" dirty="0">
                <a:solidFill>
                  <a:srgbClr val="FD5715"/>
                </a:solidFill>
                <a:latin typeface="Arial"/>
                <a:cs typeface="Arial"/>
              </a:rPr>
              <a:t>du</a:t>
            </a:r>
            <a:r>
              <a:rPr sz="750" b="1" i="1" dirty="0">
                <a:solidFill>
                  <a:srgbClr val="FD5715"/>
                </a:solidFill>
                <a:latin typeface="Arial"/>
                <a:cs typeface="Arial"/>
              </a:rPr>
              <a:t> campus</a:t>
            </a:r>
            <a:r>
              <a:rPr sz="750" b="1" i="1" spc="-30" dirty="0">
                <a:solidFill>
                  <a:srgbClr val="FD5715"/>
                </a:solidFill>
                <a:latin typeface="Arial"/>
                <a:cs typeface="Arial"/>
              </a:rPr>
              <a:t> </a:t>
            </a:r>
            <a:r>
              <a:rPr sz="750" b="1" i="1" dirty="0">
                <a:solidFill>
                  <a:srgbClr val="FD5715"/>
                </a:solidFill>
                <a:latin typeface="Arial"/>
                <a:cs typeface="Arial"/>
              </a:rPr>
              <a:t>des</a:t>
            </a:r>
            <a:r>
              <a:rPr sz="750" b="1" i="1" spc="-15" dirty="0">
                <a:solidFill>
                  <a:srgbClr val="FD5715"/>
                </a:solidFill>
                <a:latin typeface="Arial"/>
                <a:cs typeface="Arial"/>
              </a:rPr>
              <a:t> </a:t>
            </a:r>
            <a:r>
              <a:rPr sz="750" b="1" i="1" spc="-10" dirty="0">
                <a:solidFill>
                  <a:srgbClr val="FD5715"/>
                </a:solidFill>
                <a:latin typeface="Arial"/>
                <a:cs typeface="Arial"/>
              </a:rPr>
              <a:t>Métiers d’Excellence International</a:t>
            </a:r>
            <a:r>
              <a:rPr sz="750" b="1" i="1" spc="25" dirty="0">
                <a:solidFill>
                  <a:srgbClr val="FD5715"/>
                </a:solidFill>
                <a:latin typeface="Arial"/>
                <a:cs typeface="Arial"/>
              </a:rPr>
              <a:t> </a:t>
            </a:r>
            <a:r>
              <a:rPr sz="750" b="1" i="1" dirty="0">
                <a:solidFill>
                  <a:srgbClr val="FD5715"/>
                </a:solidFill>
                <a:latin typeface="Arial"/>
                <a:cs typeface="Arial"/>
              </a:rPr>
              <a:t>de</a:t>
            </a:r>
            <a:r>
              <a:rPr sz="750" b="1" i="1" spc="20" dirty="0">
                <a:solidFill>
                  <a:srgbClr val="FD5715"/>
                </a:solidFill>
                <a:latin typeface="Arial"/>
                <a:cs typeface="Arial"/>
              </a:rPr>
              <a:t> </a:t>
            </a:r>
            <a:r>
              <a:rPr sz="750" b="1" i="1" spc="-25" dirty="0">
                <a:solidFill>
                  <a:srgbClr val="FD5715"/>
                </a:solidFill>
                <a:latin typeface="Arial"/>
                <a:cs typeface="Arial"/>
              </a:rPr>
              <a:t>la</a:t>
            </a:r>
            <a:r>
              <a:rPr sz="750" b="1" i="1" dirty="0">
                <a:solidFill>
                  <a:srgbClr val="FD5715"/>
                </a:solidFill>
                <a:latin typeface="Arial"/>
                <a:cs typeface="Arial"/>
              </a:rPr>
              <a:t> Transition</a:t>
            </a:r>
            <a:r>
              <a:rPr sz="750" b="1" i="1" spc="-50" dirty="0">
                <a:solidFill>
                  <a:srgbClr val="FD5715"/>
                </a:solidFill>
                <a:latin typeface="Arial"/>
                <a:cs typeface="Arial"/>
              </a:rPr>
              <a:t> </a:t>
            </a:r>
            <a:r>
              <a:rPr sz="750" b="1" i="1" spc="-10" dirty="0">
                <a:solidFill>
                  <a:srgbClr val="FD5715"/>
                </a:solidFill>
                <a:latin typeface="Arial"/>
                <a:cs typeface="Arial"/>
              </a:rPr>
              <a:t>Energétique </a:t>
            </a:r>
            <a:r>
              <a:rPr sz="750" b="1" i="1" dirty="0">
                <a:solidFill>
                  <a:srgbClr val="FD5715"/>
                </a:solidFill>
                <a:latin typeface="Arial"/>
                <a:cs typeface="Arial"/>
              </a:rPr>
              <a:t>et</a:t>
            </a:r>
            <a:r>
              <a:rPr sz="750" b="1" i="1" spc="-5" dirty="0">
                <a:solidFill>
                  <a:srgbClr val="FD5715"/>
                </a:solidFill>
                <a:latin typeface="Arial"/>
                <a:cs typeface="Arial"/>
              </a:rPr>
              <a:t> </a:t>
            </a:r>
            <a:r>
              <a:rPr sz="750" b="1" i="1" dirty="0">
                <a:solidFill>
                  <a:srgbClr val="FD5715"/>
                </a:solidFill>
                <a:latin typeface="Arial"/>
                <a:cs typeface="Arial"/>
              </a:rPr>
              <a:t>de</a:t>
            </a:r>
            <a:r>
              <a:rPr sz="750" b="1" i="1" spc="5" dirty="0">
                <a:solidFill>
                  <a:srgbClr val="FD5715"/>
                </a:solidFill>
                <a:latin typeface="Arial"/>
                <a:cs typeface="Arial"/>
              </a:rPr>
              <a:t> </a:t>
            </a:r>
            <a:r>
              <a:rPr sz="750" b="1" i="1" dirty="0">
                <a:solidFill>
                  <a:srgbClr val="FD5715"/>
                </a:solidFill>
                <a:latin typeface="Arial"/>
                <a:cs typeface="Arial"/>
              </a:rPr>
              <a:t>la</a:t>
            </a:r>
            <a:r>
              <a:rPr sz="750" b="1" i="1" spc="-20" dirty="0">
                <a:solidFill>
                  <a:srgbClr val="FD5715"/>
                </a:solidFill>
                <a:latin typeface="Arial"/>
                <a:cs typeface="Arial"/>
              </a:rPr>
              <a:t> </a:t>
            </a:r>
            <a:r>
              <a:rPr sz="750" b="1" i="1" spc="-10" dirty="0">
                <a:solidFill>
                  <a:srgbClr val="FD5715"/>
                </a:solidFill>
                <a:latin typeface="Arial"/>
                <a:cs typeface="Arial"/>
              </a:rPr>
              <a:t>Décarbonation </a:t>
            </a:r>
            <a:r>
              <a:rPr sz="750" b="1" i="1" dirty="0">
                <a:solidFill>
                  <a:srgbClr val="FD5715"/>
                </a:solidFill>
                <a:latin typeface="Arial"/>
                <a:cs typeface="Arial"/>
              </a:rPr>
              <a:t>de</a:t>
            </a:r>
            <a:r>
              <a:rPr sz="750" b="1" i="1" spc="-10" dirty="0">
                <a:solidFill>
                  <a:srgbClr val="FD5715"/>
                </a:solidFill>
                <a:latin typeface="Arial"/>
                <a:cs typeface="Arial"/>
              </a:rPr>
              <a:t> </a:t>
            </a:r>
            <a:r>
              <a:rPr sz="750" b="1" i="1" dirty="0">
                <a:solidFill>
                  <a:srgbClr val="FD5715"/>
                </a:solidFill>
                <a:latin typeface="Arial"/>
                <a:cs typeface="Arial"/>
              </a:rPr>
              <a:t>l’Industrie</a:t>
            </a:r>
            <a:r>
              <a:rPr sz="750" b="1" i="1" spc="170" dirty="0">
                <a:solidFill>
                  <a:srgbClr val="FD5715"/>
                </a:solidFill>
                <a:latin typeface="Arial"/>
                <a:cs typeface="Arial"/>
              </a:rPr>
              <a:t> </a:t>
            </a:r>
            <a:r>
              <a:rPr sz="750" b="1" i="1" dirty="0">
                <a:solidFill>
                  <a:srgbClr val="FD5715"/>
                </a:solidFill>
                <a:latin typeface="Arial"/>
                <a:cs typeface="Arial"/>
              </a:rPr>
              <a:t>-</a:t>
            </a:r>
            <a:r>
              <a:rPr sz="750" b="1" i="1" spc="-10" dirty="0">
                <a:solidFill>
                  <a:srgbClr val="FD5715"/>
                </a:solidFill>
                <a:latin typeface="Arial"/>
                <a:cs typeface="Arial"/>
              </a:rPr>
              <a:t> CEITEDI</a:t>
            </a:r>
            <a:endParaRPr sz="75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802880" y="2339339"/>
            <a:ext cx="1195070" cy="784860"/>
          </a:xfrm>
          <a:custGeom>
            <a:avLst/>
            <a:gdLst/>
            <a:ahLst/>
            <a:cxnLst/>
            <a:rect l="l" t="t" r="r" b="b"/>
            <a:pathLst>
              <a:path w="1195070" h="784860">
                <a:moveTo>
                  <a:pt x="0" y="784860"/>
                </a:moveTo>
                <a:lnTo>
                  <a:pt x="1194816" y="784860"/>
                </a:lnTo>
                <a:lnTo>
                  <a:pt x="1194816" y="0"/>
                </a:lnTo>
                <a:lnTo>
                  <a:pt x="0" y="0"/>
                </a:lnTo>
                <a:lnTo>
                  <a:pt x="0" y="784860"/>
                </a:lnTo>
                <a:close/>
              </a:path>
            </a:pathLst>
          </a:custGeom>
          <a:ln w="9525">
            <a:solidFill>
              <a:srgbClr val="FD57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802880" y="2339339"/>
            <a:ext cx="1195070" cy="497205"/>
          </a:xfrm>
          <a:prstGeom prst="rect">
            <a:avLst/>
          </a:prstGeom>
          <a:ln w="9525">
            <a:solidFill>
              <a:srgbClr val="FD5715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99060" marR="88900" algn="ctr">
              <a:lnSpc>
                <a:spcPct val="100000"/>
              </a:lnSpc>
              <a:spcBef>
                <a:spcPts val="310"/>
              </a:spcBef>
            </a:pPr>
            <a:r>
              <a:rPr sz="750" b="1" i="1" dirty="0">
                <a:solidFill>
                  <a:srgbClr val="FD5715"/>
                </a:solidFill>
                <a:latin typeface="Arial"/>
                <a:cs typeface="Arial"/>
              </a:rPr>
              <a:t>Création</a:t>
            </a:r>
            <a:r>
              <a:rPr sz="750" b="1" i="1" spc="-20" dirty="0">
                <a:solidFill>
                  <a:srgbClr val="FD5715"/>
                </a:solidFill>
                <a:latin typeface="Arial"/>
                <a:cs typeface="Arial"/>
              </a:rPr>
              <a:t> </a:t>
            </a:r>
            <a:r>
              <a:rPr sz="750" b="1" i="1" dirty="0">
                <a:solidFill>
                  <a:srgbClr val="FD5715"/>
                </a:solidFill>
                <a:latin typeface="Arial"/>
                <a:cs typeface="Arial"/>
              </a:rPr>
              <a:t>en</a:t>
            </a:r>
            <a:r>
              <a:rPr sz="750" b="1" i="1" spc="-10" dirty="0">
                <a:solidFill>
                  <a:srgbClr val="FD5715"/>
                </a:solidFill>
                <a:latin typeface="Arial"/>
                <a:cs typeface="Arial"/>
              </a:rPr>
              <a:t> </a:t>
            </a:r>
            <a:r>
              <a:rPr sz="750" b="1" i="1" dirty="0">
                <a:solidFill>
                  <a:srgbClr val="FD5715"/>
                </a:solidFill>
                <a:latin typeface="Arial"/>
                <a:cs typeface="Arial"/>
              </a:rPr>
              <a:t>2023</a:t>
            </a:r>
            <a:r>
              <a:rPr sz="750" b="1" i="1" spc="-15" dirty="0">
                <a:solidFill>
                  <a:srgbClr val="FD5715"/>
                </a:solidFill>
                <a:latin typeface="Arial"/>
                <a:cs typeface="Arial"/>
              </a:rPr>
              <a:t> </a:t>
            </a:r>
            <a:r>
              <a:rPr sz="750" b="1" i="1" spc="-25" dirty="0">
                <a:solidFill>
                  <a:srgbClr val="FD5715"/>
                </a:solidFill>
                <a:latin typeface="Arial"/>
                <a:cs typeface="Arial"/>
              </a:rPr>
              <a:t>du</a:t>
            </a:r>
            <a:r>
              <a:rPr sz="750" b="1" i="1" dirty="0">
                <a:solidFill>
                  <a:srgbClr val="FD5715"/>
                </a:solidFill>
                <a:latin typeface="Arial"/>
                <a:cs typeface="Arial"/>
              </a:rPr>
              <a:t> Club</a:t>
            </a:r>
            <a:r>
              <a:rPr sz="750" b="1" i="1" spc="-10" dirty="0">
                <a:solidFill>
                  <a:srgbClr val="FD5715"/>
                </a:solidFill>
                <a:latin typeface="Arial"/>
                <a:cs typeface="Arial"/>
              </a:rPr>
              <a:t> </a:t>
            </a:r>
            <a:r>
              <a:rPr sz="750" b="1" i="1" dirty="0">
                <a:solidFill>
                  <a:srgbClr val="FD5715"/>
                </a:solidFill>
                <a:latin typeface="Arial"/>
                <a:cs typeface="Arial"/>
              </a:rPr>
              <a:t>Nucléaire</a:t>
            </a:r>
            <a:r>
              <a:rPr sz="750" b="1" i="1" spc="-50" dirty="0">
                <a:solidFill>
                  <a:srgbClr val="FD5715"/>
                </a:solidFill>
                <a:latin typeface="Arial"/>
                <a:cs typeface="Arial"/>
              </a:rPr>
              <a:t> </a:t>
            </a:r>
            <a:r>
              <a:rPr sz="750" b="1" i="1" dirty="0">
                <a:solidFill>
                  <a:srgbClr val="FD5715"/>
                </a:solidFill>
                <a:latin typeface="Arial"/>
                <a:cs typeface="Arial"/>
              </a:rPr>
              <a:t>en</a:t>
            </a:r>
            <a:r>
              <a:rPr sz="750" b="1" i="1" spc="-5" dirty="0">
                <a:solidFill>
                  <a:srgbClr val="FD5715"/>
                </a:solidFill>
                <a:latin typeface="Arial"/>
                <a:cs typeface="Arial"/>
              </a:rPr>
              <a:t> </a:t>
            </a:r>
            <a:r>
              <a:rPr sz="750" b="1" i="1" spc="-20" dirty="0">
                <a:solidFill>
                  <a:srgbClr val="FD5715"/>
                </a:solidFill>
                <a:latin typeface="Arial"/>
                <a:cs typeface="Arial"/>
              </a:rPr>
              <a:t>lien</a:t>
            </a:r>
            <a:r>
              <a:rPr sz="750" b="1" i="1" dirty="0">
                <a:solidFill>
                  <a:srgbClr val="FD5715"/>
                </a:solidFill>
                <a:latin typeface="Arial"/>
                <a:cs typeface="Arial"/>
              </a:rPr>
              <a:t> avec</a:t>
            </a:r>
            <a:r>
              <a:rPr sz="750" b="1" i="1" spc="-40" dirty="0">
                <a:solidFill>
                  <a:srgbClr val="FD5715"/>
                </a:solidFill>
                <a:latin typeface="Arial"/>
                <a:cs typeface="Arial"/>
              </a:rPr>
              <a:t> </a:t>
            </a:r>
            <a:r>
              <a:rPr sz="750" b="1" i="1" dirty="0">
                <a:solidFill>
                  <a:srgbClr val="FD5715"/>
                </a:solidFill>
                <a:latin typeface="Arial"/>
                <a:cs typeface="Arial"/>
              </a:rPr>
              <a:t>le</a:t>
            </a:r>
            <a:r>
              <a:rPr sz="750" b="1" i="1" spc="-15" dirty="0">
                <a:solidFill>
                  <a:srgbClr val="FD5715"/>
                </a:solidFill>
                <a:latin typeface="Arial"/>
                <a:cs typeface="Arial"/>
              </a:rPr>
              <a:t> </a:t>
            </a:r>
            <a:r>
              <a:rPr sz="750" b="1" i="1" dirty="0">
                <a:solidFill>
                  <a:srgbClr val="FD5715"/>
                </a:solidFill>
                <a:latin typeface="Arial"/>
                <a:cs typeface="Arial"/>
              </a:rPr>
              <a:t>CMQ</a:t>
            </a:r>
            <a:r>
              <a:rPr sz="750" b="1" i="1" spc="10" dirty="0">
                <a:solidFill>
                  <a:srgbClr val="FD5715"/>
                </a:solidFill>
                <a:latin typeface="Arial"/>
                <a:cs typeface="Arial"/>
              </a:rPr>
              <a:t> </a:t>
            </a:r>
            <a:r>
              <a:rPr sz="750" b="1" i="1" spc="-10" dirty="0">
                <a:solidFill>
                  <a:srgbClr val="FD5715"/>
                </a:solidFill>
                <a:latin typeface="Arial"/>
                <a:cs typeface="Arial"/>
              </a:rPr>
              <a:t>Industrie Technologique</a:t>
            </a:r>
            <a:endParaRPr sz="7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101330" y="2828036"/>
            <a:ext cx="600075" cy="255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4450" marR="5080" indent="-32384">
              <a:lnSpc>
                <a:spcPct val="100000"/>
              </a:lnSpc>
              <a:spcBef>
                <a:spcPts val="105"/>
              </a:spcBef>
            </a:pPr>
            <a:r>
              <a:rPr sz="750" b="1" i="1" dirty="0">
                <a:solidFill>
                  <a:srgbClr val="FD5715"/>
                </a:solidFill>
                <a:latin typeface="Arial"/>
                <a:cs typeface="Arial"/>
              </a:rPr>
              <a:t>Innovante</a:t>
            </a:r>
            <a:r>
              <a:rPr sz="750" b="1" i="1" spc="-40" dirty="0">
                <a:solidFill>
                  <a:srgbClr val="FD5715"/>
                </a:solidFill>
                <a:latin typeface="Arial"/>
                <a:cs typeface="Arial"/>
              </a:rPr>
              <a:t> </a:t>
            </a:r>
            <a:r>
              <a:rPr sz="750" b="1" i="1" spc="-25" dirty="0">
                <a:solidFill>
                  <a:srgbClr val="FD5715"/>
                </a:solidFill>
                <a:latin typeface="Arial"/>
                <a:cs typeface="Arial"/>
              </a:rPr>
              <a:t>Et</a:t>
            </a:r>
            <a:r>
              <a:rPr sz="750" b="1" i="1" spc="-10" dirty="0">
                <a:solidFill>
                  <a:srgbClr val="FD5715"/>
                </a:solidFill>
                <a:latin typeface="Arial"/>
                <a:cs typeface="Arial"/>
              </a:rPr>
              <a:t> Performant</a:t>
            </a:r>
            <a:endParaRPr sz="7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269991" y="1129283"/>
            <a:ext cx="1229995" cy="439420"/>
          </a:xfrm>
          <a:prstGeom prst="rect">
            <a:avLst/>
          </a:prstGeom>
          <a:ln w="9525">
            <a:solidFill>
              <a:srgbClr val="FD5715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123189" marR="115570" algn="ctr">
              <a:lnSpc>
                <a:spcPct val="100000"/>
              </a:lnSpc>
              <a:spcBef>
                <a:spcPts val="345"/>
              </a:spcBef>
            </a:pPr>
            <a:r>
              <a:rPr sz="750" b="1" i="1" dirty="0">
                <a:solidFill>
                  <a:srgbClr val="FD5715"/>
                </a:solidFill>
                <a:latin typeface="Arial"/>
                <a:cs typeface="Arial"/>
              </a:rPr>
              <a:t>Campus</a:t>
            </a:r>
            <a:r>
              <a:rPr sz="750" b="1" i="1" spc="-20" dirty="0">
                <a:solidFill>
                  <a:srgbClr val="FD5715"/>
                </a:solidFill>
                <a:latin typeface="Arial"/>
                <a:cs typeface="Arial"/>
              </a:rPr>
              <a:t> </a:t>
            </a:r>
            <a:r>
              <a:rPr sz="750" b="1" i="1" spc="-10" dirty="0">
                <a:solidFill>
                  <a:srgbClr val="FD5715"/>
                </a:solidFill>
                <a:latin typeface="Arial"/>
                <a:cs typeface="Arial"/>
              </a:rPr>
              <a:t>d’Excellence </a:t>
            </a:r>
            <a:r>
              <a:rPr sz="750" b="1" i="1" dirty="0">
                <a:solidFill>
                  <a:srgbClr val="FD5715"/>
                </a:solidFill>
                <a:latin typeface="Arial"/>
                <a:cs typeface="Arial"/>
              </a:rPr>
              <a:t>Normand</a:t>
            </a:r>
            <a:r>
              <a:rPr sz="750" b="1" i="1" spc="-25" dirty="0">
                <a:solidFill>
                  <a:srgbClr val="FD5715"/>
                </a:solidFill>
                <a:latin typeface="Arial"/>
                <a:cs typeface="Arial"/>
              </a:rPr>
              <a:t> des</a:t>
            </a:r>
            <a:r>
              <a:rPr sz="750" b="1" i="1" dirty="0">
                <a:solidFill>
                  <a:srgbClr val="FD5715"/>
                </a:solidFill>
                <a:latin typeface="Arial"/>
                <a:cs typeface="Arial"/>
              </a:rPr>
              <a:t> Energies</a:t>
            </a:r>
            <a:r>
              <a:rPr sz="750" b="1" i="1" spc="-45" dirty="0">
                <a:solidFill>
                  <a:srgbClr val="FD5715"/>
                </a:solidFill>
                <a:latin typeface="Arial"/>
                <a:cs typeface="Arial"/>
              </a:rPr>
              <a:t> </a:t>
            </a:r>
            <a:r>
              <a:rPr sz="750" b="1" i="1" spc="-10" dirty="0">
                <a:solidFill>
                  <a:srgbClr val="FD5715"/>
                </a:solidFill>
                <a:latin typeface="Arial"/>
                <a:cs typeface="Arial"/>
              </a:rPr>
              <a:t>(CEINE)</a:t>
            </a:r>
            <a:endParaRPr sz="7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907148" y="1735073"/>
            <a:ext cx="779780" cy="369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750" b="1" i="1" dirty="0">
                <a:solidFill>
                  <a:srgbClr val="FFFFFF"/>
                </a:solidFill>
                <a:latin typeface="Arial"/>
                <a:cs typeface="Arial"/>
              </a:rPr>
              <a:t>Campus</a:t>
            </a:r>
            <a:r>
              <a:rPr sz="750" b="1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50" b="1" i="1" spc="-10" dirty="0">
                <a:solidFill>
                  <a:srgbClr val="FFFFFF"/>
                </a:solidFill>
                <a:latin typeface="Arial"/>
                <a:cs typeface="Arial"/>
              </a:rPr>
              <a:t>Energie </a:t>
            </a:r>
            <a:r>
              <a:rPr sz="750" b="1" i="1" dirty="0">
                <a:solidFill>
                  <a:srgbClr val="FFFFFF"/>
                </a:solidFill>
                <a:latin typeface="Arial"/>
                <a:cs typeface="Arial"/>
              </a:rPr>
              <a:t>Durable</a:t>
            </a:r>
            <a:r>
              <a:rPr sz="750" b="1" i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50" b="1" i="1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750" b="1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50" b="1" i="1" dirty="0">
                <a:solidFill>
                  <a:srgbClr val="FFFFFF"/>
                </a:solidFill>
                <a:latin typeface="Arial"/>
                <a:cs typeface="Arial"/>
              </a:rPr>
              <a:t>IDF</a:t>
            </a:r>
            <a:r>
              <a:rPr sz="750" b="1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50" b="1" i="1" spc="-5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750" b="1" i="1" dirty="0">
                <a:solidFill>
                  <a:srgbClr val="FFFFFF"/>
                </a:solidFill>
                <a:latin typeface="Arial"/>
                <a:cs typeface="Arial"/>
              </a:rPr>
              <a:t> en </a:t>
            </a:r>
            <a:r>
              <a:rPr sz="750" b="1" i="1" spc="-10" dirty="0">
                <a:solidFill>
                  <a:srgbClr val="FFFFFF"/>
                </a:solidFill>
                <a:latin typeface="Arial"/>
                <a:cs typeface="Arial"/>
              </a:rPr>
              <a:t>préfiguration</a:t>
            </a:r>
            <a:endParaRPr sz="75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903719" y="2836164"/>
            <a:ext cx="980440" cy="439420"/>
          </a:xfrm>
          <a:custGeom>
            <a:avLst/>
            <a:gdLst/>
            <a:ahLst/>
            <a:cxnLst/>
            <a:rect l="l" t="t" r="r" b="b"/>
            <a:pathLst>
              <a:path w="980440" h="439420">
                <a:moveTo>
                  <a:pt x="0" y="438912"/>
                </a:moveTo>
                <a:lnTo>
                  <a:pt x="979931" y="438912"/>
                </a:lnTo>
                <a:lnTo>
                  <a:pt x="979931" y="0"/>
                </a:lnTo>
                <a:lnTo>
                  <a:pt x="0" y="0"/>
                </a:lnTo>
                <a:lnTo>
                  <a:pt x="0" y="438912"/>
                </a:lnTo>
                <a:close/>
              </a:path>
            </a:pathLst>
          </a:custGeom>
          <a:ln w="9525">
            <a:solidFill>
              <a:srgbClr val="FD57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999223" y="2866770"/>
            <a:ext cx="789305" cy="369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750" b="1" i="1" dirty="0">
                <a:solidFill>
                  <a:srgbClr val="FD5715"/>
                </a:solidFill>
                <a:latin typeface="Arial"/>
                <a:cs typeface="Arial"/>
              </a:rPr>
              <a:t>Création</a:t>
            </a:r>
            <a:r>
              <a:rPr sz="750" b="1" i="1" spc="-30" dirty="0">
                <a:solidFill>
                  <a:srgbClr val="FD5715"/>
                </a:solidFill>
                <a:latin typeface="Arial"/>
                <a:cs typeface="Arial"/>
              </a:rPr>
              <a:t> </a:t>
            </a:r>
            <a:r>
              <a:rPr sz="750" b="1" i="1" dirty="0">
                <a:solidFill>
                  <a:srgbClr val="FD5715"/>
                </a:solidFill>
                <a:latin typeface="Arial"/>
                <a:cs typeface="Arial"/>
              </a:rPr>
              <a:t>en</a:t>
            </a:r>
            <a:r>
              <a:rPr sz="750" b="1" i="1" spc="-15" dirty="0">
                <a:solidFill>
                  <a:srgbClr val="FD5715"/>
                </a:solidFill>
                <a:latin typeface="Arial"/>
                <a:cs typeface="Arial"/>
              </a:rPr>
              <a:t> </a:t>
            </a:r>
            <a:r>
              <a:rPr sz="750" b="1" i="1" spc="-20" dirty="0">
                <a:solidFill>
                  <a:srgbClr val="FD5715"/>
                </a:solidFill>
                <a:latin typeface="Arial"/>
                <a:cs typeface="Arial"/>
              </a:rPr>
              <a:t>2023</a:t>
            </a:r>
            <a:r>
              <a:rPr sz="750" b="1" i="1" dirty="0">
                <a:solidFill>
                  <a:srgbClr val="FD5715"/>
                </a:solidFill>
                <a:latin typeface="Arial"/>
                <a:cs typeface="Arial"/>
              </a:rPr>
              <a:t> de</a:t>
            </a:r>
            <a:r>
              <a:rPr sz="750" b="1" i="1" spc="-10" dirty="0">
                <a:solidFill>
                  <a:srgbClr val="FD5715"/>
                </a:solidFill>
                <a:latin typeface="Arial"/>
                <a:cs typeface="Arial"/>
              </a:rPr>
              <a:t> l’association VIVATOME</a:t>
            </a:r>
            <a:endParaRPr sz="7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777228" y="914400"/>
            <a:ext cx="746760" cy="553720"/>
          </a:xfrm>
          <a:prstGeom prst="rect">
            <a:avLst/>
          </a:prstGeom>
          <a:ln w="9525">
            <a:solidFill>
              <a:srgbClr val="FD5715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L="105410" marR="96520" indent="635" algn="ctr">
              <a:lnSpc>
                <a:spcPct val="100000"/>
              </a:lnSpc>
              <a:spcBef>
                <a:spcPts val="340"/>
              </a:spcBef>
            </a:pPr>
            <a:r>
              <a:rPr sz="750" b="1" i="1" dirty="0">
                <a:solidFill>
                  <a:srgbClr val="FD5715"/>
                </a:solidFill>
                <a:latin typeface="Arial"/>
                <a:cs typeface="Arial"/>
              </a:rPr>
              <a:t>Création</a:t>
            </a:r>
            <a:r>
              <a:rPr sz="750" b="1" i="1" spc="-30" dirty="0">
                <a:solidFill>
                  <a:srgbClr val="FD5715"/>
                </a:solidFill>
                <a:latin typeface="Arial"/>
                <a:cs typeface="Arial"/>
              </a:rPr>
              <a:t> </a:t>
            </a:r>
            <a:r>
              <a:rPr sz="750" b="1" i="1" spc="-25" dirty="0">
                <a:solidFill>
                  <a:srgbClr val="FD5715"/>
                </a:solidFill>
                <a:latin typeface="Arial"/>
                <a:cs typeface="Arial"/>
              </a:rPr>
              <a:t>en</a:t>
            </a:r>
            <a:r>
              <a:rPr sz="750" b="1" i="1" dirty="0">
                <a:solidFill>
                  <a:srgbClr val="FD5715"/>
                </a:solidFill>
                <a:latin typeface="Arial"/>
                <a:cs typeface="Arial"/>
              </a:rPr>
              <a:t> 2022</a:t>
            </a:r>
            <a:r>
              <a:rPr sz="750" b="1" i="1" spc="-15" dirty="0">
                <a:solidFill>
                  <a:srgbClr val="FD5715"/>
                </a:solidFill>
                <a:latin typeface="Arial"/>
                <a:cs typeface="Arial"/>
              </a:rPr>
              <a:t> </a:t>
            </a:r>
            <a:r>
              <a:rPr sz="750" b="1" i="1" spc="-25" dirty="0">
                <a:solidFill>
                  <a:srgbClr val="FD5715"/>
                </a:solidFill>
                <a:latin typeface="Arial"/>
                <a:cs typeface="Arial"/>
              </a:rPr>
              <a:t>du</a:t>
            </a:r>
            <a:r>
              <a:rPr sz="750" b="1" i="1" spc="-10" dirty="0">
                <a:solidFill>
                  <a:srgbClr val="FD5715"/>
                </a:solidFill>
                <a:latin typeface="Arial"/>
                <a:cs typeface="Arial"/>
              </a:rPr>
              <a:t> Consortium Nucleofil</a:t>
            </a:r>
            <a:endParaRPr sz="75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998464" y="2718816"/>
            <a:ext cx="944880" cy="554990"/>
          </a:xfrm>
          <a:custGeom>
            <a:avLst/>
            <a:gdLst/>
            <a:ahLst/>
            <a:cxnLst/>
            <a:rect l="l" t="t" r="r" b="b"/>
            <a:pathLst>
              <a:path w="944879" h="554989">
                <a:moveTo>
                  <a:pt x="0" y="554736"/>
                </a:moveTo>
                <a:lnTo>
                  <a:pt x="944880" y="554736"/>
                </a:lnTo>
                <a:lnTo>
                  <a:pt x="944880" y="0"/>
                </a:lnTo>
                <a:lnTo>
                  <a:pt x="0" y="0"/>
                </a:lnTo>
                <a:lnTo>
                  <a:pt x="0" y="554736"/>
                </a:lnTo>
                <a:close/>
              </a:path>
            </a:pathLst>
          </a:custGeom>
          <a:ln w="9525">
            <a:solidFill>
              <a:srgbClr val="FD57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101841" y="2749677"/>
            <a:ext cx="741045" cy="483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105"/>
              </a:spcBef>
            </a:pPr>
            <a:r>
              <a:rPr sz="750" b="1" i="1" spc="-10" dirty="0">
                <a:solidFill>
                  <a:srgbClr val="FFFFFF"/>
                </a:solidFill>
                <a:latin typeface="Arial"/>
                <a:cs typeface="Arial"/>
              </a:rPr>
              <a:t>Campus Maintenance</a:t>
            </a:r>
            <a:r>
              <a:rPr sz="750" b="1" i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50" b="1" i="1" spc="-25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750" b="1" i="1" spc="-10" dirty="0">
                <a:solidFill>
                  <a:srgbClr val="FFFFFF"/>
                </a:solidFill>
                <a:latin typeface="Arial"/>
                <a:cs typeface="Arial"/>
              </a:rPr>
              <a:t> environnement sensible</a:t>
            </a:r>
            <a:endParaRPr sz="75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429755" y="2156460"/>
            <a:ext cx="597535" cy="439420"/>
          </a:xfrm>
          <a:custGeom>
            <a:avLst/>
            <a:gdLst/>
            <a:ahLst/>
            <a:cxnLst/>
            <a:rect l="l" t="t" r="r" b="b"/>
            <a:pathLst>
              <a:path w="597534" h="439419">
                <a:moveTo>
                  <a:pt x="0" y="438912"/>
                </a:moveTo>
                <a:lnTo>
                  <a:pt x="597407" y="438912"/>
                </a:lnTo>
                <a:lnTo>
                  <a:pt x="597407" y="0"/>
                </a:lnTo>
                <a:lnTo>
                  <a:pt x="0" y="0"/>
                </a:lnTo>
                <a:lnTo>
                  <a:pt x="0" y="438912"/>
                </a:lnTo>
                <a:close/>
              </a:path>
            </a:pathLst>
          </a:custGeom>
          <a:ln w="9525">
            <a:solidFill>
              <a:srgbClr val="FD57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512432" y="2186686"/>
            <a:ext cx="433705" cy="255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830" marR="5080" indent="-24765">
              <a:lnSpc>
                <a:spcPct val="100000"/>
              </a:lnSpc>
              <a:spcBef>
                <a:spcPts val="105"/>
              </a:spcBef>
            </a:pPr>
            <a:r>
              <a:rPr sz="750" b="1" i="1" dirty="0">
                <a:solidFill>
                  <a:srgbClr val="FFFFFF"/>
                </a:solidFill>
                <a:latin typeface="Arial"/>
                <a:cs typeface="Arial"/>
              </a:rPr>
              <a:t>Projet</a:t>
            </a:r>
            <a:r>
              <a:rPr sz="750" b="1" i="1" spc="-25" dirty="0">
                <a:solidFill>
                  <a:srgbClr val="FFFFFF"/>
                </a:solidFill>
                <a:latin typeface="Arial"/>
                <a:cs typeface="Arial"/>
              </a:rPr>
              <a:t> de</a:t>
            </a:r>
            <a:r>
              <a:rPr sz="750" b="1" i="1" spc="-10" dirty="0">
                <a:solidFill>
                  <a:srgbClr val="FFFFFF"/>
                </a:solidFill>
                <a:latin typeface="Arial"/>
                <a:cs typeface="Arial"/>
              </a:rPr>
              <a:t> campus</a:t>
            </a:r>
            <a:endParaRPr sz="7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530720" y="2415286"/>
            <a:ext cx="398145" cy="140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b="1" i="1" spc="-10" dirty="0">
                <a:solidFill>
                  <a:srgbClr val="FFFFFF"/>
                </a:solidFill>
                <a:latin typeface="Arial"/>
                <a:cs typeface="Arial"/>
              </a:rPr>
              <a:t>régional</a:t>
            </a:r>
            <a:endParaRPr sz="750">
              <a:latin typeface="Arial"/>
              <a:cs typeface="Arial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7607" rIns="0" bIns="0" rtlCol="0">
            <a:spAutoFit/>
          </a:bodyPr>
          <a:lstStyle/>
          <a:p>
            <a:pPr marL="796925" marR="5080">
              <a:lnSpc>
                <a:spcPts val="2270"/>
              </a:lnSpc>
              <a:spcBef>
                <a:spcPts val="380"/>
              </a:spcBef>
            </a:pPr>
            <a:r>
              <a:rPr dirty="0">
                <a:solidFill>
                  <a:srgbClr val="0F88FF"/>
                </a:solidFill>
                <a:latin typeface="Arial"/>
                <a:cs typeface="Arial"/>
              </a:rPr>
              <a:t>Zoom</a:t>
            </a:r>
            <a:r>
              <a:rPr spc="-25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F88FF"/>
                </a:solidFill>
                <a:latin typeface="Arial"/>
                <a:cs typeface="Arial"/>
              </a:rPr>
              <a:t>action</a:t>
            </a:r>
            <a:r>
              <a:rPr spc="-10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F88FF"/>
                </a:solidFill>
                <a:latin typeface="Arial"/>
                <a:cs typeface="Arial"/>
              </a:rPr>
              <a:t>18</a:t>
            </a:r>
            <a:r>
              <a:rPr spc="-45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F88FF"/>
                </a:solidFill>
                <a:latin typeface="Arial"/>
                <a:cs typeface="Arial"/>
              </a:rPr>
              <a:t>:</a:t>
            </a:r>
            <a:r>
              <a:rPr spc="-15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F88FF"/>
                </a:solidFill>
                <a:latin typeface="Arial"/>
                <a:cs typeface="Arial"/>
              </a:rPr>
              <a:t>mettre</a:t>
            </a:r>
            <a:r>
              <a:rPr spc="-50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F88FF"/>
                </a:solidFill>
                <a:latin typeface="Arial"/>
                <a:cs typeface="Arial"/>
              </a:rPr>
              <a:t>en</a:t>
            </a:r>
            <a:r>
              <a:rPr spc="-30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F88FF"/>
                </a:solidFill>
                <a:latin typeface="Arial"/>
                <a:cs typeface="Arial"/>
              </a:rPr>
              <a:t>place</a:t>
            </a:r>
            <a:r>
              <a:rPr spc="-25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F88FF"/>
                </a:solidFill>
                <a:latin typeface="Arial"/>
                <a:cs typeface="Arial"/>
              </a:rPr>
              <a:t>une</a:t>
            </a:r>
            <a:r>
              <a:rPr spc="-30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spc="-10" dirty="0">
                <a:solidFill>
                  <a:srgbClr val="0F88FF"/>
                </a:solidFill>
                <a:latin typeface="Arial"/>
                <a:cs typeface="Arial"/>
              </a:rPr>
              <a:t>animation </a:t>
            </a:r>
            <a:r>
              <a:rPr dirty="0">
                <a:solidFill>
                  <a:srgbClr val="0F88FF"/>
                </a:solidFill>
                <a:latin typeface="Arial"/>
                <a:cs typeface="Arial"/>
              </a:rPr>
              <a:t>nationale</a:t>
            </a:r>
            <a:r>
              <a:rPr spc="-65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F88FF"/>
                </a:solidFill>
                <a:latin typeface="Arial"/>
                <a:cs typeface="Arial"/>
              </a:rPr>
              <a:t>des</a:t>
            </a:r>
            <a:r>
              <a:rPr spc="-80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spc="-25" dirty="0">
                <a:solidFill>
                  <a:srgbClr val="0F88FF"/>
                </a:solidFill>
                <a:latin typeface="Arial"/>
                <a:cs typeface="Arial"/>
              </a:rPr>
              <a:t>CMQ</a:t>
            </a:r>
          </a:p>
        </p:txBody>
      </p:sp>
      <p:pic>
        <p:nvPicPr>
          <p:cNvPr id="26" name="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4704" y="159715"/>
            <a:ext cx="613268" cy="582472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350252" y="152400"/>
            <a:ext cx="1589531" cy="39928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5989" rIns="0" bIns="0" rtlCol="0">
            <a:spAutoFit/>
          </a:bodyPr>
          <a:lstStyle/>
          <a:p>
            <a:pPr marL="784225">
              <a:lnSpc>
                <a:spcPts val="2395"/>
              </a:lnSpc>
              <a:spcBef>
                <a:spcPts val="100"/>
              </a:spcBef>
            </a:pPr>
            <a:r>
              <a:rPr dirty="0">
                <a:solidFill>
                  <a:srgbClr val="0F88FF"/>
                </a:solidFill>
                <a:latin typeface="Arial"/>
                <a:cs typeface="Arial"/>
              </a:rPr>
              <a:t>Zoom</a:t>
            </a:r>
            <a:r>
              <a:rPr spc="-45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F88FF"/>
                </a:solidFill>
                <a:latin typeface="Arial"/>
                <a:cs typeface="Arial"/>
              </a:rPr>
              <a:t>action</a:t>
            </a:r>
            <a:r>
              <a:rPr spc="-35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F88FF"/>
                </a:solidFill>
                <a:latin typeface="Arial"/>
                <a:cs typeface="Arial"/>
              </a:rPr>
              <a:t>20</a:t>
            </a:r>
            <a:r>
              <a:rPr spc="-60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F88FF"/>
                </a:solidFill>
                <a:latin typeface="Arial"/>
                <a:cs typeface="Arial"/>
              </a:rPr>
              <a:t>:</a:t>
            </a:r>
            <a:r>
              <a:rPr spc="-40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F88FF"/>
                </a:solidFill>
                <a:latin typeface="Arial"/>
                <a:cs typeface="Arial"/>
              </a:rPr>
              <a:t>Déployer</a:t>
            </a:r>
            <a:r>
              <a:rPr spc="-20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F88FF"/>
                </a:solidFill>
                <a:latin typeface="Arial"/>
                <a:cs typeface="Arial"/>
              </a:rPr>
              <a:t>la</a:t>
            </a:r>
            <a:r>
              <a:rPr spc="-55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F88FF"/>
                </a:solidFill>
                <a:latin typeface="Arial"/>
                <a:cs typeface="Arial"/>
              </a:rPr>
              <a:t>coloration</a:t>
            </a:r>
            <a:r>
              <a:rPr spc="-35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spc="-25" dirty="0">
                <a:solidFill>
                  <a:srgbClr val="0F88FF"/>
                </a:solidFill>
                <a:latin typeface="Arial"/>
                <a:cs typeface="Arial"/>
              </a:rPr>
              <a:t>des</a:t>
            </a:r>
          </a:p>
          <a:p>
            <a:pPr marL="784225">
              <a:lnSpc>
                <a:spcPts val="2395"/>
              </a:lnSpc>
            </a:pPr>
            <a:r>
              <a:rPr dirty="0">
                <a:solidFill>
                  <a:srgbClr val="0F88FF"/>
                </a:solidFill>
                <a:latin typeface="Arial"/>
                <a:cs typeface="Arial"/>
              </a:rPr>
              <a:t>formations</a:t>
            </a:r>
            <a:r>
              <a:rPr spc="-25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F88FF"/>
                </a:solidFill>
                <a:latin typeface="Arial"/>
                <a:cs typeface="Arial"/>
              </a:rPr>
              <a:t>de</a:t>
            </a:r>
            <a:r>
              <a:rPr spc="-20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F88FF"/>
                </a:solidFill>
                <a:latin typeface="Arial"/>
                <a:cs typeface="Arial"/>
              </a:rPr>
              <a:t>niveau</a:t>
            </a:r>
            <a:r>
              <a:rPr spc="-20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F88FF"/>
                </a:solidFill>
                <a:latin typeface="Arial"/>
                <a:cs typeface="Arial"/>
              </a:rPr>
              <a:t>bac</a:t>
            </a:r>
            <a:r>
              <a:rPr spc="-20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F88FF"/>
                </a:solidFill>
                <a:latin typeface="Arial"/>
                <a:cs typeface="Arial"/>
              </a:rPr>
              <a:t>pro</a:t>
            </a:r>
            <a:r>
              <a:rPr spc="-5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F88FF"/>
                </a:solidFill>
                <a:latin typeface="Arial"/>
                <a:cs typeface="Arial"/>
              </a:rPr>
              <a:t>à</a:t>
            </a:r>
            <a:r>
              <a:rPr spc="-35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spc="-10" dirty="0">
                <a:solidFill>
                  <a:srgbClr val="0F88FF"/>
                </a:solidFill>
                <a:latin typeface="Arial"/>
                <a:cs typeface="Arial"/>
              </a:rPr>
              <a:t>bac+5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2616" y="105034"/>
            <a:ext cx="550784" cy="52422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56108" y="921511"/>
            <a:ext cx="8507095" cy="276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2240" marR="5080" indent="-129539" algn="just">
              <a:lnSpc>
                <a:spcPct val="100000"/>
              </a:lnSpc>
              <a:spcBef>
                <a:spcPts val="100"/>
              </a:spcBef>
              <a:buSzPct val="91666"/>
              <a:buFont typeface="Wingdings"/>
              <a:buChar char=""/>
              <a:tabLst>
                <a:tab pos="142240" algn="l"/>
              </a:tabLst>
            </a:pPr>
            <a:r>
              <a:rPr sz="1200" dirty="0">
                <a:latin typeface="Arial"/>
                <a:cs typeface="Arial"/>
              </a:rPr>
              <a:t>Le</a:t>
            </a:r>
            <a:r>
              <a:rPr sz="1200" spc="20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dispositif</a:t>
            </a:r>
            <a:r>
              <a:rPr sz="1200" b="1" spc="20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«</a:t>
            </a:r>
            <a:r>
              <a:rPr sz="1200" b="1" spc="204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passeport</a:t>
            </a:r>
            <a:r>
              <a:rPr sz="1200" b="1" spc="19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nucléaire</a:t>
            </a:r>
            <a:r>
              <a:rPr sz="1200" b="1" spc="20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»</a:t>
            </a:r>
            <a:r>
              <a:rPr sz="1200" b="1" spc="204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proposé</a:t>
            </a:r>
            <a:r>
              <a:rPr sz="1200" b="1" spc="204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par</a:t>
            </a:r>
            <a:r>
              <a:rPr sz="1200" b="1" spc="19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l’UMN</a:t>
            </a:r>
            <a:r>
              <a:rPr sz="1200" b="1" spc="2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depuis</a:t>
            </a:r>
            <a:r>
              <a:rPr sz="1200" spc="2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septembre</a:t>
            </a:r>
            <a:r>
              <a:rPr sz="1200" spc="19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2023</a:t>
            </a:r>
            <a:r>
              <a:rPr sz="1200" spc="19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dans</a:t>
            </a:r>
            <a:r>
              <a:rPr sz="1200" spc="2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les</a:t>
            </a:r>
            <a:r>
              <a:rPr sz="1200" spc="19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formations</a:t>
            </a:r>
            <a:r>
              <a:rPr sz="1200" spc="204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généralistes, </a:t>
            </a:r>
            <a:r>
              <a:rPr sz="1200" dirty="0">
                <a:latin typeface="Arial"/>
                <a:cs typeface="Arial"/>
              </a:rPr>
              <a:t>propose</a:t>
            </a:r>
            <a:r>
              <a:rPr sz="1200" spc="2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des</a:t>
            </a:r>
            <a:r>
              <a:rPr sz="1200" spc="2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modules</a:t>
            </a:r>
            <a:r>
              <a:rPr sz="1200" spc="2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d’enseignements</a:t>
            </a:r>
            <a:r>
              <a:rPr sz="1200" spc="2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nucléaires</a:t>
            </a:r>
            <a:r>
              <a:rPr sz="1200" spc="2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visant</a:t>
            </a:r>
            <a:r>
              <a:rPr sz="1200" spc="2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à</a:t>
            </a:r>
            <a:r>
              <a:rPr sz="1200" spc="2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sensibiliser</a:t>
            </a:r>
            <a:r>
              <a:rPr sz="1200" spc="2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les</a:t>
            </a:r>
            <a:r>
              <a:rPr sz="1200" spc="2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apprenants</a:t>
            </a:r>
            <a:r>
              <a:rPr sz="1200" spc="2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engagés</a:t>
            </a:r>
            <a:r>
              <a:rPr sz="1200" spc="229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au</a:t>
            </a:r>
            <a:r>
              <a:rPr sz="1200" spc="2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sein</a:t>
            </a:r>
            <a:r>
              <a:rPr sz="1200" spc="2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2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cursus</a:t>
            </a:r>
            <a:r>
              <a:rPr sz="1200" spc="24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de </a:t>
            </a:r>
            <a:r>
              <a:rPr sz="1200" dirty="0">
                <a:latin typeface="Arial"/>
                <a:cs typeface="Arial"/>
              </a:rPr>
              <a:t>formations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techniques,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aux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spécificités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des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métiers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du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nucléaire.</a:t>
            </a:r>
            <a:endParaRPr sz="1200">
              <a:latin typeface="Arial"/>
              <a:cs typeface="Arial"/>
            </a:endParaRPr>
          </a:p>
          <a:p>
            <a:pPr marL="141605" indent="-128905" algn="just">
              <a:lnSpc>
                <a:spcPct val="100000"/>
              </a:lnSpc>
              <a:buSzPct val="91666"/>
              <a:buFont typeface="Wingdings"/>
              <a:buChar char=""/>
              <a:tabLst>
                <a:tab pos="141605" algn="l"/>
              </a:tabLst>
            </a:pPr>
            <a:r>
              <a:rPr sz="1200" dirty="0">
                <a:latin typeface="Arial"/>
                <a:cs typeface="Arial"/>
              </a:rPr>
              <a:t>Le</a:t>
            </a:r>
            <a:r>
              <a:rPr sz="1200" spc="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passeport</a:t>
            </a:r>
            <a:r>
              <a:rPr sz="1200" spc="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nucléaire,</a:t>
            </a:r>
            <a:r>
              <a:rPr sz="1200" spc="10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qui</a:t>
            </a:r>
            <a:r>
              <a:rPr sz="1200" spc="8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s’étend</a:t>
            </a:r>
            <a:r>
              <a:rPr sz="1200" b="1" spc="10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du</a:t>
            </a:r>
            <a:r>
              <a:rPr sz="1200" b="1" spc="9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niveau</a:t>
            </a:r>
            <a:r>
              <a:rPr sz="1200" b="1" spc="10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CAP</a:t>
            </a:r>
            <a:r>
              <a:rPr sz="1200" b="1" spc="8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à</a:t>
            </a:r>
            <a:r>
              <a:rPr sz="1200" b="1" spc="10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Bac+5</a:t>
            </a:r>
            <a:r>
              <a:rPr sz="1200" dirty="0">
                <a:latin typeface="Arial"/>
                <a:cs typeface="Arial"/>
              </a:rPr>
              <a:t>,</a:t>
            </a:r>
            <a:r>
              <a:rPr sz="1200" spc="10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vise</a:t>
            </a:r>
            <a:r>
              <a:rPr sz="1200" spc="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à</a:t>
            </a:r>
            <a:r>
              <a:rPr sz="1200" spc="10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susciter</a:t>
            </a:r>
            <a:r>
              <a:rPr sz="1200" spc="9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l’intérêt</a:t>
            </a:r>
            <a:r>
              <a:rPr sz="1200" spc="9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des</a:t>
            </a:r>
            <a:r>
              <a:rPr sz="1200" spc="9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élèves</a:t>
            </a:r>
            <a:r>
              <a:rPr sz="1200" spc="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pour</a:t>
            </a:r>
            <a:r>
              <a:rPr sz="1200" spc="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la</a:t>
            </a:r>
            <a:r>
              <a:rPr sz="1200" spc="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filière</a:t>
            </a:r>
            <a:r>
              <a:rPr sz="1200" spc="9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nucléaire</a:t>
            </a:r>
            <a:endParaRPr sz="1200">
              <a:latin typeface="Arial"/>
              <a:cs typeface="Arial"/>
            </a:endParaRPr>
          </a:p>
          <a:p>
            <a:pPr marL="142240" algn="just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tout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en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développant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leurs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compétences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dans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nucléaire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en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vue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rejoindre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la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filière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50" dirty="0">
                <a:latin typeface="Arial"/>
                <a:cs typeface="Arial"/>
              </a:rPr>
              <a:t>:</a:t>
            </a:r>
            <a:endParaRPr sz="1200">
              <a:latin typeface="Arial"/>
              <a:cs typeface="Arial"/>
            </a:endParaRPr>
          </a:p>
          <a:p>
            <a:pPr marL="400050" lvl="1" indent="-256540" algn="just">
              <a:lnSpc>
                <a:spcPct val="100000"/>
              </a:lnSpc>
              <a:buFont typeface="Wingdings"/>
              <a:buChar char=""/>
              <a:tabLst>
                <a:tab pos="400050" algn="l"/>
              </a:tabLst>
            </a:pPr>
            <a:r>
              <a:rPr sz="1200" dirty="0">
                <a:latin typeface="Arial"/>
                <a:cs typeface="Arial"/>
              </a:rPr>
              <a:t>Une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dizaine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d’écoles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d’ingénieurs,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IUT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et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universités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sont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d’ores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et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déjà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engagés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dans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cette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démarche</a:t>
            </a:r>
            <a:endParaRPr sz="1200">
              <a:latin typeface="Arial"/>
              <a:cs typeface="Arial"/>
            </a:endParaRPr>
          </a:p>
          <a:p>
            <a:pPr marL="400050" marR="5715" lvl="1" indent="-256540" algn="just">
              <a:lnSpc>
                <a:spcPct val="100000"/>
              </a:lnSpc>
              <a:buFont typeface="Wingdings"/>
              <a:buChar char=""/>
              <a:tabLst>
                <a:tab pos="401320" algn="l"/>
              </a:tabLst>
            </a:pPr>
            <a:r>
              <a:rPr sz="1200" dirty="0">
                <a:latin typeface="Arial"/>
                <a:cs typeface="Arial"/>
              </a:rPr>
              <a:t>Ce</a:t>
            </a:r>
            <a:r>
              <a:rPr sz="1200" spc="28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dispositif</a:t>
            </a:r>
            <a:r>
              <a:rPr sz="1200" spc="3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est</a:t>
            </a:r>
            <a:r>
              <a:rPr sz="1200" spc="28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également</a:t>
            </a:r>
            <a:r>
              <a:rPr sz="1200" spc="28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déployé</a:t>
            </a:r>
            <a:r>
              <a:rPr sz="1200" spc="29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dans</a:t>
            </a:r>
            <a:r>
              <a:rPr sz="1200" spc="27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une</a:t>
            </a:r>
            <a:r>
              <a:rPr sz="1200" spc="28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quarantaine</a:t>
            </a:r>
            <a:r>
              <a:rPr sz="1200" spc="29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29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lycées</a:t>
            </a:r>
            <a:r>
              <a:rPr sz="1200" spc="28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professionnels</a:t>
            </a:r>
            <a:r>
              <a:rPr sz="1200" spc="27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grâce</a:t>
            </a:r>
            <a:r>
              <a:rPr sz="1200" spc="29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à</a:t>
            </a:r>
            <a:r>
              <a:rPr sz="1200" spc="28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l’engagement</a:t>
            </a:r>
            <a:r>
              <a:rPr sz="1200" spc="27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29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la 	</a:t>
            </a:r>
            <a:r>
              <a:rPr sz="1200" dirty="0">
                <a:latin typeface="Arial"/>
                <a:cs typeface="Arial"/>
              </a:rPr>
              <a:t>DGESCO</a:t>
            </a:r>
            <a:r>
              <a:rPr sz="1200" spc="16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aux</a:t>
            </a:r>
            <a:r>
              <a:rPr sz="1200" spc="16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côtés</a:t>
            </a:r>
            <a:r>
              <a:rPr sz="1200" spc="16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18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l’UMN,</a:t>
            </a:r>
            <a:r>
              <a:rPr sz="1200" spc="16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et</a:t>
            </a:r>
            <a:r>
              <a:rPr sz="1200" spc="16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dans</a:t>
            </a:r>
            <a:r>
              <a:rPr sz="1200" spc="17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les</a:t>
            </a:r>
            <a:r>
              <a:rPr sz="1200" spc="16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pôles</a:t>
            </a:r>
            <a:r>
              <a:rPr sz="1200" spc="16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formation</a:t>
            </a:r>
            <a:r>
              <a:rPr sz="1200" spc="17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18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l’UIMM</a:t>
            </a:r>
            <a:r>
              <a:rPr sz="1200" spc="17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pour</a:t>
            </a:r>
            <a:r>
              <a:rPr sz="1200" spc="17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toucher</a:t>
            </a:r>
            <a:r>
              <a:rPr sz="1200" spc="17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les</a:t>
            </a:r>
            <a:r>
              <a:rPr sz="1200" spc="16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publics</a:t>
            </a:r>
            <a:r>
              <a:rPr sz="1200" spc="17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en</a:t>
            </a:r>
            <a:r>
              <a:rPr sz="1200" spc="16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alternance</a:t>
            </a:r>
            <a:r>
              <a:rPr sz="1200" spc="17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et</a:t>
            </a:r>
            <a:r>
              <a:rPr sz="1200" spc="16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en 	</a:t>
            </a:r>
            <a:r>
              <a:rPr sz="1200" dirty="0">
                <a:latin typeface="Arial"/>
                <a:cs typeface="Arial"/>
              </a:rPr>
              <a:t>formation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professionnelle.</a:t>
            </a:r>
            <a:endParaRPr sz="1200">
              <a:latin typeface="Arial"/>
              <a:cs typeface="Arial"/>
            </a:endParaRPr>
          </a:p>
          <a:p>
            <a:pPr marL="141605" indent="-128905" algn="just">
              <a:lnSpc>
                <a:spcPct val="100000"/>
              </a:lnSpc>
              <a:buSzPct val="91666"/>
              <a:buFont typeface="Wingdings"/>
              <a:buChar char=""/>
              <a:tabLst>
                <a:tab pos="141605" algn="l"/>
              </a:tabLst>
            </a:pPr>
            <a:r>
              <a:rPr sz="1200" b="1" dirty="0">
                <a:latin typeface="Arial"/>
                <a:cs typeface="Arial"/>
              </a:rPr>
              <a:t>Près</a:t>
            </a:r>
            <a:r>
              <a:rPr sz="1200" b="1" spc="2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2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3000</a:t>
            </a:r>
            <a:r>
              <a:rPr sz="1200" b="1" spc="2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élèves,</a:t>
            </a:r>
            <a:r>
              <a:rPr sz="1200" b="1" spc="254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en</a:t>
            </a:r>
            <a:r>
              <a:rPr sz="1200" b="1" spc="25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formation</a:t>
            </a:r>
            <a:r>
              <a:rPr sz="1200" b="1" spc="25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initiale</a:t>
            </a:r>
            <a:r>
              <a:rPr sz="1200" b="1" spc="26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ou</a:t>
            </a:r>
            <a:r>
              <a:rPr sz="1200" b="1" spc="2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professionnelle,</a:t>
            </a:r>
            <a:r>
              <a:rPr sz="1200" b="1" spc="26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du</a:t>
            </a:r>
            <a:r>
              <a:rPr sz="1200" b="1" spc="25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Bac</a:t>
            </a:r>
            <a:r>
              <a:rPr sz="1200" b="1" spc="254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pro</a:t>
            </a:r>
            <a:r>
              <a:rPr sz="1200" b="1" spc="2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au</a:t>
            </a:r>
            <a:r>
              <a:rPr sz="1200" b="1" spc="2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Bac+5,</a:t>
            </a:r>
            <a:r>
              <a:rPr sz="1200" b="1" spc="2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ont</a:t>
            </a:r>
            <a:r>
              <a:rPr sz="1200" spc="2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démarré</a:t>
            </a:r>
            <a:r>
              <a:rPr sz="1200" spc="26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le</a:t>
            </a:r>
            <a:r>
              <a:rPr sz="1200" spc="24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Passeport</a:t>
            </a:r>
            <a:endParaRPr sz="1200">
              <a:latin typeface="Arial"/>
              <a:cs typeface="Arial"/>
            </a:endParaRPr>
          </a:p>
          <a:p>
            <a:pPr marL="142240" algn="just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nucléaire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au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cours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l’année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scolaire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2023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-</a:t>
            </a:r>
            <a:r>
              <a:rPr sz="1200" b="1" spc="-20" dirty="0">
                <a:latin typeface="Arial"/>
                <a:cs typeface="Arial"/>
              </a:rPr>
              <a:t>2024.</a:t>
            </a:r>
            <a:endParaRPr sz="1200">
              <a:latin typeface="Arial"/>
              <a:cs typeface="Arial"/>
            </a:endParaRPr>
          </a:p>
          <a:p>
            <a:pPr marL="142240" marR="5080" indent="-129539" algn="just">
              <a:lnSpc>
                <a:spcPct val="100000"/>
              </a:lnSpc>
              <a:spcBef>
                <a:spcPts val="5"/>
              </a:spcBef>
              <a:buSzPct val="91666"/>
              <a:buFont typeface="Wingdings"/>
              <a:buChar char=""/>
              <a:tabLst>
                <a:tab pos="142240" algn="l"/>
              </a:tabLst>
            </a:pPr>
            <a:r>
              <a:rPr sz="1200" dirty="0">
                <a:latin typeface="Arial"/>
                <a:cs typeface="Arial"/>
              </a:rPr>
              <a:t>Pour</a:t>
            </a:r>
            <a:r>
              <a:rPr sz="1200" spc="15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les</a:t>
            </a:r>
            <a:r>
              <a:rPr sz="1200" spc="16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Bac</a:t>
            </a:r>
            <a:r>
              <a:rPr sz="1200" b="1" spc="16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Pro</a:t>
            </a:r>
            <a:r>
              <a:rPr sz="1200" b="1" spc="15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et</a:t>
            </a:r>
            <a:r>
              <a:rPr sz="1200" b="1" spc="15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les</a:t>
            </a:r>
            <a:r>
              <a:rPr sz="1200" b="1" spc="16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BTS,</a:t>
            </a:r>
            <a:r>
              <a:rPr sz="1200" b="1" spc="16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des</a:t>
            </a:r>
            <a:r>
              <a:rPr sz="1200" b="1" spc="16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travaux</a:t>
            </a:r>
            <a:r>
              <a:rPr sz="1200" b="1" spc="16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pratiques</a:t>
            </a:r>
            <a:r>
              <a:rPr sz="1200" b="1" spc="16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sont</a:t>
            </a:r>
            <a:r>
              <a:rPr sz="1200" spc="1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en</a:t>
            </a:r>
            <a:r>
              <a:rPr sz="1200" spc="16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cours</a:t>
            </a:r>
            <a:r>
              <a:rPr sz="1200" spc="15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d’élaboration</a:t>
            </a:r>
            <a:r>
              <a:rPr sz="1200" spc="15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dans</a:t>
            </a:r>
            <a:r>
              <a:rPr sz="1200" spc="16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le</a:t>
            </a:r>
            <a:r>
              <a:rPr sz="1200" spc="16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cadre</a:t>
            </a:r>
            <a:r>
              <a:rPr sz="1200" spc="16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16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groupes</a:t>
            </a:r>
            <a:r>
              <a:rPr sz="1200" spc="1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16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travail </a:t>
            </a:r>
            <a:r>
              <a:rPr sz="1200" dirty="0">
                <a:latin typeface="Arial"/>
                <a:cs typeface="Arial"/>
              </a:rPr>
              <a:t>réunissant</a:t>
            </a:r>
            <a:r>
              <a:rPr sz="1200" spc="9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des</a:t>
            </a:r>
            <a:r>
              <a:rPr sz="1200" spc="9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représentants</a:t>
            </a:r>
            <a:r>
              <a:rPr sz="1200" spc="9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des</a:t>
            </a:r>
            <a:r>
              <a:rPr sz="1200" spc="8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entreprises</a:t>
            </a:r>
            <a:r>
              <a:rPr sz="1200" spc="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et</a:t>
            </a:r>
            <a:r>
              <a:rPr sz="1200" spc="9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des</a:t>
            </a:r>
            <a:r>
              <a:rPr sz="1200" spc="9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inspecteurs</a:t>
            </a:r>
            <a:r>
              <a:rPr sz="1200" spc="9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et</a:t>
            </a:r>
            <a:r>
              <a:rPr sz="1200" spc="9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professeurs</a:t>
            </a:r>
            <a:r>
              <a:rPr sz="1200" spc="9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9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l’Education</a:t>
            </a:r>
            <a:r>
              <a:rPr sz="1200" spc="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Nationale</a:t>
            </a:r>
            <a:r>
              <a:rPr sz="1200" spc="8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afin</a:t>
            </a:r>
            <a:r>
              <a:rPr sz="1200" spc="8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9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travailler </a:t>
            </a:r>
            <a:r>
              <a:rPr sz="1200" dirty="0">
                <a:latin typeface="Arial"/>
                <a:cs typeface="Arial"/>
              </a:rPr>
              <a:t>sur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des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situations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pédagogiques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contextualisées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au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nucléaire,</a:t>
            </a:r>
            <a:endParaRPr sz="1200">
              <a:latin typeface="Arial"/>
              <a:cs typeface="Arial"/>
            </a:endParaRPr>
          </a:p>
          <a:p>
            <a:pPr marL="141605" indent="-128905" algn="just">
              <a:lnSpc>
                <a:spcPct val="100000"/>
              </a:lnSpc>
              <a:buSzPct val="91666"/>
              <a:buFont typeface="Wingdings"/>
              <a:buChar char=""/>
              <a:tabLst>
                <a:tab pos="141605" algn="l"/>
              </a:tabLst>
            </a:pPr>
            <a:r>
              <a:rPr sz="1200" dirty="0">
                <a:latin typeface="Arial"/>
                <a:cs typeface="Arial"/>
              </a:rPr>
              <a:t>Un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e-</a:t>
            </a:r>
            <a:r>
              <a:rPr sz="1200" b="1" dirty="0">
                <a:latin typeface="Arial"/>
                <a:cs typeface="Arial"/>
              </a:rPr>
              <a:t>learning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été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déployé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pour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donner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un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support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pédagogique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aux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professeurs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pour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les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formations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du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Cap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au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Bac+3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0623" y="4096511"/>
            <a:ext cx="8260080" cy="883919"/>
          </a:xfrm>
          <a:custGeom>
            <a:avLst/>
            <a:gdLst/>
            <a:ahLst/>
            <a:cxnLst/>
            <a:rect l="l" t="t" r="r" b="b"/>
            <a:pathLst>
              <a:path w="8260080" h="883920">
                <a:moveTo>
                  <a:pt x="8112759" y="0"/>
                </a:moveTo>
                <a:lnTo>
                  <a:pt x="147320" y="0"/>
                </a:lnTo>
                <a:lnTo>
                  <a:pt x="100757" y="7511"/>
                </a:lnTo>
                <a:lnTo>
                  <a:pt x="60317" y="28426"/>
                </a:lnTo>
                <a:lnTo>
                  <a:pt x="28426" y="60317"/>
                </a:lnTo>
                <a:lnTo>
                  <a:pt x="7511" y="100757"/>
                </a:lnTo>
                <a:lnTo>
                  <a:pt x="0" y="147319"/>
                </a:lnTo>
                <a:lnTo>
                  <a:pt x="0" y="736587"/>
                </a:lnTo>
                <a:lnTo>
                  <a:pt x="7511" y="783155"/>
                </a:lnTo>
                <a:lnTo>
                  <a:pt x="28426" y="823599"/>
                </a:lnTo>
                <a:lnTo>
                  <a:pt x="60317" y="855493"/>
                </a:lnTo>
                <a:lnTo>
                  <a:pt x="100757" y="876408"/>
                </a:lnTo>
                <a:lnTo>
                  <a:pt x="147320" y="883919"/>
                </a:lnTo>
                <a:lnTo>
                  <a:pt x="8112759" y="883919"/>
                </a:lnTo>
                <a:lnTo>
                  <a:pt x="8159341" y="876408"/>
                </a:lnTo>
                <a:lnTo>
                  <a:pt x="8199784" y="855493"/>
                </a:lnTo>
                <a:lnTo>
                  <a:pt x="8231668" y="823599"/>
                </a:lnTo>
                <a:lnTo>
                  <a:pt x="8252573" y="783155"/>
                </a:lnTo>
                <a:lnTo>
                  <a:pt x="8260080" y="736587"/>
                </a:lnTo>
                <a:lnTo>
                  <a:pt x="8260080" y="147319"/>
                </a:lnTo>
                <a:lnTo>
                  <a:pt x="8252573" y="100757"/>
                </a:lnTo>
                <a:lnTo>
                  <a:pt x="8231668" y="60317"/>
                </a:lnTo>
                <a:lnTo>
                  <a:pt x="8199784" y="28426"/>
                </a:lnTo>
                <a:lnTo>
                  <a:pt x="8159341" y="7511"/>
                </a:lnTo>
                <a:lnTo>
                  <a:pt x="8112759" y="0"/>
                </a:lnTo>
                <a:close/>
              </a:path>
            </a:pathLst>
          </a:custGeom>
          <a:solidFill>
            <a:srgbClr val="CFE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96900" y="4148429"/>
            <a:ext cx="779780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Perspectives</a:t>
            </a:r>
            <a:r>
              <a:rPr sz="1200" b="1" spc="-65" dirty="0">
                <a:latin typeface="Arial"/>
                <a:cs typeface="Arial"/>
              </a:rPr>
              <a:t> </a:t>
            </a:r>
            <a:r>
              <a:rPr sz="1200" spc="-50" dirty="0">
                <a:latin typeface="Arial"/>
                <a:cs typeface="Arial"/>
              </a:rPr>
              <a:t>:</a:t>
            </a:r>
            <a:endParaRPr sz="1200">
              <a:latin typeface="Arial"/>
              <a:cs typeface="Arial"/>
            </a:endParaRPr>
          </a:p>
          <a:p>
            <a:pPr marL="227329" indent="-214629">
              <a:lnSpc>
                <a:spcPct val="100000"/>
              </a:lnSpc>
              <a:buFont typeface="Wingdings"/>
              <a:buChar char=""/>
              <a:tabLst>
                <a:tab pos="227329" algn="l"/>
              </a:tabLst>
            </a:pPr>
            <a:r>
              <a:rPr sz="1200" dirty="0">
                <a:latin typeface="Arial"/>
                <a:cs typeface="Arial"/>
              </a:rPr>
              <a:t>De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nouveaux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établissements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rejoindront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dispositif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à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la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rentrée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scolaire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2024,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avec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nouveaux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diplômes.</a:t>
            </a:r>
            <a:endParaRPr sz="1200">
              <a:latin typeface="Arial"/>
              <a:cs typeface="Arial"/>
            </a:endParaRPr>
          </a:p>
          <a:p>
            <a:pPr marL="227329" indent="-214629">
              <a:lnSpc>
                <a:spcPct val="100000"/>
              </a:lnSpc>
              <a:buFont typeface="Wingdings"/>
              <a:buChar char=""/>
              <a:tabLst>
                <a:tab pos="227329" algn="l"/>
              </a:tabLst>
            </a:pPr>
            <a:r>
              <a:rPr sz="1200" dirty="0">
                <a:latin typeface="Arial"/>
                <a:cs typeface="Arial"/>
              </a:rPr>
              <a:t>Un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e-</a:t>
            </a:r>
            <a:r>
              <a:rPr sz="1200" dirty="0">
                <a:latin typeface="Arial"/>
                <a:cs typeface="Arial"/>
              </a:rPr>
              <a:t>learning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pour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niveau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Master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et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ingénieurs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sera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mis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à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disposition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des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établissements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du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supérieur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pour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la</a:t>
            </a:r>
            <a:endParaRPr sz="1200">
              <a:latin typeface="Arial"/>
              <a:cs typeface="Arial"/>
            </a:endParaRPr>
          </a:p>
          <a:p>
            <a:pPr marL="227329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rentrée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2024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(contribution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EDF,</a:t>
            </a:r>
            <a:r>
              <a:rPr sz="1200" dirty="0">
                <a:latin typeface="Arial"/>
                <a:cs typeface="Arial"/>
              </a:rPr>
              <a:t> Orano,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CEA,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INSTN,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IRSN,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Framatome….)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50252" y="152400"/>
            <a:ext cx="1589531" cy="39928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83880" y="4767071"/>
            <a:ext cx="0" cy="274320"/>
          </a:xfrm>
          <a:custGeom>
            <a:avLst/>
            <a:gdLst/>
            <a:ahLst/>
            <a:cxnLst/>
            <a:rect l="l" t="t" r="r" b="b"/>
            <a:pathLst>
              <a:path h="274320">
                <a:moveTo>
                  <a:pt x="0" y="0"/>
                </a:moveTo>
                <a:lnTo>
                  <a:pt x="0" y="273843"/>
                </a:lnTo>
              </a:path>
            </a:pathLst>
          </a:custGeom>
          <a:ln w="3175">
            <a:solidFill>
              <a:srgbClr val="6164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924670" y="4946396"/>
            <a:ext cx="1416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888888"/>
                </a:solidFill>
                <a:latin typeface="Carlito"/>
                <a:cs typeface="Carlito"/>
              </a:rPr>
              <a:t>36</a:t>
            </a:r>
            <a:endParaRPr sz="900">
              <a:latin typeface="Carlito"/>
              <a:cs typeface="Carlito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98522" y="1045210"/>
            <a:ext cx="3410330" cy="342192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77723" y="562483"/>
            <a:ext cx="3408045" cy="9512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585595">
              <a:lnSpc>
                <a:spcPct val="103099"/>
              </a:lnSpc>
              <a:spcBef>
                <a:spcPts val="95"/>
              </a:spcBef>
            </a:pP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Lycée</a:t>
            </a:r>
            <a:r>
              <a:rPr sz="650" spc="3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Pablo</a:t>
            </a:r>
            <a:r>
              <a:rPr sz="650" spc="2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Neruda</a:t>
            </a:r>
            <a:r>
              <a:rPr sz="650" spc="5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(Dieppe)</a:t>
            </a:r>
            <a:r>
              <a:rPr sz="650" spc="2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:</a:t>
            </a:r>
            <a:r>
              <a:rPr sz="650" spc="3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BTS</a:t>
            </a:r>
            <a:r>
              <a:rPr sz="650" spc="40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spc="-10" dirty="0">
                <a:solidFill>
                  <a:srgbClr val="C55A11"/>
                </a:solidFill>
                <a:latin typeface="Carlito"/>
                <a:cs typeface="Carlito"/>
              </a:rPr>
              <a:t>Electrotechnique</a:t>
            </a:r>
            <a:r>
              <a:rPr sz="650" spc="500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Lycée</a:t>
            </a:r>
            <a:r>
              <a:rPr sz="650" spc="5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Émulation</a:t>
            </a:r>
            <a:r>
              <a:rPr sz="650" spc="-1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Dieppoise</a:t>
            </a:r>
            <a:r>
              <a:rPr sz="650" spc="3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(Dieppe)</a:t>
            </a:r>
            <a:r>
              <a:rPr sz="650" spc="3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:</a:t>
            </a:r>
            <a:r>
              <a:rPr sz="650" spc="4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BAC</a:t>
            </a:r>
            <a:r>
              <a:rPr sz="650" spc="50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PRO</a:t>
            </a:r>
            <a:r>
              <a:rPr sz="650" spc="55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spc="-25" dirty="0">
                <a:solidFill>
                  <a:srgbClr val="C55A11"/>
                </a:solidFill>
                <a:latin typeface="Carlito"/>
                <a:cs typeface="Carlito"/>
              </a:rPr>
              <a:t>TCI</a:t>
            </a:r>
            <a:endParaRPr sz="650">
              <a:latin typeface="Carlito"/>
              <a:cs typeface="Carlito"/>
            </a:endParaRPr>
          </a:p>
          <a:p>
            <a:pPr marL="12700" marR="1059815">
              <a:lnSpc>
                <a:spcPct val="103099"/>
              </a:lnSpc>
              <a:spcBef>
                <a:spcPts val="15"/>
              </a:spcBef>
            </a:pP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Lycée</a:t>
            </a:r>
            <a:r>
              <a:rPr sz="650" spc="4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Alexis</a:t>
            </a:r>
            <a:r>
              <a:rPr sz="650" spc="1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de</a:t>
            </a:r>
            <a:r>
              <a:rPr sz="650" spc="4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Tocqueville</a:t>
            </a:r>
            <a:r>
              <a:rPr sz="650" spc="1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(Cherbourg)</a:t>
            </a:r>
            <a:r>
              <a:rPr sz="650" spc="1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:</a:t>
            </a:r>
            <a:r>
              <a:rPr sz="650" spc="229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BAC</a:t>
            </a:r>
            <a:r>
              <a:rPr sz="650" spc="45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PRO</a:t>
            </a:r>
            <a:r>
              <a:rPr sz="650" spc="60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MSPC,</a:t>
            </a:r>
            <a:r>
              <a:rPr sz="650" spc="25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BTS</a:t>
            </a:r>
            <a:r>
              <a:rPr sz="650" spc="40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spc="-20" dirty="0">
                <a:solidFill>
                  <a:srgbClr val="C55A11"/>
                </a:solidFill>
                <a:latin typeface="Carlito"/>
                <a:cs typeface="Carlito"/>
              </a:rPr>
              <a:t>CIRA</a:t>
            </a:r>
            <a:r>
              <a:rPr sz="650" spc="500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Lycée</a:t>
            </a:r>
            <a:r>
              <a:rPr sz="650" spc="5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Edmond</a:t>
            </a:r>
            <a:r>
              <a:rPr sz="650" spc="3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Doucet</a:t>
            </a:r>
            <a:r>
              <a:rPr sz="650" spc="4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(Cherbourg)</a:t>
            </a:r>
            <a:r>
              <a:rPr sz="650" spc="2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:</a:t>
            </a:r>
            <a:r>
              <a:rPr sz="650" spc="5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BAC</a:t>
            </a:r>
            <a:r>
              <a:rPr sz="650" spc="60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PRO</a:t>
            </a:r>
            <a:r>
              <a:rPr sz="650" spc="60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spc="-20" dirty="0">
                <a:solidFill>
                  <a:srgbClr val="C55A11"/>
                </a:solidFill>
                <a:latin typeface="Carlito"/>
                <a:cs typeface="Carlito"/>
              </a:rPr>
              <a:t>MELEC</a:t>
            </a:r>
            <a:endParaRPr sz="65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Lycée</a:t>
            </a:r>
            <a:r>
              <a:rPr sz="650" spc="4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La</a:t>
            </a:r>
            <a:r>
              <a:rPr sz="650" spc="3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Providence</a:t>
            </a:r>
            <a:r>
              <a:rPr sz="650" spc="3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(Dieppe)</a:t>
            </a:r>
            <a:r>
              <a:rPr sz="650" spc="3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:</a:t>
            </a:r>
            <a:r>
              <a:rPr sz="650" spc="4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cursus</a:t>
            </a:r>
            <a:r>
              <a:rPr sz="650" spc="45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général</a:t>
            </a:r>
            <a:r>
              <a:rPr sz="650" spc="30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2nde,</a:t>
            </a:r>
            <a:r>
              <a:rPr sz="650" spc="50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1ere</a:t>
            </a:r>
            <a:r>
              <a:rPr sz="650" spc="30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et</a:t>
            </a:r>
            <a:r>
              <a:rPr sz="650" spc="50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spc="-10" dirty="0">
                <a:solidFill>
                  <a:srgbClr val="C55A11"/>
                </a:solidFill>
                <a:latin typeface="Carlito"/>
                <a:cs typeface="Carlito"/>
              </a:rPr>
              <a:t>Terminale</a:t>
            </a:r>
            <a:endParaRPr sz="650">
              <a:latin typeface="Carlito"/>
              <a:cs typeface="Carlito"/>
            </a:endParaRPr>
          </a:p>
          <a:p>
            <a:pPr marL="12700" marR="5080">
              <a:lnSpc>
                <a:spcPts val="819"/>
              </a:lnSpc>
              <a:spcBef>
                <a:spcPts val="15"/>
              </a:spcBef>
            </a:pPr>
            <a:r>
              <a:rPr sz="650" spc="10" dirty="0">
                <a:solidFill>
                  <a:srgbClr val="006FC0"/>
                </a:solidFill>
                <a:latin typeface="Carlito"/>
                <a:cs typeface="Carlito"/>
              </a:rPr>
              <a:t>Pôle</a:t>
            </a:r>
            <a:r>
              <a:rPr sz="650" spc="-2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spc="10" dirty="0">
                <a:solidFill>
                  <a:srgbClr val="006FC0"/>
                </a:solidFill>
                <a:latin typeface="Carlito"/>
                <a:cs typeface="Carlito"/>
              </a:rPr>
              <a:t>formation</a:t>
            </a:r>
            <a:r>
              <a:rPr sz="650" spc="-4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spc="10" dirty="0">
                <a:solidFill>
                  <a:srgbClr val="006FC0"/>
                </a:solidFill>
                <a:latin typeface="Carlito"/>
                <a:cs typeface="Carlito"/>
              </a:rPr>
              <a:t>UIMM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spc="10" dirty="0">
                <a:solidFill>
                  <a:srgbClr val="006FC0"/>
                </a:solidFill>
                <a:latin typeface="Carlito"/>
                <a:cs typeface="Carlito"/>
              </a:rPr>
              <a:t>Grand Ouest</a:t>
            </a:r>
            <a:r>
              <a:rPr sz="650" spc="-1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spc="10" dirty="0">
                <a:solidFill>
                  <a:srgbClr val="006FC0"/>
                </a:solidFill>
                <a:latin typeface="Carlito"/>
                <a:cs typeface="Carlito"/>
              </a:rPr>
              <a:t>Normandie</a:t>
            </a:r>
            <a:r>
              <a:rPr sz="650" spc="-1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spc="10" dirty="0">
                <a:solidFill>
                  <a:srgbClr val="006FC0"/>
                </a:solidFill>
                <a:latin typeface="Carlito"/>
                <a:cs typeface="Carlito"/>
              </a:rPr>
              <a:t>: </a:t>
            </a:r>
            <a:r>
              <a:rPr sz="650" spc="10" dirty="0">
                <a:solidFill>
                  <a:srgbClr val="C55A11"/>
                </a:solidFill>
                <a:latin typeface="Carlito"/>
                <a:cs typeface="Carlito"/>
              </a:rPr>
              <a:t>BAC</a:t>
            </a:r>
            <a:r>
              <a:rPr sz="650" spc="15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spc="10" dirty="0">
                <a:solidFill>
                  <a:srgbClr val="C55A11"/>
                </a:solidFill>
                <a:latin typeface="Carlito"/>
                <a:cs typeface="Carlito"/>
              </a:rPr>
              <a:t>PRO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spc="10" dirty="0">
                <a:solidFill>
                  <a:srgbClr val="C55A11"/>
                </a:solidFill>
                <a:latin typeface="Carlito"/>
                <a:cs typeface="Carlito"/>
              </a:rPr>
              <a:t>TCI,</a:t>
            </a:r>
            <a:r>
              <a:rPr sz="650" spc="5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spc="10" dirty="0">
                <a:solidFill>
                  <a:srgbClr val="C55A11"/>
                </a:solidFill>
                <a:latin typeface="Carlito"/>
                <a:cs typeface="Carlito"/>
              </a:rPr>
              <a:t>BTS</a:t>
            </a:r>
            <a:r>
              <a:rPr sz="650" spc="5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spc="10" dirty="0">
                <a:solidFill>
                  <a:srgbClr val="C55A11"/>
                </a:solidFill>
                <a:latin typeface="Carlito"/>
                <a:cs typeface="Carlito"/>
              </a:rPr>
              <a:t>MS</a:t>
            </a:r>
            <a:r>
              <a:rPr sz="650" spc="-5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spc="10" dirty="0">
                <a:solidFill>
                  <a:srgbClr val="C55A11"/>
                </a:solidFill>
                <a:latin typeface="Carlito"/>
                <a:cs typeface="Carlito"/>
              </a:rPr>
              <a:t>et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spc="10" dirty="0">
                <a:solidFill>
                  <a:srgbClr val="C55A11"/>
                </a:solidFill>
                <a:latin typeface="Carlito"/>
                <a:cs typeface="Carlito"/>
              </a:rPr>
              <a:t>Electrotechnique,</a:t>
            </a:r>
            <a:r>
              <a:rPr sz="650" spc="-20" dirty="0">
                <a:solidFill>
                  <a:srgbClr val="C55A11"/>
                </a:solidFill>
                <a:latin typeface="Carlito"/>
                <a:cs typeface="Carlito"/>
              </a:rPr>
              <a:t> CQPM</a:t>
            </a:r>
            <a:r>
              <a:rPr sz="650" spc="500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Pôles</a:t>
            </a:r>
            <a:r>
              <a:rPr sz="650" spc="3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formations</a:t>
            </a:r>
            <a:r>
              <a:rPr sz="650" spc="1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UIMM</a:t>
            </a:r>
            <a:r>
              <a:rPr sz="650" spc="5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Rouen</a:t>
            </a:r>
            <a:r>
              <a:rPr sz="650" spc="3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Dieppe</a:t>
            </a:r>
            <a:r>
              <a:rPr sz="650" spc="6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et</a:t>
            </a:r>
            <a:r>
              <a:rPr sz="650" spc="6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Eure</a:t>
            </a:r>
            <a:r>
              <a:rPr sz="650" spc="5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Seine</a:t>
            </a:r>
            <a:r>
              <a:rPr sz="650" spc="4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spc="-10" dirty="0">
                <a:solidFill>
                  <a:srgbClr val="006FC0"/>
                </a:solidFill>
                <a:latin typeface="Carlito"/>
                <a:cs typeface="Carlito"/>
              </a:rPr>
              <a:t>Estuaire</a:t>
            </a:r>
            <a:endParaRPr sz="650">
              <a:latin typeface="Carlito"/>
              <a:cs typeface="Carlito"/>
            </a:endParaRPr>
          </a:p>
          <a:p>
            <a:pPr marL="12700">
              <a:lnSpc>
                <a:spcPts val="765"/>
              </a:lnSpc>
            </a:pP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ESIGELEC</a:t>
            </a:r>
            <a:r>
              <a:rPr sz="650" spc="6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spc="-10" dirty="0">
                <a:solidFill>
                  <a:srgbClr val="006FC0"/>
                </a:solidFill>
                <a:latin typeface="Carlito"/>
                <a:cs typeface="Carlito"/>
              </a:rPr>
              <a:t>(Rouen)</a:t>
            </a:r>
            <a:endParaRPr sz="65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Campus</a:t>
            </a:r>
            <a:r>
              <a:rPr sz="650" spc="4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CESI</a:t>
            </a:r>
            <a:r>
              <a:rPr sz="650" spc="4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spc="-10" dirty="0">
                <a:solidFill>
                  <a:srgbClr val="006FC0"/>
                </a:solidFill>
                <a:latin typeface="Carlito"/>
                <a:cs typeface="Carlito"/>
              </a:rPr>
              <a:t>(Rouen)</a:t>
            </a:r>
            <a:endParaRPr sz="650">
              <a:latin typeface="Carlito"/>
              <a:cs typeface="Carlito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51459" y="565150"/>
            <a:ext cx="186690" cy="927735"/>
            <a:chOff x="251459" y="565150"/>
            <a:chExt cx="186690" cy="927735"/>
          </a:xfrm>
        </p:grpSpPr>
        <p:sp>
          <p:nvSpPr>
            <p:cNvPr id="7" name="object 7"/>
            <p:cNvSpPr/>
            <p:nvPr/>
          </p:nvSpPr>
          <p:spPr>
            <a:xfrm>
              <a:off x="251459" y="571500"/>
              <a:ext cx="135890" cy="134620"/>
            </a:xfrm>
            <a:custGeom>
              <a:avLst/>
              <a:gdLst/>
              <a:ahLst/>
              <a:cxnLst/>
              <a:rect l="l" t="t" r="r" b="b"/>
              <a:pathLst>
                <a:path w="135890" h="134620">
                  <a:moveTo>
                    <a:pt x="135636" y="0"/>
                  </a:moveTo>
                  <a:lnTo>
                    <a:pt x="0" y="0"/>
                  </a:lnTo>
                  <a:lnTo>
                    <a:pt x="0" y="134112"/>
                  </a:lnTo>
                  <a:lnTo>
                    <a:pt x="135636" y="134112"/>
                  </a:lnTo>
                  <a:lnTo>
                    <a:pt x="135636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25195" y="571500"/>
              <a:ext cx="6350" cy="915035"/>
            </a:xfrm>
            <a:custGeom>
              <a:avLst/>
              <a:gdLst/>
              <a:ahLst/>
              <a:cxnLst/>
              <a:rect l="l" t="t" r="r" b="b"/>
              <a:pathLst>
                <a:path w="6350" h="915035">
                  <a:moveTo>
                    <a:pt x="0" y="0"/>
                  </a:moveTo>
                  <a:lnTo>
                    <a:pt x="6146" y="914653"/>
                  </a:lnTo>
                </a:path>
              </a:pathLst>
            </a:custGeom>
            <a:ln w="1270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54253" y="1726438"/>
            <a:ext cx="2287270" cy="7454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48285">
              <a:lnSpc>
                <a:spcPct val="103099"/>
              </a:lnSpc>
              <a:spcBef>
                <a:spcPts val="95"/>
              </a:spcBef>
            </a:pP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Lycée</a:t>
            </a:r>
            <a:r>
              <a:rPr sz="650" spc="3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Louis</a:t>
            </a:r>
            <a:r>
              <a:rPr sz="650" spc="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Armand</a:t>
            </a:r>
            <a:r>
              <a:rPr sz="650" spc="19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(Paris)</a:t>
            </a:r>
            <a:r>
              <a:rPr sz="650" spc="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:</a:t>
            </a:r>
            <a:r>
              <a:rPr sz="650" spc="21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BTS</a:t>
            </a:r>
            <a:r>
              <a:rPr sz="650" spc="35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ATI</a:t>
            </a:r>
            <a:r>
              <a:rPr sz="650" spc="30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avec</a:t>
            </a:r>
            <a:r>
              <a:rPr sz="650" spc="35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le</a:t>
            </a:r>
            <a:r>
              <a:rPr sz="650" spc="20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CFA</a:t>
            </a:r>
            <a:r>
              <a:rPr sz="650" spc="20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spc="-25" dirty="0">
                <a:solidFill>
                  <a:srgbClr val="C55A11"/>
                </a:solidFill>
                <a:latin typeface="Carlito"/>
                <a:cs typeface="Carlito"/>
              </a:rPr>
              <a:t>EDF</a:t>
            </a:r>
            <a:r>
              <a:rPr sz="650" spc="500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Lycée</a:t>
            </a:r>
            <a:r>
              <a:rPr sz="650" spc="4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La</a:t>
            </a:r>
            <a:r>
              <a:rPr sz="650" spc="2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Fayette</a:t>
            </a:r>
            <a:r>
              <a:rPr sz="650" spc="3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(Champagne</a:t>
            </a:r>
            <a:r>
              <a:rPr sz="650" spc="3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sur</a:t>
            </a:r>
            <a:r>
              <a:rPr sz="650" spc="3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Seine)</a:t>
            </a:r>
            <a:r>
              <a:rPr sz="650" spc="2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:</a:t>
            </a:r>
            <a:r>
              <a:rPr sz="650" spc="4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BAC</a:t>
            </a:r>
            <a:r>
              <a:rPr sz="650" spc="45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PRO</a:t>
            </a:r>
            <a:r>
              <a:rPr sz="650" spc="45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spc="-20" dirty="0">
                <a:solidFill>
                  <a:srgbClr val="C55A11"/>
                </a:solidFill>
                <a:latin typeface="Carlito"/>
                <a:cs typeface="Carlito"/>
              </a:rPr>
              <a:t>MELEC</a:t>
            </a:r>
            <a:endParaRPr sz="650">
              <a:latin typeface="Carlito"/>
              <a:cs typeface="Carlito"/>
            </a:endParaRPr>
          </a:p>
          <a:p>
            <a:pPr marL="12700" marR="5080">
              <a:lnSpc>
                <a:spcPct val="103099"/>
              </a:lnSpc>
              <a:spcBef>
                <a:spcPts val="15"/>
              </a:spcBef>
            </a:pP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Lycée</a:t>
            </a:r>
            <a:r>
              <a:rPr sz="650" spc="4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Gustave</a:t>
            </a:r>
            <a:r>
              <a:rPr sz="650" spc="4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Eiffel</a:t>
            </a:r>
            <a:r>
              <a:rPr sz="650" spc="1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(Varennes</a:t>
            </a:r>
            <a:r>
              <a:rPr sz="650" spc="2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sur</a:t>
            </a:r>
            <a:r>
              <a:rPr sz="650" spc="4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seine)</a:t>
            </a:r>
            <a:r>
              <a:rPr sz="650" spc="2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:</a:t>
            </a:r>
            <a:r>
              <a:rPr sz="650" spc="4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BAC</a:t>
            </a:r>
            <a:r>
              <a:rPr sz="650" spc="40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PRO</a:t>
            </a:r>
            <a:r>
              <a:rPr sz="650" spc="40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MELEC</a:t>
            </a:r>
            <a:r>
              <a:rPr sz="650" spc="40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et</a:t>
            </a:r>
            <a:r>
              <a:rPr sz="650" spc="45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spc="-25" dirty="0">
                <a:solidFill>
                  <a:srgbClr val="C55A11"/>
                </a:solidFill>
                <a:latin typeface="Carlito"/>
                <a:cs typeface="Carlito"/>
              </a:rPr>
              <a:t>TCI</a:t>
            </a:r>
            <a:r>
              <a:rPr sz="650" spc="500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Lycée</a:t>
            </a:r>
            <a:r>
              <a:rPr sz="650" spc="5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Malraux</a:t>
            </a:r>
            <a:r>
              <a:rPr sz="650" spc="3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(Montereau)</a:t>
            </a:r>
            <a:r>
              <a:rPr sz="650" spc="2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:</a:t>
            </a:r>
            <a:r>
              <a:rPr sz="650" spc="4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BAC</a:t>
            </a:r>
            <a:r>
              <a:rPr sz="650" spc="55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PRO</a:t>
            </a:r>
            <a:r>
              <a:rPr sz="650" spc="45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spc="-20" dirty="0">
                <a:solidFill>
                  <a:srgbClr val="C55A11"/>
                </a:solidFill>
                <a:latin typeface="Carlito"/>
                <a:cs typeface="Carlito"/>
              </a:rPr>
              <a:t>MSPC</a:t>
            </a:r>
            <a:endParaRPr sz="650">
              <a:latin typeface="Carlito"/>
              <a:cs typeface="Carlito"/>
            </a:endParaRPr>
          </a:p>
          <a:p>
            <a:pPr marL="12700" marR="231775">
              <a:lnSpc>
                <a:spcPct val="103099"/>
              </a:lnSpc>
              <a:spcBef>
                <a:spcPts val="10"/>
              </a:spcBef>
            </a:pP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Lycée</a:t>
            </a:r>
            <a:r>
              <a:rPr sz="650" spc="4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La</a:t>
            </a:r>
            <a:r>
              <a:rPr sz="650" spc="3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Mare</a:t>
            </a:r>
            <a:r>
              <a:rPr sz="650" spc="4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Carrée</a:t>
            </a:r>
            <a:r>
              <a:rPr sz="650" spc="2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(Moissy</a:t>
            </a:r>
            <a:r>
              <a:rPr sz="650" spc="1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Cramayel)</a:t>
            </a:r>
            <a:r>
              <a:rPr sz="650" spc="1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:</a:t>
            </a:r>
            <a:r>
              <a:rPr sz="650" spc="7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BAC</a:t>
            </a:r>
            <a:r>
              <a:rPr sz="650" spc="45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PRO</a:t>
            </a:r>
            <a:r>
              <a:rPr sz="650" spc="45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spc="-20" dirty="0">
                <a:solidFill>
                  <a:srgbClr val="C55A11"/>
                </a:solidFill>
                <a:latin typeface="Carlito"/>
                <a:cs typeface="Carlito"/>
              </a:rPr>
              <a:t>MELEC</a:t>
            </a:r>
            <a:r>
              <a:rPr sz="650" spc="500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Ecole</a:t>
            </a:r>
            <a:r>
              <a:rPr sz="650" spc="1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des</a:t>
            </a:r>
            <a:r>
              <a:rPr sz="650" spc="4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Mines</a:t>
            </a:r>
            <a:r>
              <a:rPr sz="650" spc="2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de</a:t>
            </a:r>
            <a:r>
              <a:rPr sz="650" spc="4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spc="-10" dirty="0">
                <a:solidFill>
                  <a:srgbClr val="006FC0"/>
                </a:solidFill>
                <a:latin typeface="Carlito"/>
                <a:cs typeface="Carlito"/>
              </a:rPr>
              <a:t>Paris</a:t>
            </a:r>
            <a:endParaRPr sz="65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Campus</a:t>
            </a:r>
            <a:r>
              <a:rPr sz="650" spc="4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CESI</a:t>
            </a:r>
            <a:r>
              <a:rPr sz="650" spc="4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spc="-10" dirty="0">
                <a:solidFill>
                  <a:srgbClr val="006FC0"/>
                </a:solidFill>
                <a:latin typeface="Carlito"/>
                <a:cs typeface="Carlito"/>
              </a:rPr>
              <a:t>(Nanterre)</a:t>
            </a:r>
            <a:endParaRPr sz="650">
              <a:latin typeface="Carlito"/>
              <a:cs typeface="Carlito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43840" y="1691385"/>
            <a:ext cx="181610" cy="739775"/>
            <a:chOff x="243840" y="1691385"/>
            <a:chExt cx="181610" cy="739775"/>
          </a:xfrm>
        </p:grpSpPr>
        <p:sp>
          <p:nvSpPr>
            <p:cNvPr id="11" name="object 11"/>
            <p:cNvSpPr/>
            <p:nvPr/>
          </p:nvSpPr>
          <p:spPr>
            <a:xfrm>
              <a:off x="243840" y="1722119"/>
              <a:ext cx="135890" cy="134620"/>
            </a:xfrm>
            <a:custGeom>
              <a:avLst/>
              <a:gdLst/>
              <a:ahLst/>
              <a:cxnLst/>
              <a:rect l="l" t="t" r="r" b="b"/>
              <a:pathLst>
                <a:path w="135890" h="134619">
                  <a:moveTo>
                    <a:pt x="135636" y="0"/>
                  </a:moveTo>
                  <a:lnTo>
                    <a:pt x="0" y="0"/>
                  </a:lnTo>
                  <a:lnTo>
                    <a:pt x="0" y="134112"/>
                  </a:lnTo>
                  <a:lnTo>
                    <a:pt x="135636" y="134112"/>
                  </a:lnTo>
                  <a:lnTo>
                    <a:pt x="135636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16052" y="1697735"/>
              <a:ext cx="3175" cy="727075"/>
            </a:xfrm>
            <a:custGeom>
              <a:avLst/>
              <a:gdLst/>
              <a:ahLst/>
              <a:cxnLst/>
              <a:rect l="l" t="t" r="r" b="b"/>
              <a:pathLst>
                <a:path w="3175" h="727075">
                  <a:moveTo>
                    <a:pt x="0" y="0"/>
                  </a:moveTo>
                  <a:lnTo>
                    <a:pt x="2705" y="727075"/>
                  </a:lnTo>
                </a:path>
              </a:pathLst>
            </a:custGeom>
            <a:ln w="12700">
              <a:solidFill>
                <a:srgbClr val="F8CA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64921" y="2577845"/>
            <a:ext cx="1946275" cy="3340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3099"/>
              </a:lnSpc>
              <a:spcBef>
                <a:spcPts val="95"/>
              </a:spcBef>
            </a:pP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Le</a:t>
            </a:r>
            <a:r>
              <a:rPr sz="650" spc="3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Mans</a:t>
            </a:r>
            <a:r>
              <a:rPr sz="650" spc="4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Université</a:t>
            </a:r>
            <a:r>
              <a:rPr sz="650" spc="3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:</a:t>
            </a:r>
            <a:r>
              <a:rPr sz="650" spc="4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Licence</a:t>
            </a:r>
            <a:r>
              <a:rPr sz="650" spc="35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Physique,</a:t>
            </a:r>
            <a:r>
              <a:rPr sz="650" spc="40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Licence</a:t>
            </a:r>
            <a:r>
              <a:rPr sz="650" spc="50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Pro</a:t>
            </a:r>
            <a:r>
              <a:rPr sz="650" spc="25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spc="-25" dirty="0">
                <a:solidFill>
                  <a:srgbClr val="C55A11"/>
                </a:solidFill>
                <a:latin typeface="Carlito"/>
                <a:cs typeface="Carlito"/>
              </a:rPr>
              <a:t>CND</a:t>
            </a:r>
            <a:r>
              <a:rPr sz="650" spc="500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Campus</a:t>
            </a:r>
            <a:r>
              <a:rPr sz="650" spc="3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CESI</a:t>
            </a:r>
            <a:r>
              <a:rPr sz="650" spc="3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(Le</a:t>
            </a:r>
            <a:r>
              <a:rPr sz="650" spc="2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spc="-10" dirty="0">
                <a:solidFill>
                  <a:srgbClr val="006FC0"/>
                </a:solidFill>
                <a:latin typeface="Carlito"/>
                <a:cs typeface="Carlito"/>
              </a:rPr>
              <a:t>Mans)</a:t>
            </a:r>
            <a:endParaRPr sz="65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Campus</a:t>
            </a:r>
            <a:r>
              <a:rPr sz="650" spc="6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CESI</a:t>
            </a:r>
            <a:r>
              <a:rPr sz="650" spc="6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(Saint-</a:t>
            </a:r>
            <a:r>
              <a:rPr sz="650" spc="-10" dirty="0">
                <a:solidFill>
                  <a:srgbClr val="006FC0"/>
                </a:solidFill>
                <a:latin typeface="Carlito"/>
                <a:cs typeface="Carlito"/>
              </a:rPr>
              <a:t>Nazaire)</a:t>
            </a:r>
            <a:endParaRPr sz="650">
              <a:latin typeface="Carlito"/>
              <a:cs typeface="Carlito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49936" y="2581655"/>
            <a:ext cx="134620" cy="135890"/>
          </a:xfrm>
          <a:custGeom>
            <a:avLst/>
            <a:gdLst/>
            <a:ahLst/>
            <a:cxnLst/>
            <a:rect l="l" t="t" r="r" b="b"/>
            <a:pathLst>
              <a:path w="134620" h="135889">
                <a:moveTo>
                  <a:pt x="134112" y="0"/>
                </a:moveTo>
                <a:lnTo>
                  <a:pt x="0" y="0"/>
                </a:lnTo>
                <a:lnTo>
                  <a:pt x="0" y="135636"/>
                </a:lnTo>
                <a:lnTo>
                  <a:pt x="134112" y="135636"/>
                </a:lnTo>
                <a:lnTo>
                  <a:pt x="134112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97230" y="3120389"/>
            <a:ext cx="2541270" cy="12592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3099"/>
              </a:lnSpc>
              <a:spcBef>
                <a:spcPts val="95"/>
              </a:spcBef>
            </a:pP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Lycée</a:t>
            </a:r>
            <a:r>
              <a:rPr sz="650" spc="4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Philippe</a:t>
            </a:r>
            <a:r>
              <a:rPr sz="650" spc="1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Cousteau</a:t>
            </a:r>
            <a:r>
              <a:rPr sz="650" spc="1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(St</a:t>
            </a:r>
            <a:r>
              <a:rPr sz="650" spc="2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André</a:t>
            </a:r>
            <a:r>
              <a:rPr sz="650" spc="4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de</a:t>
            </a:r>
            <a:r>
              <a:rPr sz="650" spc="3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Cubzac)</a:t>
            </a:r>
            <a:r>
              <a:rPr sz="650" spc="4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:</a:t>
            </a:r>
            <a:r>
              <a:rPr sz="650" spc="4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BAC</a:t>
            </a:r>
            <a:r>
              <a:rPr sz="650" spc="45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PRO</a:t>
            </a:r>
            <a:r>
              <a:rPr sz="650" spc="50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MELEC</a:t>
            </a:r>
            <a:r>
              <a:rPr sz="650" spc="25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et</a:t>
            </a:r>
            <a:r>
              <a:rPr sz="650" spc="40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spc="-20" dirty="0">
                <a:solidFill>
                  <a:srgbClr val="C55A11"/>
                </a:solidFill>
                <a:latin typeface="Carlito"/>
                <a:cs typeface="Carlito"/>
              </a:rPr>
              <a:t>MSPC</a:t>
            </a:r>
            <a:r>
              <a:rPr sz="650" spc="500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Lycée</a:t>
            </a:r>
            <a:r>
              <a:rPr sz="650" spc="4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Emile</a:t>
            </a:r>
            <a:r>
              <a:rPr sz="650" spc="1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Combes</a:t>
            </a:r>
            <a:r>
              <a:rPr sz="650" spc="2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(Pons)</a:t>
            </a:r>
            <a:r>
              <a:rPr sz="650" spc="1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:</a:t>
            </a:r>
            <a:r>
              <a:rPr sz="650" spc="3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BAC</a:t>
            </a:r>
            <a:r>
              <a:rPr sz="650" spc="45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PRO</a:t>
            </a:r>
            <a:r>
              <a:rPr sz="650" spc="45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MELEC</a:t>
            </a:r>
            <a:r>
              <a:rPr sz="650" spc="45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et</a:t>
            </a:r>
            <a:r>
              <a:rPr sz="650" spc="30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spc="-25" dirty="0">
                <a:solidFill>
                  <a:srgbClr val="C55A11"/>
                </a:solidFill>
                <a:latin typeface="Carlito"/>
                <a:cs typeface="Carlito"/>
              </a:rPr>
              <a:t>TCI</a:t>
            </a:r>
            <a:endParaRPr sz="65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Lycée</a:t>
            </a:r>
            <a:r>
              <a:rPr sz="650" spc="4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Estuaire</a:t>
            </a:r>
            <a:r>
              <a:rPr sz="650" spc="2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(Blaye)</a:t>
            </a:r>
            <a:r>
              <a:rPr sz="650" spc="1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:</a:t>
            </a:r>
            <a:r>
              <a:rPr sz="650" spc="3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CAP</a:t>
            </a:r>
            <a:r>
              <a:rPr sz="650" spc="55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spc="-20" dirty="0">
                <a:solidFill>
                  <a:srgbClr val="C55A11"/>
                </a:solidFill>
                <a:latin typeface="Carlito"/>
                <a:cs typeface="Carlito"/>
              </a:rPr>
              <a:t>RICS</a:t>
            </a:r>
            <a:endParaRPr sz="65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Lycée</a:t>
            </a:r>
            <a:r>
              <a:rPr sz="650" spc="3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Hélène</a:t>
            </a:r>
            <a:r>
              <a:rPr sz="650" spc="3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Duc</a:t>
            </a:r>
            <a:r>
              <a:rPr sz="650" spc="4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(Bergerac)</a:t>
            </a:r>
            <a:r>
              <a:rPr sz="650" spc="2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:</a:t>
            </a:r>
            <a:r>
              <a:rPr sz="650" spc="4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BAC</a:t>
            </a:r>
            <a:r>
              <a:rPr sz="650" spc="35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PRO</a:t>
            </a:r>
            <a:r>
              <a:rPr sz="650" spc="35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MELEC</a:t>
            </a:r>
            <a:r>
              <a:rPr sz="650" spc="35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et</a:t>
            </a:r>
            <a:r>
              <a:rPr sz="650" spc="25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spc="-25" dirty="0">
                <a:solidFill>
                  <a:srgbClr val="C55A11"/>
                </a:solidFill>
                <a:latin typeface="Carlito"/>
                <a:cs typeface="Carlito"/>
              </a:rPr>
              <a:t>TCI</a:t>
            </a:r>
            <a:endParaRPr sz="650">
              <a:latin typeface="Carlito"/>
              <a:cs typeface="Carlito"/>
            </a:endParaRPr>
          </a:p>
          <a:p>
            <a:pPr marL="12700" marR="434340">
              <a:lnSpc>
                <a:spcPct val="103800"/>
              </a:lnSpc>
              <a:spcBef>
                <a:spcPts val="10"/>
              </a:spcBef>
            </a:pP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Lycée</a:t>
            </a:r>
            <a:r>
              <a:rPr sz="650" spc="5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Jean</a:t>
            </a:r>
            <a:r>
              <a:rPr sz="650" spc="2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Monet</a:t>
            </a:r>
            <a:r>
              <a:rPr sz="650" spc="4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(Foulayronnes)</a:t>
            </a:r>
            <a:r>
              <a:rPr sz="650" spc="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:</a:t>
            </a:r>
            <a:r>
              <a:rPr sz="650" spc="5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BAC</a:t>
            </a:r>
            <a:r>
              <a:rPr sz="650" spc="55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PRO</a:t>
            </a:r>
            <a:r>
              <a:rPr sz="650" spc="60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MELEC</a:t>
            </a:r>
            <a:r>
              <a:rPr sz="650" spc="30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et</a:t>
            </a:r>
            <a:r>
              <a:rPr sz="650" spc="55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spc="-25" dirty="0">
                <a:solidFill>
                  <a:srgbClr val="C55A11"/>
                </a:solidFill>
                <a:latin typeface="Carlito"/>
                <a:cs typeface="Carlito"/>
              </a:rPr>
              <a:t>TCI</a:t>
            </a:r>
            <a:r>
              <a:rPr sz="650" spc="500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Lycée</a:t>
            </a:r>
            <a:r>
              <a:rPr sz="650" spc="4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Jean</a:t>
            </a:r>
            <a:r>
              <a:rPr sz="650" spc="2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Monet</a:t>
            </a:r>
            <a:r>
              <a:rPr sz="650" spc="3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(Libourne)</a:t>
            </a:r>
            <a:r>
              <a:rPr sz="650" spc="1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:</a:t>
            </a:r>
            <a:r>
              <a:rPr sz="650" spc="4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BAC</a:t>
            </a:r>
            <a:r>
              <a:rPr sz="650" spc="45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PRO</a:t>
            </a:r>
            <a:r>
              <a:rPr sz="650" spc="40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MELEC,</a:t>
            </a:r>
            <a:r>
              <a:rPr sz="650" spc="50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MSPC</a:t>
            </a:r>
            <a:r>
              <a:rPr sz="650" spc="50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et</a:t>
            </a:r>
            <a:r>
              <a:rPr sz="650" spc="35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spc="-25" dirty="0">
                <a:solidFill>
                  <a:srgbClr val="C55A11"/>
                </a:solidFill>
                <a:latin typeface="Carlito"/>
                <a:cs typeface="Carlito"/>
              </a:rPr>
              <a:t>TCI</a:t>
            </a:r>
            <a:r>
              <a:rPr sz="650" spc="500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CFAI</a:t>
            </a:r>
            <a:r>
              <a:rPr sz="650" spc="5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UIMM</a:t>
            </a:r>
            <a:r>
              <a:rPr sz="650" spc="4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(Bruges</a:t>
            </a:r>
            <a:r>
              <a:rPr sz="650" spc="3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Reignac)</a:t>
            </a:r>
            <a:r>
              <a:rPr sz="650" spc="4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:</a:t>
            </a:r>
            <a:r>
              <a:rPr sz="650" spc="4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BTS</a:t>
            </a:r>
            <a:r>
              <a:rPr sz="650" spc="45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spc="-20" dirty="0">
                <a:solidFill>
                  <a:srgbClr val="C55A11"/>
                </a:solidFill>
                <a:latin typeface="Carlito"/>
                <a:cs typeface="Carlito"/>
              </a:rPr>
              <a:t>CIRA</a:t>
            </a:r>
            <a:endParaRPr sz="650">
              <a:latin typeface="Carlito"/>
              <a:cs typeface="Carlito"/>
            </a:endParaRPr>
          </a:p>
          <a:p>
            <a:pPr marL="12700" marR="335280">
              <a:lnSpc>
                <a:spcPts val="819"/>
              </a:lnSpc>
              <a:spcBef>
                <a:spcPts val="20"/>
              </a:spcBef>
            </a:pP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Lycée</a:t>
            </a:r>
            <a:r>
              <a:rPr sz="650" spc="5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Raoul</a:t>
            </a:r>
            <a:r>
              <a:rPr sz="650" spc="2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Mortier</a:t>
            </a:r>
            <a:r>
              <a:rPr sz="650" spc="2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(Montmorillon)</a:t>
            </a:r>
            <a:r>
              <a:rPr sz="650" spc="-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:</a:t>
            </a:r>
            <a:r>
              <a:rPr sz="650" spc="6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BAC</a:t>
            </a:r>
            <a:r>
              <a:rPr sz="650" spc="70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PRO</a:t>
            </a:r>
            <a:r>
              <a:rPr sz="650" spc="50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MELEC</a:t>
            </a:r>
            <a:r>
              <a:rPr sz="650" spc="60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et</a:t>
            </a:r>
            <a:r>
              <a:rPr sz="650" spc="45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spc="-20" dirty="0">
                <a:solidFill>
                  <a:srgbClr val="C55A11"/>
                </a:solidFill>
                <a:latin typeface="Carlito"/>
                <a:cs typeface="Carlito"/>
              </a:rPr>
              <a:t>MSPC</a:t>
            </a:r>
            <a:r>
              <a:rPr sz="650" spc="500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Campus</a:t>
            </a:r>
            <a:r>
              <a:rPr sz="650" spc="4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CESI</a:t>
            </a:r>
            <a:r>
              <a:rPr sz="650" spc="4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spc="-10" dirty="0">
                <a:solidFill>
                  <a:srgbClr val="006FC0"/>
                </a:solidFill>
                <a:latin typeface="Carlito"/>
                <a:cs typeface="Carlito"/>
              </a:rPr>
              <a:t>(Bordeaux)</a:t>
            </a:r>
            <a:endParaRPr sz="650">
              <a:latin typeface="Carlito"/>
              <a:cs typeface="Carlito"/>
            </a:endParaRPr>
          </a:p>
          <a:p>
            <a:pPr marL="12700">
              <a:lnSpc>
                <a:spcPts val="765"/>
              </a:lnSpc>
            </a:pP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Campus</a:t>
            </a:r>
            <a:r>
              <a:rPr sz="650" spc="4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CESI</a:t>
            </a:r>
            <a:r>
              <a:rPr sz="650" spc="4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spc="-10" dirty="0">
                <a:solidFill>
                  <a:srgbClr val="006FC0"/>
                </a:solidFill>
                <a:latin typeface="Carlito"/>
                <a:cs typeface="Carlito"/>
              </a:rPr>
              <a:t>(Angoulême)</a:t>
            </a:r>
            <a:endParaRPr sz="65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Campus</a:t>
            </a:r>
            <a:r>
              <a:rPr sz="650" spc="4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CESI</a:t>
            </a:r>
            <a:r>
              <a:rPr sz="650" spc="4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spc="-10" dirty="0">
                <a:solidFill>
                  <a:srgbClr val="006FC0"/>
                </a:solidFill>
                <a:latin typeface="Carlito"/>
                <a:cs typeface="Carlito"/>
              </a:rPr>
              <a:t>(Pau)</a:t>
            </a:r>
            <a:endParaRPr sz="65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EIGSI</a:t>
            </a:r>
            <a:r>
              <a:rPr sz="650" spc="5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La</a:t>
            </a:r>
            <a:r>
              <a:rPr sz="650" spc="4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Rochelle</a:t>
            </a:r>
            <a:r>
              <a:rPr sz="650" spc="1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(4ème</a:t>
            </a:r>
            <a:r>
              <a:rPr sz="650" spc="3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spc="-10" dirty="0">
                <a:solidFill>
                  <a:srgbClr val="006FC0"/>
                </a:solidFill>
                <a:latin typeface="Carlito"/>
                <a:cs typeface="Carlito"/>
              </a:rPr>
              <a:t>année)</a:t>
            </a:r>
            <a:endParaRPr sz="650">
              <a:latin typeface="Carlito"/>
              <a:cs typeface="Carlito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56031" y="3130295"/>
            <a:ext cx="134620" cy="135890"/>
          </a:xfrm>
          <a:custGeom>
            <a:avLst/>
            <a:gdLst/>
            <a:ahLst/>
            <a:cxnLst/>
            <a:rect l="l" t="t" r="r" b="b"/>
            <a:pathLst>
              <a:path w="134620" h="135889">
                <a:moveTo>
                  <a:pt x="134111" y="0"/>
                </a:moveTo>
                <a:lnTo>
                  <a:pt x="0" y="0"/>
                </a:lnTo>
                <a:lnTo>
                  <a:pt x="0" y="135636"/>
                </a:lnTo>
                <a:lnTo>
                  <a:pt x="134111" y="135636"/>
                </a:lnTo>
                <a:lnTo>
                  <a:pt x="134111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71322" y="4490720"/>
            <a:ext cx="2043430" cy="4362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3099"/>
              </a:lnSpc>
              <a:spcBef>
                <a:spcPts val="95"/>
              </a:spcBef>
            </a:pP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Lycée</a:t>
            </a:r>
            <a:r>
              <a:rPr sz="650" spc="4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Albert</a:t>
            </a:r>
            <a:r>
              <a:rPr sz="650" spc="2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Einstein (Bagnols</a:t>
            </a:r>
            <a:r>
              <a:rPr sz="650" spc="3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sur</a:t>
            </a:r>
            <a:r>
              <a:rPr sz="650" spc="3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Cèze)</a:t>
            </a:r>
            <a:r>
              <a:rPr sz="650" spc="3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:</a:t>
            </a:r>
            <a:r>
              <a:rPr sz="650" spc="5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BAC</a:t>
            </a:r>
            <a:r>
              <a:rPr sz="650" spc="45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PRO</a:t>
            </a:r>
            <a:r>
              <a:rPr sz="650" spc="40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spc="-10" dirty="0">
                <a:solidFill>
                  <a:srgbClr val="C55A11"/>
                </a:solidFill>
                <a:latin typeface="Carlito"/>
                <a:cs typeface="Carlito"/>
              </a:rPr>
              <a:t>MELEC,</a:t>
            </a:r>
            <a:r>
              <a:rPr sz="650" spc="500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BTS</a:t>
            </a:r>
            <a:r>
              <a:rPr sz="650" spc="30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CIRA</a:t>
            </a:r>
            <a:r>
              <a:rPr sz="650" spc="40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et</a:t>
            </a:r>
            <a:r>
              <a:rPr sz="650" spc="25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spc="-25" dirty="0">
                <a:solidFill>
                  <a:srgbClr val="C55A11"/>
                </a:solidFill>
                <a:latin typeface="Carlito"/>
                <a:cs typeface="Carlito"/>
              </a:rPr>
              <a:t>MS</a:t>
            </a:r>
            <a:endParaRPr sz="650">
              <a:latin typeface="Carlito"/>
              <a:cs typeface="Carlito"/>
            </a:endParaRPr>
          </a:p>
          <a:p>
            <a:pPr marL="12700" marR="660400">
              <a:lnSpc>
                <a:spcPct val="103099"/>
              </a:lnSpc>
              <a:spcBef>
                <a:spcPts val="15"/>
              </a:spcBef>
            </a:pP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ECAM</a:t>
            </a:r>
            <a:r>
              <a:rPr sz="650" spc="4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(Nimes)</a:t>
            </a:r>
            <a:r>
              <a:rPr sz="650" spc="3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:</a:t>
            </a:r>
            <a:r>
              <a:rPr sz="650" spc="3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Bachelor</a:t>
            </a:r>
            <a:r>
              <a:rPr sz="650" spc="35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spc="-10" dirty="0">
                <a:solidFill>
                  <a:srgbClr val="C55A11"/>
                </a:solidFill>
                <a:latin typeface="Carlito"/>
                <a:cs typeface="Carlito"/>
              </a:rPr>
              <a:t>Cybersécurité</a:t>
            </a:r>
            <a:r>
              <a:rPr sz="650" spc="500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Campus</a:t>
            </a:r>
            <a:r>
              <a:rPr sz="650" spc="4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CESI</a:t>
            </a:r>
            <a:r>
              <a:rPr sz="650" spc="4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spc="-10" dirty="0">
                <a:solidFill>
                  <a:srgbClr val="006FC0"/>
                </a:solidFill>
                <a:latin typeface="Carlito"/>
                <a:cs typeface="Carlito"/>
              </a:rPr>
              <a:t>(Montpellier)</a:t>
            </a:r>
            <a:endParaRPr sz="650">
              <a:latin typeface="Carlito"/>
              <a:cs typeface="Carlito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51459" y="4503420"/>
            <a:ext cx="135890" cy="134620"/>
          </a:xfrm>
          <a:custGeom>
            <a:avLst/>
            <a:gdLst/>
            <a:ahLst/>
            <a:cxnLst/>
            <a:rect l="l" t="t" r="r" b="b"/>
            <a:pathLst>
              <a:path w="135890" h="134620">
                <a:moveTo>
                  <a:pt x="135636" y="0"/>
                </a:moveTo>
                <a:lnTo>
                  <a:pt x="0" y="0"/>
                </a:lnTo>
                <a:lnTo>
                  <a:pt x="0" y="134111"/>
                </a:lnTo>
                <a:lnTo>
                  <a:pt x="135636" y="134111"/>
                </a:lnTo>
                <a:lnTo>
                  <a:pt x="135636" y="0"/>
                </a:lnTo>
                <a:close/>
              </a:path>
            </a:pathLst>
          </a:custGeom>
          <a:solidFill>
            <a:srgbClr val="8FD4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909309" y="674954"/>
            <a:ext cx="3023235" cy="10534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50" dirty="0">
                <a:solidFill>
                  <a:srgbClr val="006FC0"/>
                </a:solidFill>
                <a:latin typeface="Liberation Sans Narrow"/>
                <a:cs typeface="Liberation Sans Narrow"/>
              </a:rPr>
              <a:t>Lycée</a:t>
            </a:r>
            <a:r>
              <a:rPr sz="650" spc="130" dirty="0">
                <a:solidFill>
                  <a:srgbClr val="006FC0"/>
                </a:solidFill>
                <a:latin typeface="Liberation Sans Narrow"/>
                <a:cs typeface="Liberation Sans Narrow"/>
              </a:rPr>
              <a:t> </a:t>
            </a:r>
            <a:r>
              <a:rPr sz="650" dirty="0">
                <a:solidFill>
                  <a:srgbClr val="006FC0"/>
                </a:solidFill>
                <a:latin typeface="Liberation Sans Narrow"/>
                <a:cs typeface="Liberation Sans Narrow"/>
              </a:rPr>
              <a:t>de</a:t>
            </a:r>
            <a:r>
              <a:rPr sz="650" spc="110" dirty="0">
                <a:solidFill>
                  <a:srgbClr val="006FC0"/>
                </a:solidFill>
                <a:latin typeface="Liberation Sans Narrow"/>
                <a:cs typeface="Liberation Sans Narrow"/>
              </a:rPr>
              <a:t> </a:t>
            </a:r>
            <a:r>
              <a:rPr sz="650" dirty="0">
                <a:solidFill>
                  <a:srgbClr val="006FC0"/>
                </a:solidFill>
                <a:latin typeface="Liberation Sans Narrow"/>
                <a:cs typeface="Liberation Sans Narrow"/>
              </a:rPr>
              <a:t>l’Europe</a:t>
            </a:r>
            <a:r>
              <a:rPr sz="650" spc="85" dirty="0">
                <a:solidFill>
                  <a:srgbClr val="006FC0"/>
                </a:solidFill>
                <a:latin typeface="Liberation Sans Narrow"/>
                <a:cs typeface="Liberation Sans Narrow"/>
              </a:rPr>
              <a:t> </a:t>
            </a:r>
            <a:r>
              <a:rPr sz="650" dirty="0">
                <a:solidFill>
                  <a:srgbClr val="006FC0"/>
                </a:solidFill>
                <a:latin typeface="Liberation Sans Narrow"/>
                <a:cs typeface="Liberation Sans Narrow"/>
              </a:rPr>
              <a:t>(Dunkerque)</a:t>
            </a:r>
            <a:r>
              <a:rPr sz="650" spc="150" dirty="0">
                <a:solidFill>
                  <a:srgbClr val="006FC0"/>
                </a:solidFill>
                <a:latin typeface="Liberation Sans Narrow"/>
                <a:cs typeface="Liberation Sans Narrow"/>
              </a:rPr>
              <a:t> </a:t>
            </a:r>
            <a:r>
              <a:rPr sz="650" dirty="0">
                <a:solidFill>
                  <a:srgbClr val="006FC0"/>
                </a:solidFill>
                <a:latin typeface="Liberation Sans Narrow"/>
                <a:cs typeface="Liberation Sans Narrow"/>
              </a:rPr>
              <a:t>:</a:t>
            </a:r>
            <a:r>
              <a:rPr sz="650" spc="140" dirty="0">
                <a:solidFill>
                  <a:srgbClr val="006FC0"/>
                </a:solidFill>
                <a:latin typeface="Liberation Sans Narrow"/>
                <a:cs typeface="Liberation Sans Narrow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BTS</a:t>
            </a:r>
            <a:r>
              <a:rPr sz="650" spc="114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CRCI,</a:t>
            </a:r>
            <a:r>
              <a:rPr sz="650" spc="145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BTS</a:t>
            </a:r>
            <a:r>
              <a:rPr sz="650" spc="114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spc="-10" dirty="0">
                <a:solidFill>
                  <a:srgbClr val="C55A11"/>
                </a:solidFill>
                <a:latin typeface="Carlito"/>
                <a:cs typeface="Carlito"/>
              </a:rPr>
              <a:t>Electrotechnique</a:t>
            </a:r>
            <a:endParaRPr sz="65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Lycée</a:t>
            </a:r>
            <a:r>
              <a:rPr sz="650" spc="5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Henri</a:t>
            </a:r>
            <a:r>
              <a:rPr sz="650" spc="3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Senez</a:t>
            </a:r>
            <a:r>
              <a:rPr sz="650" spc="4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(Hénin-Beaumont)</a:t>
            </a:r>
            <a:r>
              <a:rPr sz="650" spc="3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:</a:t>
            </a:r>
            <a:r>
              <a:rPr sz="650" spc="4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BAC</a:t>
            </a:r>
            <a:r>
              <a:rPr sz="650" spc="65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PRO</a:t>
            </a:r>
            <a:r>
              <a:rPr sz="650" spc="45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spc="-25" dirty="0">
                <a:solidFill>
                  <a:srgbClr val="C55A11"/>
                </a:solidFill>
                <a:latin typeface="Carlito"/>
                <a:cs typeface="Carlito"/>
              </a:rPr>
              <a:t>TCI</a:t>
            </a:r>
            <a:endParaRPr sz="650">
              <a:latin typeface="Carlito"/>
              <a:cs typeface="Carlito"/>
            </a:endParaRPr>
          </a:p>
          <a:p>
            <a:pPr marL="12700" marR="5080">
              <a:lnSpc>
                <a:spcPct val="103099"/>
              </a:lnSpc>
              <a:spcBef>
                <a:spcPts val="10"/>
              </a:spcBef>
            </a:pP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Lycée</a:t>
            </a:r>
            <a:r>
              <a:rPr sz="650" spc="4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Pierre</a:t>
            </a:r>
            <a:r>
              <a:rPr sz="650" spc="3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Forest</a:t>
            </a:r>
            <a:r>
              <a:rPr sz="650" spc="1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(Maubeuge)</a:t>
            </a:r>
            <a:r>
              <a:rPr sz="650" spc="4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:</a:t>
            </a:r>
            <a:r>
              <a:rPr sz="650" spc="4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BAC</a:t>
            </a:r>
            <a:r>
              <a:rPr sz="650" spc="45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PRO</a:t>
            </a:r>
            <a:r>
              <a:rPr sz="650" spc="40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MELEC</a:t>
            </a:r>
            <a:r>
              <a:rPr sz="650" spc="45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et</a:t>
            </a:r>
            <a:r>
              <a:rPr sz="650" spc="30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TCI,</a:t>
            </a:r>
            <a:r>
              <a:rPr sz="650" spc="40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BTS</a:t>
            </a:r>
            <a:r>
              <a:rPr sz="650" spc="45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CRCI</a:t>
            </a:r>
            <a:r>
              <a:rPr sz="650" spc="55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et</a:t>
            </a:r>
            <a:r>
              <a:rPr sz="650" spc="35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spc="-10" dirty="0">
                <a:solidFill>
                  <a:srgbClr val="C55A11"/>
                </a:solidFill>
                <a:latin typeface="Carlito"/>
                <a:cs typeface="Carlito"/>
              </a:rPr>
              <a:t>Electrotechnique</a:t>
            </a:r>
            <a:r>
              <a:rPr sz="650" spc="500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Lycée</a:t>
            </a:r>
            <a:r>
              <a:rPr sz="650" spc="4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Gustave</a:t>
            </a:r>
            <a:r>
              <a:rPr sz="650" spc="4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Eiffel</a:t>
            </a:r>
            <a:r>
              <a:rPr sz="650" spc="1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(Armentières)</a:t>
            </a:r>
            <a:r>
              <a:rPr sz="650" spc="1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:</a:t>
            </a:r>
            <a:r>
              <a:rPr sz="650" spc="4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BTS</a:t>
            </a:r>
            <a:r>
              <a:rPr sz="650" spc="45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ATI</a:t>
            </a:r>
            <a:r>
              <a:rPr sz="650" spc="40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et</a:t>
            </a:r>
            <a:r>
              <a:rPr sz="650" spc="45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Métiers</a:t>
            </a:r>
            <a:r>
              <a:rPr sz="650" spc="15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de</a:t>
            </a:r>
            <a:r>
              <a:rPr sz="650" spc="40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la</a:t>
            </a:r>
            <a:r>
              <a:rPr sz="650" spc="30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spc="-10" dirty="0">
                <a:solidFill>
                  <a:srgbClr val="C55A11"/>
                </a:solidFill>
                <a:latin typeface="Carlito"/>
                <a:cs typeface="Carlito"/>
              </a:rPr>
              <a:t>mesure</a:t>
            </a:r>
            <a:endParaRPr sz="650">
              <a:latin typeface="Carlito"/>
              <a:cs typeface="Carlito"/>
            </a:endParaRPr>
          </a:p>
          <a:p>
            <a:pPr marL="12700" marR="541655">
              <a:lnSpc>
                <a:spcPct val="103099"/>
              </a:lnSpc>
              <a:spcBef>
                <a:spcPts val="15"/>
              </a:spcBef>
            </a:pPr>
            <a:r>
              <a:rPr sz="650" spc="10" dirty="0">
                <a:solidFill>
                  <a:srgbClr val="006FC0"/>
                </a:solidFill>
                <a:latin typeface="Carlito"/>
                <a:cs typeface="Carlito"/>
              </a:rPr>
              <a:t>Lycée</a:t>
            </a:r>
            <a:r>
              <a:rPr sz="650" spc="1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Blaise</a:t>
            </a:r>
            <a:r>
              <a:rPr sz="650" spc="-1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spc="10" dirty="0">
                <a:solidFill>
                  <a:srgbClr val="006FC0"/>
                </a:solidFill>
                <a:latin typeface="Carlito"/>
                <a:cs typeface="Carlito"/>
              </a:rPr>
              <a:t>Pascal</a:t>
            </a:r>
            <a:r>
              <a:rPr sz="650" spc="1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(Longuenesse)</a:t>
            </a:r>
            <a:r>
              <a:rPr sz="650" spc="-1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spc="10" dirty="0">
                <a:solidFill>
                  <a:srgbClr val="006FC0"/>
                </a:solidFill>
                <a:latin typeface="Carlito"/>
                <a:cs typeface="Carlito"/>
              </a:rPr>
              <a:t>: </a:t>
            </a:r>
            <a:r>
              <a:rPr sz="650" spc="10" dirty="0">
                <a:solidFill>
                  <a:srgbClr val="C55A11"/>
                </a:solidFill>
                <a:latin typeface="Carlito"/>
                <a:cs typeface="Carlito"/>
              </a:rPr>
              <a:t>BTS</a:t>
            </a:r>
            <a:r>
              <a:rPr sz="650" spc="15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spc="10" dirty="0">
                <a:solidFill>
                  <a:srgbClr val="C55A11"/>
                </a:solidFill>
                <a:latin typeface="Carlito"/>
                <a:cs typeface="Carlito"/>
              </a:rPr>
              <a:t>Electrotechnique,</a:t>
            </a:r>
            <a:r>
              <a:rPr sz="650" spc="-10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spc="10" dirty="0">
                <a:solidFill>
                  <a:srgbClr val="C55A11"/>
                </a:solidFill>
                <a:latin typeface="Carlito"/>
                <a:cs typeface="Carlito"/>
              </a:rPr>
              <a:t>CIRA</a:t>
            </a:r>
            <a:r>
              <a:rPr sz="650" spc="20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spc="10" dirty="0">
                <a:solidFill>
                  <a:srgbClr val="C55A11"/>
                </a:solidFill>
                <a:latin typeface="Carlito"/>
                <a:cs typeface="Carlito"/>
              </a:rPr>
              <a:t>et</a:t>
            </a:r>
            <a:r>
              <a:rPr sz="650" spc="5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spc="-20" dirty="0">
                <a:solidFill>
                  <a:srgbClr val="C55A11"/>
                </a:solidFill>
                <a:latin typeface="Carlito"/>
                <a:cs typeface="Carlito"/>
              </a:rPr>
              <a:t>CRSA</a:t>
            </a:r>
            <a:r>
              <a:rPr sz="650" spc="500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IMT</a:t>
            </a:r>
            <a:r>
              <a:rPr sz="650" spc="3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Nord</a:t>
            </a:r>
            <a:r>
              <a:rPr sz="650" spc="2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(Douai)</a:t>
            </a:r>
            <a:r>
              <a:rPr sz="650" spc="2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334655"/>
                </a:solidFill>
                <a:latin typeface="Carlito"/>
                <a:cs typeface="Carlito"/>
              </a:rPr>
              <a:t>:</a:t>
            </a:r>
            <a:r>
              <a:rPr sz="650" spc="30" dirty="0">
                <a:solidFill>
                  <a:srgbClr val="334655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en</a:t>
            </a:r>
            <a:r>
              <a:rPr sz="650" spc="35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dernière</a:t>
            </a:r>
            <a:r>
              <a:rPr sz="650" spc="30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spc="-10" dirty="0">
                <a:solidFill>
                  <a:srgbClr val="C55A11"/>
                </a:solidFill>
                <a:latin typeface="Carlito"/>
                <a:cs typeface="Carlito"/>
              </a:rPr>
              <a:t>année</a:t>
            </a:r>
            <a:endParaRPr sz="65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INSA</a:t>
            </a:r>
            <a:r>
              <a:rPr sz="650" spc="5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HDF</a:t>
            </a:r>
            <a:r>
              <a:rPr sz="650" spc="5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(Valenciennes)</a:t>
            </a:r>
            <a:r>
              <a:rPr sz="650" spc="3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334655"/>
                </a:solidFill>
                <a:latin typeface="Carlito"/>
                <a:cs typeface="Carlito"/>
              </a:rPr>
              <a:t>:</a:t>
            </a:r>
            <a:r>
              <a:rPr sz="650" spc="30" dirty="0">
                <a:solidFill>
                  <a:srgbClr val="334655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en</a:t>
            </a:r>
            <a:r>
              <a:rPr sz="650" spc="35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dernière</a:t>
            </a:r>
            <a:r>
              <a:rPr sz="650" spc="30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spc="-10" dirty="0">
                <a:solidFill>
                  <a:srgbClr val="C55A11"/>
                </a:solidFill>
                <a:latin typeface="Carlito"/>
                <a:cs typeface="Carlito"/>
              </a:rPr>
              <a:t>année</a:t>
            </a:r>
            <a:endParaRPr sz="650">
              <a:latin typeface="Carlito"/>
              <a:cs typeface="Carlito"/>
            </a:endParaRPr>
          </a:p>
          <a:p>
            <a:pPr marL="12700" marR="854075">
              <a:lnSpc>
                <a:spcPts val="819"/>
              </a:lnSpc>
              <a:spcBef>
                <a:spcPts val="15"/>
              </a:spcBef>
            </a:pP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Pôle</a:t>
            </a:r>
            <a:r>
              <a:rPr sz="650" spc="2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formation</a:t>
            </a:r>
            <a:r>
              <a:rPr sz="650" spc="-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UIMM</a:t>
            </a:r>
            <a:r>
              <a:rPr sz="650" spc="5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Nord</a:t>
            </a:r>
            <a:r>
              <a:rPr sz="650" spc="3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Pas</a:t>
            </a:r>
            <a:r>
              <a:rPr sz="650" spc="5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de</a:t>
            </a:r>
            <a:r>
              <a:rPr sz="650" spc="4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Calais</a:t>
            </a:r>
            <a:r>
              <a:rPr sz="650" spc="3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:</a:t>
            </a:r>
            <a:r>
              <a:rPr sz="650" spc="5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CQPM</a:t>
            </a:r>
            <a:r>
              <a:rPr sz="650" spc="35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spc="-10" dirty="0">
                <a:solidFill>
                  <a:srgbClr val="C55A11"/>
                </a:solidFill>
                <a:latin typeface="Carlito"/>
                <a:cs typeface="Carlito"/>
              </a:rPr>
              <a:t>Contrôleurs,</a:t>
            </a:r>
            <a:r>
              <a:rPr sz="650" spc="500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EILCO</a:t>
            </a:r>
            <a:r>
              <a:rPr sz="650" spc="5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:</a:t>
            </a:r>
            <a:r>
              <a:rPr sz="650" spc="2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en</a:t>
            </a:r>
            <a:r>
              <a:rPr sz="650" spc="30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dernière</a:t>
            </a:r>
            <a:r>
              <a:rPr sz="650" spc="25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spc="-10" dirty="0">
                <a:solidFill>
                  <a:srgbClr val="C55A11"/>
                </a:solidFill>
                <a:latin typeface="Carlito"/>
                <a:cs typeface="Carlito"/>
              </a:rPr>
              <a:t>année</a:t>
            </a:r>
            <a:endParaRPr sz="650">
              <a:latin typeface="Carlito"/>
              <a:cs typeface="Carlito"/>
            </a:endParaRPr>
          </a:p>
          <a:p>
            <a:pPr marL="12700">
              <a:lnSpc>
                <a:spcPts val="765"/>
              </a:lnSpc>
            </a:pP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Campus</a:t>
            </a:r>
            <a:r>
              <a:rPr sz="650" spc="4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CESI</a:t>
            </a:r>
            <a:r>
              <a:rPr sz="650" spc="4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spc="-10" dirty="0">
                <a:solidFill>
                  <a:srgbClr val="006FC0"/>
                </a:solidFill>
                <a:latin typeface="Carlito"/>
                <a:cs typeface="Carlito"/>
              </a:rPr>
              <a:t>(Arras)</a:t>
            </a:r>
            <a:endParaRPr sz="650">
              <a:latin typeface="Carlito"/>
              <a:cs typeface="Carlito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647944" y="77571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60" h="135890">
                <a:moveTo>
                  <a:pt x="137160" y="0"/>
                </a:moveTo>
                <a:lnTo>
                  <a:pt x="0" y="0"/>
                </a:lnTo>
                <a:lnTo>
                  <a:pt x="0" y="135636"/>
                </a:lnTo>
                <a:lnTo>
                  <a:pt x="137160" y="135636"/>
                </a:lnTo>
                <a:lnTo>
                  <a:pt x="137160" y="0"/>
                </a:lnTo>
                <a:close/>
              </a:path>
            </a:pathLst>
          </a:custGeom>
          <a:solidFill>
            <a:srgbClr val="CD3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911088" y="2018157"/>
            <a:ext cx="2082164" cy="7454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3800"/>
              </a:lnSpc>
              <a:spcBef>
                <a:spcPts val="90"/>
              </a:spcBef>
            </a:pP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Lycée</a:t>
            </a:r>
            <a:r>
              <a:rPr sz="650" spc="4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La</a:t>
            </a:r>
            <a:r>
              <a:rPr sz="650" spc="3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Briquerie</a:t>
            </a:r>
            <a:r>
              <a:rPr sz="650" spc="3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(Thionville) :</a:t>
            </a:r>
            <a:r>
              <a:rPr sz="650" spc="3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BAC</a:t>
            </a:r>
            <a:r>
              <a:rPr sz="650" spc="45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PRO</a:t>
            </a:r>
            <a:r>
              <a:rPr sz="650" spc="40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MELEC</a:t>
            </a:r>
            <a:r>
              <a:rPr sz="650" spc="45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et</a:t>
            </a:r>
            <a:r>
              <a:rPr sz="650" spc="35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spc="-20" dirty="0">
                <a:solidFill>
                  <a:srgbClr val="C55A11"/>
                </a:solidFill>
                <a:latin typeface="Carlito"/>
                <a:cs typeface="Carlito"/>
              </a:rPr>
              <a:t>MSPC</a:t>
            </a:r>
            <a:r>
              <a:rPr sz="650" spc="500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Lycée</a:t>
            </a:r>
            <a:r>
              <a:rPr sz="650" spc="4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Blaise</a:t>
            </a:r>
            <a:r>
              <a:rPr sz="650" spc="1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Pascal</a:t>
            </a:r>
            <a:r>
              <a:rPr sz="650" spc="4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(Saint-Dizier)</a:t>
            </a:r>
            <a:r>
              <a:rPr sz="650" spc="1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:</a:t>
            </a:r>
            <a:r>
              <a:rPr sz="650" spc="3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BAC</a:t>
            </a:r>
            <a:r>
              <a:rPr sz="650" spc="45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PRO</a:t>
            </a:r>
            <a:r>
              <a:rPr sz="650" spc="50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MELEC</a:t>
            </a:r>
            <a:r>
              <a:rPr sz="650" spc="30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et</a:t>
            </a:r>
            <a:r>
              <a:rPr sz="650" spc="45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spc="-20" dirty="0">
                <a:solidFill>
                  <a:srgbClr val="C55A11"/>
                </a:solidFill>
                <a:latin typeface="Carlito"/>
                <a:cs typeface="Carlito"/>
              </a:rPr>
              <a:t>MSPC</a:t>
            </a:r>
            <a:r>
              <a:rPr sz="650" spc="500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Lycée</a:t>
            </a:r>
            <a:r>
              <a:rPr sz="650" spc="3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Henri</a:t>
            </a:r>
            <a:r>
              <a:rPr sz="650" spc="3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Loritz</a:t>
            </a:r>
            <a:r>
              <a:rPr sz="650" spc="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(Nancy)</a:t>
            </a:r>
            <a:r>
              <a:rPr sz="650" spc="2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:</a:t>
            </a:r>
            <a:r>
              <a:rPr sz="650" spc="2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BTS</a:t>
            </a:r>
            <a:r>
              <a:rPr sz="650" spc="40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CPI</a:t>
            </a:r>
            <a:r>
              <a:rPr sz="650" spc="45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et</a:t>
            </a:r>
            <a:r>
              <a:rPr sz="650" spc="25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spc="-10" dirty="0">
                <a:solidFill>
                  <a:srgbClr val="C55A11"/>
                </a:solidFill>
                <a:latin typeface="Carlito"/>
                <a:cs typeface="Carlito"/>
              </a:rPr>
              <a:t>Electrotechnique</a:t>
            </a:r>
            <a:r>
              <a:rPr sz="650" spc="500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Pôle</a:t>
            </a:r>
            <a:r>
              <a:rPr sz="650" spc="2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de</a:t>
            </a:r>
            <a:r>
              <a:rPr sz="650" spc="4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Formation</a:t>
            </a:r>
            <a:r>
              <a:rPr sz="650" spc="-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UIMM</a:t>
            </a:r>
            <a:r>
              <a:rPr sz="650" spc="6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de</a:t>
            </a:r>
            <a:r>
              <a:rPr sz="650" spc="3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Donchery</a:t>
            </a:r>
            <a:r>
              <a:rPr sz="650" spc="3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:</a:t>
            </a:r>
            <a:r>
              <a:rPr sz="650" spc="5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BAC</a:t>
            </a:r>
            <a:r>
              <a:rPr sz="650" spc="50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PRO</a:t>
            </a:r>
            <a:r>
              <a:rPr sz="650" spc="45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spc="-25" dirty="0">
                <a:solidFill>
                  <a:srgbClr val="C55A11"/>
                </a:solidFill>
                <a:latin typeface="Carlito"/>
                <a:cs typeface="Carlito"/>
              </a:rPr>
              <a:t>TCI</a:t>
            </a:r>
            <a:r>
              <a:rPr sz="650" spc="500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Université</a:t>
            </a:r>
            <a:r>
              <a:rPr sz="650" spc="2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de</a:t>
            </a:r>
            <a:r>
              <a:rPr sz="650" spc="4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Reims</a:t>
            </a:r>
            <a:r>
              <a:rPr sz="650" spc="3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:</a:t>
            </a:r>
            <a:r>
              <a:rPr sz="650" spc="3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BUT</a:t>
            </a:r>
            <a:r>
              <a:rPr sz="650" spc="35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Génie</a:t>
            </a:r>
            <a:r>
              <a:rPr sz="650" spc="40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spc="-10" dirty="0">
                <a:solidFill>
                  <a:srgbClr val="C55A11"/>
                </a:solidFill>
                <a:latin typeface="Carlito"/>
                <a:cs typeface="Carlito"/>
              </a:rPr>
              <a:t>Civil</a:t>
            </a:r>
            <a:endParaRPr sz="650">
              <a:latin typeface="Carlito"/>
              <a:cs typeface="Carlito"/>
            </a:endParaRPr>
          </a:p>
          <a:p>
            <a:pPr marL="12700" marR="862965">
              <a:lnSpc>
                <a:spcPts val="819"/>
              </a:lnSpc>
              <a:spcBef>
                <a:spcPts val="20"/>
              </a:spcBef>
            </a:pP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ENIM</a:t>
            </a:r>
            <a:r>
              <a:rPr sz="650" spc="5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(Metz)</a:t>
            </a:r>
            <a:r>
              <a:rPr sz="650" spc="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:</a:t>
            </a:r>
            <a:r>
              <a:rPr sz="650" spc="2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1ere</a:t>
            </a:r>
            <a:r>
              <a:rPr sz="650" spc="35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et</a:t>
            </a:r>
            <a:r>
              <a:rPr sz="650" spc="30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2eme</a:t>
            </a:r>
            <a:r>
              <a:rPr sz="650" spc="35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spc="-10" dirty="0">
                <a:solidFill>
                  <a:srgbClr val="C55A11"/>
                </a:solidFill>
                <a:latin typeface="Carlito"/>
                <a:cs typeface="Carlito"/>
              </a:rPr>
              <a:t>année</a:t>
            </a:r>
            <a:r>
              <a:rPr sz="650" spc="500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Campus</a:t>
            </a:r>
            <a:r>
              <a:rPr sz="650" spc="4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CESI</a:t>
            </a:r>
            <a:r>
              <a:rPr sz="650" spc="4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spc="-10" dirty="0">
                <a:solidFill>
                  <a:srgbClr val="006FC0"/>
                </a:solidFill>
                <a:latin typeface="Carlito"/>
                <a:cs typeface="Carlito"/>
              </a:rPr>
              <a:t>(Nancy)</a:t>
            </a:r>
            <a:endParaRPr sz="650">
              <a:latin typeface="Carlito"/>
              <a:cs typeface="Carlito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654040" y="2036064"/>
            <a:ext cx="134620" cy="135890"/>
          </a:xfrm>
          <a:custGeom>
            <a:avLst/>
            <a:gdLst/>
            <a:ahLst/>
            <a:cxnLst/>
            <a:rect l="l" t="t" r="r" b="b"/>
            <a:pathLst>
              <a:path w="134620" h="135889">
                <a:moveTo>
                  <a:pt x="134112" y="0"/>
                </a:moveTo>
                <a:lnTo>
                  <a:pt x="0" y="0"/>
                </a:lnTo>
                <a:lnTo>
                  <a:pt x="0" y="135636"/>
                </a:lnTo>
                <a:lnTo>
                  <a:pt x="134112" y="135636"/>
                </a:lnTo>
                <a:lnTo>
                  <a:pt x="134112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914135" y="2940176"/>
            <a:ext cx="2152015" cy="3340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3800"/>
              </a:lnSpc>
              <a:spcBef>
                <a:spcPts val="90"/>
              </a:spcBef>
            </a:pP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Lycée</a:t>
            </a:r>
            <a:r>
              <a:rPr sz="650" spc="3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Léon</a:t>
            </a:r>
            <a:r>
              <a:rPr sz="650" spc="1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Blum</a:t>
            </a:r>
            <a:r>
              <a:rPr sz="650" spc="2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(Le</a:t>
            </a:r>
            <a:r>
              <a:rPr sz="650" spc="2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Creusot)</a:t>
            </a:r>
            <a:r>
              <a:rPr sz="650" spc="1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:</a:t>
            </a:r>
            <a:r>
              <a:rPr sz="650" spc="21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BAC</a:t>
            </a:r>
            <a:r>
              <a:rPr sz="650" spc="40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PRO</a:t>
            </a:r>
            <a:r>
              <a:rPr sz="650" spc="30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TRPM,</a:t>
            </a:r>
            <a:r>
              <a:rPr sz="650" spc="35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TCI</a:t>
            </a:r>
            <a:r>
              <a:rPr sz="650" spc="30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et</a:t>
            </a:r>
            <a:r>
              <a:rPr sz="650" spc="40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spc="-20" dirty="0">
                <a:solidFill>
                  <a:srgbClr val="C55A11"/>
                </a:solidFill>
                <a:latin typeface="Carlito"/>
                <a:cs typeface="Carlito"/>
              </a:rPr>
              <a:t>MELEC</a:t>
            </a:r>
            <a:r>
              <a:rPr sz="650" spc="500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Lycée</a:t>
            </a:r>
            <a:r>
              <a:rPr sz="650" spc="4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Eugène</a:t>
            </a:r>
            <a:r>
              <a:rPr sz="650" spc="4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Guillaume</a:t>
            </a:r>
            <a:r>
              <a:rPr sz="650" spc="3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(Montbard</a:t>
            </a:r>
            <a:r>
              <a:rPr sz="650" dirty="0">
                <a:solidFill>
                  <a:srgbClr val="334655"/>
                </a:solidFill>
                <a:latin typeface="Carlito"/>
                <a:cs typeface="Carlito"/>
              </a:rPr>
              <a:t>)</a:t>
            </a:r>
            <a:r>
              <a:rPr sz="650" spc="15" dirty="0">
                <a:solidFill>
                  <a:srgbClr val="334655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:</a:t>
            </a:r>
            <a:r>
              <a:rPr sz="650" spc="30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BAC</a:t>
            </a:r>
            <a:r>
              <a:rPr sz="650" spc="45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PRO</a:t>
            </a:r>
            <a:r>
              <a:rPr sz="650" spc="45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TCI</a:t>
            </a:r>
            <a:r>
              <a:rPr sz="650" spc="60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et</a:t>
            </a:r>
            <a:r>
              <a:rPr sz="650" spc="35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spc="-20" dirty="0">
                <a:solidFill>
                  <a:srgbClr val="C55A11"/>
                </a:solidFill>
                <a:latin typeface="Carlito"/>
                <a:cs typeface="Carlito"/>
              </a:rPr>
              <a:t>MSPC</a:t>
            </a:r>
            <a:r>
              <a:rPr sz="650" spc="500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Campus</a:t>
            </a:r>
            <a:r>
              <a:rPr sz="650" spc="4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CESI</a:t>
            </a:r>
            <a:r>
              <a:rPr sz="650" spc="4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spc="-10" dirty="0">
                <a:solidFill>
                  <a:srgbClr val="006FC0"/>
                </a:solidFill>
                <a:latin typeface="Carlito"/>
                <a:cs typeface="Carlito"/>
              </a:rPr>
              <a:t>(Dijon)</a:t>
            </a:r>
            <a:endParaRPr sz="650">
              <a:latin typeface="Carlito"/>
              <a:cs typeface="Carlito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904357" y="3358718"/>
            <a:ext cx="3197860" cy="10534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Lycée</a:t>
            </a:r>
            <a:r>
              <a:rPr sz="650" spc="5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Catalins</a:t>
            </a:r>
            <a:r>
              <a:rPr sz="650" spc="2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(Montélimar) :</a:t>
            </a:r>
            <a:r>
              <a:rPr sz="650" spc="4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BAC</a:t>
            </a:r>
            <a:r>
              <a:rPr sz="650" spc="45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PRO</a:t>
            </a:r>
            <a:r>
              <a:rPr sz="650" spc="55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MELEC</a:t>
            </a:r>
            <a:r>
              <a:rPr sz="650" spc="35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et</a:t>
            </a:r>
            <a:r>
              <a:rPr sz="650" spc="45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MSPC,</a:t>
            </a:r>
            <a:r>
              <a:rPr sz="650" spc="35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BTS</a:t>
            </a:r>
            <a:r>
              <a:rPr sz="650" spc="45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spc="-25" dirty="0">
                <a:solidFill>
                  <a:srgbClr val="C55A11"/>
                </a:solidFill>
                <a:latin typeface="Carlito"/>
                <a:cs typeface="Carlito"/>
              </a:rPr>
              <a:t>MS</a:t>
            </a:r>
            <a:endParaRPr sz="65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Lycée</a:t>
            </a:r>
            <a:r>
              <a:rPr sz="650" spc="4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La</a:t>
            </a:r>
            <a:r>
              <a:rPr sz="650" spc="2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Martinière</a:t>
            </a:r>
            <a:r>
              <a:rPr sz="650" spc="1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(Lyon)</a:t>
            </a:r>
            <a:r>
              <a:rPr sz="650" spc="2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:</a:t>
            </a:r>
            <a:r>
              <a:rPr sz="650" spc="4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BAC</a:t>
            </a:r>
            <a:r>
              <a:rPr sz="650" spc="45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PRO</a:t>
            </a:r>
            <a:r>
              <a:rPr sz="650" spc="35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MSPC,</a:t>
            </a:r>
            <a:r>
              <a:rPr sz="650" spc="35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BTS</a:t>
            </a:r>
            <a:r>
              <a:rPr sz="650" spc="25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spc="-20" dirty="0">
                <a:solidFill>
                  <a:srgbClr val="C55A11"/>
                </a:solidFill>
                <a:latin typeface="Carlito"/>
                <a:cs typeface="Carlito"/>
              </a:rPr>
              <a:t>CIRA</a:t>
            </a:r>
            <a:endParaRPr sz="65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Lycée</a:t>
            </a:r>
            <a:r>
              <a:rPr sz="650" spc="4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Alexandre</a:t>
            </a:r>
            <a:r>
              <a:rPr sz="650" spc="3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Bérard</a:t>
            </a:r>
            <a:r>
              <a:rPr sz="650" spc="3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(Ambérieu</a:t>
            </a:r>
            <a:r>
              <a:rPr sz="650" spc="2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en</a:t>
            </a:r>
            <a:r>
              <a:rPr sz="650" spc="3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Bugey)</a:t>
            </a:r>
            <a:r>
              <a:rPr sz="650" spc="4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:</a:t>
            </a:r>
            <a:r>
              <a:rPr sz="650" spc="5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BAC</a:t>
            </a:r>
            <a:r>
              <a:rPr sz="650" spc="45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PRO</a:t>
            </a:r>
            <a:r>
              <a:rPr sz="650" spc="45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MELEC</a:t>
            </a:r>
            <a:r>
              <a:rPr sz="650" spc="45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et</a:t>
            </a:r>
            <a:r>
              <a:rPr sz="650" spc="35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spc="-20" dirty="0">
                <a:solidFill>
                  <a:srgbClr val="C55A11"/>
                </a:solidFill>
                <a:latin typeface="Carlito"/>
                <a:cs typeface="Carlito"/>
              </a:rPr>
              <a:t>MSPC</a:t>
            </a:r>
            <a:endParaRPr sz="650">
              <a:latin typeface="Carlito"/>
              <a:cs typeface="Carlito"/>
            </a:endParaRPr>
          </a:p>
          <a:p>
            <a:pPr marL="12700" marR="143510">
              <a:lnSpc>
                <a:spcPts val="819"/>
              </a:lnSpc>
              <a:spcBef>
                <a:spcPts val="20"/>
              </a:spcBef>
            </a:pPr>
            <a:r>
              <a:rPr sz="650" spc="10" dirty="0">
                <a:solidFill>
                  <a:srgbClr val="006FC0"/>
                </a:solidFill>
                <a:latin typeface="Carlito"/>
                <a:cs typeface="Carlito"/>
              </a:rPr>
              <a:t>Lycée</a:t>
            </a:r>
            <a:r>
              <a:rPr sz="650" spc="-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spc="10" dirty="0">
                <a:solidFill>
                  <a:srgbClr val="006FC0"/>
                </a:solidFill>
                <a:latin typeface="Carlito"/>
                <a:cs typeface="Carlito"/>
              </a:rPr>
              <a:t>La</a:t>
            </a:r>
            <a:r>
              <a:rPr sz="650" spc="-1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spc="10" dirty="0">
                <a:solidFill>
                  <a:srgbClr val="006FC0"/>
                </a:solidFill>
                <a:latin typeface="Carlito"/>
                <a:cs typeface="Carlito"/>
              </a:rPr>
              <a:t>Salle</a:t>
            </a:r>
            <a:r>
              <a:rPr sz="650" spc="-1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spc="10" dirty="0">
                <a:solidFill>
                  <a:srgbClr val="006FC0"/>
                </a:solidFill>
                <a:latin typeface="Carlito"/>
                <a:cs typeface="Carlito"/>
              </a:rPr>
              <a:t>(St</a:t>
            </a:r>
            <a:r>
              <a:rPr sz="650" spc="-1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spc="10" dirty="0">
                <a:solidFill>
                  <a:srgbClr val="006FC0"/>
                </a:solidFill>
                <a:latin typeface="Carlito"/>
                <a:cs typeface="Carlito"/>
              </a:rPr>
              <a:t>Etienne)</a:t>
            </a:r>
            <a:r>
              <a:rPr sz="650" spc="-1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spc="10" dirty="0">
                <a:solidFill>
                  <a:srgbClr val="006FC0"/>
                </a:solidFill>
                <a:latin typeface="Carlito"/>
                <a:cs typeface="Carlito"/>
              </a:rPr>
              <a:t>:</a:t>
            </a:r>
            <a:r>
              <a:rPr sz="650" spc="-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spc="10" dirty="0">
                <a:solidFill>
                  <a:srgbClr val="C55A11"/>
                </a:solidFill>
                <a:latin typeface="Carlito"/>
                <a:cs typeface="Carlito"/>
              </a:rPr>
              <a:t>BAC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spc="10" dirty="0">
                <a:solidFill>
                  <a:srgbClr val="C55A11"/>
                </a:solidFill>
                <a:latin typeface="Carlito"/>
                <a:cs typeface="Carlito"/>
              </a:rPr>
              <a:t>PRO</a:t>
            </a:r>
            <a:r>
              <a:rPr sz="650" spc="5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spc="10" dirty="0">
                <a:solidFill>
                  <a:srgbClr val="C55A11"/>
                </a:solidFill>
                <a:latin typeface="Carlito"/>
                <a:cs typeface="Carlito"/>
              </a:rPr>
              <a:t>MELEC</a:t>
            </a:r>
            <a:r>
              <a:rPr sz="650" spc="-15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spc="10" dirty="0">
                <a:solidFill>
                  <a:srgbClr val="C55A11"/>
                </a:solidFill>
                <a:latin typeface="Carlito"/>
                <a:cs typeface="Carlito"/>
              </a:rPr>
              <a:t>et</a:t>
            </a:r>
            <a:r>
              <a:rPr sz="650" spc="-5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spc="10" dirty="0">
                <a:solidFill>
                  <a:srgbClr val="C55A11"/>
                </a:solidFill>
                <a:latin typeface="Carlito"/>
                <a:cs typeface="Carlito"/>
              </a:rPr>
              <a:t>MSPC,</a:t>
            </a:r>
            <a:r>
              <a:rPr sz="650" spc="-15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spc="10" dirty="0">
                <a:solidFill>
                  <a:srgbClr val="C55A11"/>
                </a:solidFill>
                <a:latin typeface="Carlito"/>
                <a:cs typeface="Carlito"/>
              </a:rPr>
              <a:t>BTS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spc="10" dirty="0">
                <a:solidFill>
                  <a:srgbClr val="C55A11"/>
                </a:solidFill>
                <a:latin typeface="Carlito"/>
                <a:cs typeface="Carlito"/>
              </a:rPr>
              <a:t>CIRA,</a:t>
            </a:r>
            <a:r>
              <a:rPr sz="650" spc="-5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spc="10" dirty="0">
                <a:solidFill>
                  <a:srgbClr val="C55A11"/>
                </a:solidFill>
                <a:latin typeface="Carlito"/>
                <a:cs typeface="Carlito"/>
              </a:rPr>
              <a:t>Electrotechnique</a:t>
            </a:r>
            <a:r>
              <a:rPr sz="650" spc="-25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spc="10" dirty="0">
                <a:solidFill>
                  <a:srgbClr val="C55A11"/>
                </a:solidFill>
                <a:latin typeface="Carlito"/>
                <a:cs typeface="Carlito"/>
              </a:rPr>
              <a:t>et</a:t>
            </a:r>
            <a:r>
              <a:rPr sz="650" spc="-5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spc="-25" dirty="0">
                <a:solidFill>
                  <a:srgbClr val="C55A11"/>
                </a:solidFill>
                <a:latin typeface="Carlito"/>
                <a:cs typeface="Carlito"/>
              </a:rPr>
              <a:t>MS</a:t>
            </a:r>
            <a:r>
              <a:rPr sz="650" spc="500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Lycée</a:t>
            </a:r>
            <a:r>
              <a:rPr sz="650" spc="3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Galilée</a:t>
            </a:r>
            <a:r>
              <a:rPr sz="650" spc="1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(Vienne)</a:t>
            </a:r>
            <a:r>
              <a:rPr sz="650" spc="3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:</a:t>
            </a:r>
            <a:r>
              <a:rPr sz="650" spc="3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BAC</a:t>
            </a:r>
            <a:r>
              <a:rPr sz="650" spc="35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PRO</a:t>
            </a:r>
            <a:r>
              <a:rPr sz="650" spc="35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MELEC</a:t>
            </a:r>
            <a:r>
              <a:rPr sz="650" spc="35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et</a:t>
            </a:r>
            <a:r>
              <a:rPr sz="650" spc="25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TCI,</a:t>
            </a:r>
            <a:r>
              <a:rPr sz="650" spc="35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CAP</a:t>
            </a:r>
            <a:r>
              <a:rPr sz="650" spc="50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spc="-20" dirty="0">
                <a:solidFill>
                  <a:srgbClr val="C55A11"/>
                </a:solidFill>
                <a:latin typeface="Carlito"/>
                <a:cs typeface="Carlito"/>
              </a:rPr>
              <a:t>RICS</a:t>
            </a:r>
            <a:endParaRPr sz="650">
              <a:latin typeface="Carlito"/>
              <a:cs typeface="Carlito"/>
            </a:endParaRPr>
          </a:p>
          <a:p>
            <a:pPr marL="12700">
              <a:lnSpc>
                <a:spcPts val="765"/>
              </a:lnSpc>
            </a:pPr>
            <a:r>
              <a:rPr sz="650" dirty="0">
                <a:solidFill>
                  <a:srgbClr val="006FC0"/>
                </a:solidFill>
                <a:latin typeface="Liberation Sans Narrow"/>
                <a:cs typeface="Liberation Sans Narrow"/>
              </a:rPr>
              <a:t>Lycée</a:t>
            </a:r>
            <a:r>
              <a:rPr sz="650" spc="130" dirty="0">
                <a:solidFill>
                  <a:srgbClr val="006FC0"/>
                </a:solidFill>
                <a:latin typeface="Liberation Sans Narrow"/>
                <a:cs typeface="Liberation Sans Narrow"/>
              </a:rPr>
              <a:t> </a:t>
            </a:r>
            <a:r>
              <a:rPr sz="650" dirty="0">
                <a:solidFill>
                  <a:srgbClr val="006FC0"/>
                </a:solidFill>
                <a:latin typeface="Liberation Sans Narrow"/>
                <a:cs typeface="Liberation Sans Narrow"/>
              </a:rPr>
              <a:t>L’Edit</a:t>
            </a:r>
            <a:r>
              <a:rPr sz="650" spc="90" dirty="0">
                <a:solidFill>
                  <a:srgbClr val="006FC0"/>
                </a:solidFill>
                <a:latin typeface="Liberation Sans Narrow"/>
                <a:cs typeface="Liberation Sans Narrow"/>
              </a:rPr>
              <a:t> </a:t>
            </a:r>
            <a:r>
              <a:rPr sz="650" dirty="0">
                <a:solidFill>
                  <a:srgbClr val="006FC0"/>
                </a:solidFill>
                <a:latin typeface="Liberation Sans Narrow"/>
                <a:cs typeface="Liberation Sans Narrow"/>
              </a:rPr>
              <a:t>(Roussillon)</a:t>
            </a:r>
            <a:r>
              <a:rPr sz="650" spc="40" dirty="0">
                <a:solidFill>
                  <a:srgbClr val="006FC0"/>
                </a:solidFill>
                <a:latin typeface="Liberation Sans Narrow"/>
                <a:cs typeface="Liberation Sans Narrow"/>
              </a:rPr>
              <a:t> </a:t>
            </a:r>
            <a:r>
              <a:rPr sz="650" dirty="0">
                <a:solidFill>
                  <a:srgbClr val="006FC0"/>
                </a:solidFill>
                <a:latin typeface="Liberation Sans Narrow"/>
                <a:cs typeface="Liberation Sans Narrow"/>
              </a:rPr>
              <a:t>:</a:t>
            </a:r>
            <a:r>
              <a:rPr sz="650" spc="130" dirty="0">
                <a:solidFill>
                  <a:srgbClr val="006FC0"/>
                </a:solidFill>
                <a:latin typeface="Liberation Sans Narrow"/>
                <a:cs typeface="Liberation Sans Narrow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BAC</a:t>
            </a:r>
            <a:r>
              <a:rPr sz="650" spc="140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PRO</a:t>
            </a:r>
            <a:r>
              <a:rPr sz="650" spc="150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spc="-20" dirty="0">
                <a:solidFill>
                  <a:srgbClr val="C55A11"/>
                </a:solidFill>
                <a:latin typeface="Carlito"/>
                <a:cs typeface="Carlito"/>
              </a:rPr>
              <a:t>MSPC</a:t>
            </a:r>
            <a:endParaRPr sz="650">
              <a:latin typeface="Carlito"/>
              <a:cs typeface="Carlito"/>
            </a:endParaRPr>
          </a:p>
          <a:p>
            <a:pPr marL="12700" marR="5080">
              <a:lnSpc>
                <a:spcPct val="103099"/>
              </a:lnSpc>
              <a:spcBef>
                <a:spcPts val="10"/>
              </a:spcBef>
            </a:pP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ECAM</a:t>
            </a:r>
            <a:r>
              <a:rPr sz="650" spc="5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(Lyon)</a:t>
            </a:r>
            <a:r>
              <a:rPr sz="650" spc="3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:</a:t>
            </a:r>
            <a:r>
              <a:rPr sz="650" spc="5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Bachelor</a:t>
            </a:r>
            <a:r>
              <a:rPr sz="650" spc="55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Cybersécurité</a:t>
            </a:r>
            <a:r>
              <a:rPr sz="650" spc="40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et</a:t>
            </a:r>
            <a:r>
              <a:rPr sz="650" spc="55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diplôme</a:t>
            </a:r>
            <a:r>
              <a:rPr sz="650" spc="30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d'ingénieur</a:t>
            </a:r>
            <a:r>
              <a:rPr sz="650" spc="65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électricité</a:t>
            </a:r>
            <a:r>
              <a:rPr sz="650" spc="15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et</a:t>
            </a:r>
            <a:r>
              <a:rPr sz="650" spc="65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génie</a:t>
            </a:r>
            <a:r>
              <a:rPr sz="650" spc="45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spc="-10" dirty="0">
                <a:solidFill>
                  <a:srgbClr val="C55A11"/>
                </a:solidFill>
                <a:latin typeface="Carlito"/>
                <a:cs typeface="Carlito"/>
              </a:rPr>
              <a:t>mécanique</a:t>
            </a:r>
            <a:r>
              <a:rPr sz="650" spc="500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Lycée</a:t>
            </a:r>
            <a:r>
              <a:rPr sz="650" spc="5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Algoud-Laffemas</a:t>
            </a:r>
            <a:r>
              <a:rPr sz="650" spc="2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(Valence)</a:t>
            </a:r>
            <a:r>
              <a:rPr sz="650" spc="5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334655"/>
                </a:solidFill>
                <a:latin typeface="Carlito"/>
                <a:cs typeface="Carlito"/>
              </a:rPr>
              <a:t>:</a:t>
            </a:r>
            <a:r>
              <a:rPr sz="650" spc="30" dirty="0">
                <a:solidFill>
                  <a:srgbClr val="334655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BAC</a:t>
            </a:r>
            <a:r>
              <a:rPr sz="650" spc="55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PRO</a:t>
            </a:r>
            <a:r>
              <a:rPr sz="650" spc="40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MELEC,</a:t>
            </a:r>
            <a:r>
              <a:rPr sz="650" spc="55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BTS</a:t>
            </a:r>
            <a:r>
              <a:rPr sz="650" spc="30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spc="-25" dirty="0">
                <a:solidFill>
                  <a:srgbClr val="C55A11"/>
                </a:solidFill>
                <a:latin typeface="Carlito"/>
                <a:cs typeface="Carlito"/>
              </a:rPr>
              <a:t>CPI</a:t>
            </a:r>
            <a:endParaRPr sz="650">
              <a:latin typeface="Carlito"/>
              <a:cs typeface="Carlito"/>
            </a:endParaRPr>
          </a:p>
          <a:p>
            <a:pPr marL="12700" marR="1221105">
              <a:lnSpc>
                <a:spcPct val="103099"/>
              </a:lnSpc>
              <a:spcBef>
                <a:spcPts val="10"/>
              </a:spcBef>
            </a:pP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CFA</a:t>
            </a:r>
            <a:r>
              <a:rPr sz="650" spc="3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des</a:t>
            </a:r>
            <a:r>
              <a:rPr sz="650" spc="4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Métiers</a:t>
            </a:r>
            <a:r>
              <a:rPr sz="650" spc="1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des</a:t>
            </a:r>
            <a:r>
              <a:rPr sz="650" spc="4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Energies</a:t>
            </a:r>
            <a:r>
              <a:rPr sz="650" spc="2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:</a:t>
            </a:r>
            <a:r>
              <a:rPr sz="650" spc="4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BTS</a:t>
            </a:r>
            <a:r>
              <a:rPr sz="650" spc="40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CIRA</a:t>
            </a:r>
            <a:r>
              <a:rPr sz="650" spc="225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et</a:t>
            </a:r>
            <a:r>
              <a:rPr sz="650" spc="40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titre</a:t>
            </a:r>
            <a:r>
              <a:rPr sz="650" spc="15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pro</a:t>
            </a:r>
            <a:r>
              <a:rPr sz="650" spc="30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spc="-25" dirty="0">
                <a:solidFill>
                  <a:srgbClr val="C55A11"/>
                </a:solidFill>
                <a:latin typeface="Carlito"/>
                <a:cs typeface="Carlito"/>
              </a:rPr>
              <a:t>TMI</a:t>
            </a:r>
            <a:r>
              <a:rPr sz="650" spc="500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Campus</a:t>
            </a:r>
            <a:r>
              <a:rPr sz="650" spc="4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CESI</a:t>
            </a:r>
            <a:r>
              <a:rPr sz="650" spc="4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spc="-10" dirty="0">
                <a:solidFill>
                  <a:srgbClr val="006FC0"/>
                </a:solidFill>
                <a:latin typeface="Carlito"/>
                <a:cs typeface="Carlito"/>
              </a:rPr>
              <a:t>(Lyon)</a:t>
            </a:r>
            <a:endParaRPr sz="650">
              <a:latin typeface="Carlito"/>
              <a:cs typeface="Carlito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215129" y="4581245"/>
            <a:ext cx="1780539" cy="4362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3600"/>
              </a:lnSpc>
              <a:spcBef>
                <a:spcPts val="90"/>
              </a:spcBef>
            </a:pP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Lycée</a:t>
            </a:r>
            <a:r>
              <a:rPr sz="650" spc="4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Jean</a:t>
            </a:r>
            <a:r>
              <a:rPr sz="650" spc="2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Perrin</a:t>
            </a:r>
            <a:r>
              <a:rPr sz="650" spc="2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(Marseille)</a:t>
            </a:r>
            <a:r>
              <a:rPr sz="650" spc="1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:</a:t>
            </a:r>
            <a:r>
              <a:rPr sz="650" spc="4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BTS</a:t>
            </a:r>
            <a:r>
              <a:rPr sz="650" spc="30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CPI,</a:t>
            </a:r>
            <a:r>
              <a:rPr sz="650" spc="40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BTS</a:t>
            </a:r>
            <a:r>
              <a:rPr sz="650" spc="45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spc="-20" dirty="0">
                <a:solidFill>
                  <a:srgbClr val="C55A11"/>
                </a:solidFill>
                <a:latin typeface="Carlito"/>
                <a:cs typeface="Carlito"/>
              </a:rPr>
              <a:t>CRCI</a:t>
            </a:r>
            <a:r>
              <a:rPr sz="650" spc="500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ENSAM</a:t>
            </a:r>
            <a:r>
              <a:rPr sz="650" spc="5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(Aix-en-Provence)</a:t>
            </a:r>
            <a:r>
              <a:rPr sz="650" spc="6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:</a:t>
            </a:r>
            <a:r>
              <a:rPr sz="650" spc="4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en</a:t>
            </a:r>
            <a:r>
              <a:rPr sz="650" spc="45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dernière</a:t>
            </a:r>
            <a:r>
              <a:rPr sz="650" spc="40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spc="-10" dirty="0">
                <a:solidFill>
                  <a:srgbClr val="C55A11"/>
                </a:solidFill>
                <a:latin typeface="Carlito"/>
                <a:cs typeface="Carlito"/>
              </a:rPr>
              <a:t>année</a:t>
            </a:r>
            <a:r>
              <a:rPr sz="650" spc="500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Lycée</a:t>
            </a:r>
            <a:r>
              <a:rPr sz="650" spc="3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Argensol</a:t>
            </a:r>
            <a:r>
              <a:rPr sz="650" spc="1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(Orange)</a:t>
            </a:r>
            <a:r>
              <a:rPr sz="650" spc="4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334655"/>
                </a:solidFill>
                <a:latin typeface="Carlito"/>
                <a:cs typeface="Carlito"/>
              </a:rPr>
              <a:t>:</a:t>
            </a:r>
            <a:r>
              <a:rPr sz="650" spc="20" dirty="0">
                <a:solidFill>
                  <a:srgbClr val="334655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BAC</a:t>
            </a:r>
            <a:r>
              <a:rPr sz="650" spc="40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PRO</a:t>
            </a:r>
            <a:r>
              <a:rPr sz="650" spc="35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TCI</a:t>
            </a:r>
            <a:r>
              <a:rPr sz="650" spc="50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et</a:t>
            </a:r>
            <a:r>
              <a:rPr sz="650" spc="30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C55A11"/>
                </a:solidFill>
                <a:latin typeface="Carlito"/>
                <a:cs typeface="Carlito"/>
              </a:rPr>
              <a:t>BTS</a:t>
            </a:r>
            <a:r>
              <a:rPr sz="650" spc="40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spc="-20" dirty="0">
                <a:solidFill>
                  <a:srgbClr val="C55A11"/>
                </a:solidFill>
                <a:latin typeface="Carlito"/>
                <a:cs typeface="Carlito"/>
              </a:rPr>
              <a:t>CRCI</a:t>
            </a:r>
            <a:r>
              <a:rPr sz="650" spc="500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Campus</a:t>
            </a:r>
            <a:r>
              <a:rPr sz="650" spc="4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dirty="0">
                <a:solidFill>
                  <a:srgbClr val="006FC0"/>
                </a:solidFill>
                <a:latin typeface="Carlito"/>
                <a:cs typeface="Carlito"/>
              </a:rPr>
              <a:t>CESI</a:t>
            </a:r>
            <a:r>
              <a:rPr sz="650" spc="4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650" spc="-10" dirty="0">
                <a:solidFill>
                  <a:srgbClr val="006FC0"/>
                </a:solidFill>
                <a:latin typeface="Carlito"/>
                <a:cs typeface="Carlito"/>
              </a:rPr>
              <a:t>(Nice)</a:t>
            </a:r>
            <a:endParaRPr sz="650">
              <a:latin typeface="Carlito"/>
              <a:cs typeface="Carlito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989832" y="4597908"/>
            <a:ext cx="135890" cy="134620"/>
          </a:xfrm>
          <a:custGeom>
            <a:avLst/>
            <a:gdLst/>
            <a:ahLst/>
            <a:cxnLst/>
            <a:rect l="l" t="t" r="r" b="b"/>
            <a:pathLst>
              <a:path w="135889" h="134620">
                <a:moveTo>
                  <a:pt x="135636" y="0"/>
                </a:moveTo>
                <a:lnTo>
                  <a:pt x="0" y="0"/>
                </a:lnTo>
                <a:lnTo>
                  <a:pt x="0" y="134111"/>
                </a:lnTo>
                <a:lnTo>
                  <a:pt x="135636" y="134111"/>
                </a:lnTo>
                <a:lnTo>
                  <a:pt x="135636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object 27"/>
          <p:cNvGrpSpPr/>
          <p:nvPr/>
        </p:nvGrpSpPr>
        <p:grpSpPr>
          <a:xfrm>
            <a:off x="418845" y="2555748"/>
            <a:ext cx="20320" cy="377825"/>
            <a:chOff x="418845" y="2555748"/>
            <a:chExt cx="20320" cy="377825"/>
          </a:xfrm>
        </p:grpSpPr>
        <p:sp>
          <p:nvSpPr>
            <p:cNvPr id="28" name="object 28"/>
            <p:cNvSpPr/>
            <p:nvPr/>
          </p:nvSpPr>
          <p:spPr>
            <a:xfrm>
              <a:off x="432815" y="2555748"/>
              <a:ext cx="0" cy="336550"/>
            </a:xfrm>
            <a:custGeom>
              <a:avLst/>
              <a:gdLst/>
              <a:ahLst/>
              <a:cxnLst/>
              <a:rect l="l" t="t" r="r" b="b"/>
              <a:pathLst>
                <a:path h="336550">
                  <a:moveTo>
                    <a:pt x="0" y="0"/>
                  </a:moveTo>
                  <a:lnTo>
                    <a:pt x="0" y="336295"/>
                  </a:lnTo>
                </a:path>
              </a:pathLst>
            </a:custGeom>
            <a:ln w="12700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25195" y="2801112"/>
              <a:ext cx="0" cy="132080"/>
            </a:xfrm>
            <a:custGeom>
              <a:avLst/>
              <a:gdLst/>
              <a:ahLst/>
              <a:cxnLst/>
              <a:rect l="l" t="t" r="r" b="b"/>
              <a:pathLst>
                <a:path h="132080">
                  <a:moveTo>
                    <a:pt x="0" y="0"/>
                  </a:moveTo>
                  <a:lnTo>
                    <a:pt x="0" y="131952"/>
                  </a:lnTo>
                </a:path>
              </a:pathLst>
            </a:custGeom>
            <a:ln w="12700">
              <a:solidFill>
                <a:srgbClr val="BDD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/>
          <p:nvPr/>
        </p:nvSpPr>
        <p:spPr>
          <a:xfrm>
            <a:off x="452627" y="3128772"/>
            <a:ext cx="0" cy="1224915"/>
          </a:xfrm>
          <a:custGeom>
            <a:avLst/>
            <a:gdLst/>
            <a:ahLst/>
            <a:cxnLst/>
            <a:rect l="l" t="t" r="r" b="b"/>
            <a:pathLst>
              <a:path h="1224914">
                <a:moveTo>
                  <a:pt x="0" y="0"/>
                </a:moveTo>
                <a:lnTo>
                  <a:pt x="0" y="1224407"/>
                </a:lnTo>
              </a:path>
            </a:pathLst>
          </a:custGeom>
          <a:ln w="127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32816" y="4494276"/>
            <a:ext cx="0" cy="394335"/>
          </a:xfrm>
          <a:custGeom>
            <a:avLst/>
            <a:gdLst/>
            <a:ahLst/>
            <a:cxnLst/>
            <a:rect l="l" t="t" r="r" b="b"/>
            <a:pathLst>
              <a:path h="394335">
                <a:moveTo>
                  <a:pt x="0" y="0"/>
                </a:moveTo>
                <a:lnTo>
                  <a:pt x="0" y="393852"/>
                </a:lnTo>
              </a:path>
            </a:pathLst>
          </a:custGeom>
          <a:ln w="12700">
            <a:solidFill>
              <a:srgbClr val="8FD4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931920" y="4596384"/>
            <a:ext cx="0" cy="490855"/>
          </a:xfrm>
          <a:custGeom>
            <a:avLst/>
            <a:gdLst/>
            <a:ahLst/>
            <a:cxnLst/>
            <a:rect l="l" t="t" r="r" b="b"/>
            <a:pathLst>
              <a:path h="490854">
                <a:moveTo>
                  <a:pt x="0" y="0"/>
                </a:moveTo>
                <a:lnTo>
                  <a:pt x="0" y="490264"/>
                </a:lnTo>
              </a:path>
            </a:pathLst>
          </a:custGeom>
          <a:ln w="127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3" name="object 33"/>
          <p:cNvGrpSpPr/>
          <p:nvPr/>
        </p:nvGrpSpPr>
        <p:grpSpPr>
          <a:xfrm>
            <a:off x="5844285" y="674877"/>
            <a:ext cx="33020" cy="3679190"/>
            <a:chOff x="5844285" y="674877"/>
            <a:chExt cx="33020" cy="3679190"/>
          </a:xfrm>
        </p:grpSpPr>
        <p:sp>
          <p:nvSpPr>
            <p:cNvPr id="34" name="object 34"/>
            <p:cNvSpPr/>
            <p:nvPr/>
          </p:nvSpPr>
          <p:spPr>
            <a:xfrm>
              <a:off x="5850635" y="3377183"/>
              <a:ext cx="0" cy="976630"/>
            </a:xfrm>
            <a:custGeom>
              <a:avLst/>
              <a:gdLst/>
              <a:ahLst/>
              <a:cxnLst/>
              <a:rect l="l" t="t" r="r" b="b"/>
              <a:pathLst>
                <a:path h="976629">
                  <a:moveTo>
                    <a:pt x="0" y="0"/>
                  </a:moveTo>
                  <a:lnTo>
                    <a:pt x="0" y="976579"/>
                  </a:lnTo>
                </a:path>
              </a:pathLst>
            </a:custGeom>
            <a:ln w="12700">
              <a:solidFill>
                <a:srgbClr val="FF81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862827" y="2970276"/>
              <a:ext cx="0" cy="267970"/>
            </a:xfrm>
            <a:custGeom>
              <a:avLst/>
              <a:gdLst/>
              <a:ahLst/>
              <a:cxnLst/>
              <a:rect l="l" t="t" r="r" b="b"/>
              <a:pathLst>
                <a:path h="267969">
                  <a:moveTo>
                    <a:pt x="0" y="0"/>
                  </a:moveTo>
                  <a:lnTo>
                    <a:pt x="0" y="267462"/>
                  </a:lnTo>
                </a:path>
              </a:pathLst>
            </a:custGeom>
            <a:ln w="127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870447" y="2014727"/>
              <a:ext cx="0" cy="681990"/>
            </a:xfrm>
            <a:custGeom>
              <a:avLst/>
              <a:gdLst/>
              <a:ahLst/>
              <a:cxnLst/>
              <a:rect l="l" t="t" r="r" b="b"/>
              <a:pathLst>
                <a:path h="681989">
                  <a:moveTo>
                    <a:pt x="0" y="0"/>
                  </a:moveTo>
                  <a:lnTo>
                    <a:pt x="0" y="681736"/>
                  </a:lnTo>
                </a:path>
              </a:pathLst>
            </a:custGeom>
            <a:ln w="1270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862827" y="681227"/>
              <a:ext cx="2540" cy="1163320"/>
            </a:xfrm>
            <a:custGeom>
              <a:avLst/>
              <a:gdLst/>
              <a:ahLst/>
              <a:cxnLst/>
              <a:rect l="l" t="t" r="r" b="b"/>
              <a:pathLst>
                <a:path w="2539" h="1163320">
                  <a:moveTo>
                    <a:pt x="2539" y="0"/>
                  </a:moveTo>
                  <a:lnTo>
                    <a:pt x="0" y="1163193"/>
                  </a:lnTo>
                </a:path>
              </a:pathLst>
            </a:custGeom>
            <a:ln w="12699">
              <a:solidFill>
                <a:srgbClr val="CD3B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xfrm>
            <a:off x="603605" y="4318"/>
            <a:ext cx="6590030" cy="544195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12700" marR="5080">
              <a:lnSpc>
                <a:spcPct val="70000"/>
              </a:lnSpc>
              <a:spcBef>
                <a:spcPts val="825"/>
              </a:spcBef>
            </a:pPr>
            <a:r>
              <a:rPr sz="1800" dirty="0">
                <a:latin typeface="Arial"/>
                <a:cs typeface="Arial"/>
              </a:rPr>
              <a:t>Déploiement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du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Passeport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nucléaire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au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29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7CF9"/>
                </a:solidFill>
                <a:latin typeface="Arial"/>
                <a:cs typeface="Arial"/>
              </a:rPr>
              <a:t>mai</a:t>
            </a:r>
            <a:r>
              <a:rPr sz="2000" spc="-25" dirty="0">
                <a:solidFill>
                  <a:srgbClr val="007CF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7CF9"/>
                </a:solidFill>
                <a:latin typeface="Arial"/>
                <a:cs typeface="Arial"/>
              </a:rPr>
              <a:t>:</a:t>
            </a:r>
            <a:r>
              <a:rPr sz="2000" spc="-40" dirty="0">
                <a:solidFill>
                  <a:srgbClr val="007CF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7CF9"/>
                </a:solidFill>
                <a:latin typeface="Arial"/>
                <a:cs typeface="Arial"/>
              </a:rPr>
              <a:t>plus</a:t>
            </a:r>
            <a:r>
              <a:rPr sz="2000" spc="-40" dirty="0">
                <a:solidFill>
                  <a:srgbClr val="007CF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7CF9"/>
                </a:solidFill>
                <a:latin typeface="Arial"/>
                <a:cs typeface="Arial"/>
              </a:rPr>
              <a:t>de</a:t>
            </a:r>
            <a:r>
              <a:rPr sz="2000" spc="-15" dirty="0">
                <a:solidFill>
                  <a:srgbClr val="007CF9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007CF9"/>
                </a:solidFill>
                <a:latin typeface="Arial"/>
                <a:cs typeface="Arial"/>
              </a:rPr>
              <a:t>50 </a:t>
            </a:r>
            <a:r>
              <a:rPr sz="2000" dirty="0">
                <a:solidFill>
                  <a:srgbClr val="007CF9"/>
                </a:solidFill>
                <a:latin typeface="Arial"/>
                <a:cs typeface="Arial"/>
              </a:rPr>
              <a:t>établissements</a:t>
            </a:r>
            <a:r>
              <a:rPr sz="2000" spc="-55" dirty="0">
                <a:solidFill>
                  <a:srgbClr val="007CF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7CF9"/>
                </a:solidFill>
                <a:latin typeface="Arial"/>
                <a:cs typeface="Arial"/>
              </a:rPr>
              <a:t>et</a:t>
            </a:r>
            <a:r>
              <a:rPr sz="2000" spc="-30" dirty="0">
                <a:solidFill>
                  <a:srgbClr val="007CF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7CF9"/>
                </a:solidFill>
                <a:latin typeface="Arial"/>
                <a:cs typeface="Arial"/>
              </a:rPr>
              <a:t>près</a:t>
            </a:r>
            <a:r>
              <a:rPr sz="2000" spc="-30" dirty="0">
                <a:solidFill>
                  <a:srgbClr val="007CF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7CF9"/>
                </a:solidFill>
                <a:latin typeface="Arial"/>
                <a:cs typeface="Arial"/>
              </a:rPr>
              <a:t>de</a:t>
            </a:r>
            <a:r>
              <a:rPr sz="2000" spc="-30" dirty="0">
                <a:solidFill>
                  <a:srgbClr val="007CF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7CF9"/>
                </a:solidFill>
                <a:latin typeface="Arial"/>
                <a:cs typeface="Arial"/>
              </a:rPr>
              <a:t>3000</a:t>
            </a:r>
            <a:r>
              <a:rPr sz="2000" spc="-30" dirty="0">
                <a:solidFill>
                  <a:srgbClr val="007CF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7CF9"/>
                </a:solidFill>
                <a:latin typeface="Arial"/>
                <a:cs typeface="Arial"/>
              </a:rPr>
              <a:t>élèves</a:t>
            </a:r>
            <a:r>
              <a:rPr sz="2000" spc="-10" dirty="0">
                <a:solidFill>
                  <a:srgbClr val="007CF9"/>
                </a:solidFill>
                <a:latin typeface="Arial"/>
                <a:cs typeface="Arial"/>
              </a:rPr>
              <a:t> concernés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39" name="object 3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50252" y="152400"/>
            <a:ext cx="1589531" cy="39928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64479" y="1021080"/>
            <a:ext cx="3465829" cy="3302635"/>
          </a:xfrm>
          <a:custGeom>
            <a:avLst/>
            <a:gdLst/>
            <a:ahLst/>
            <a:cxnLst/>
            <a:rect l="l" t="t" r="r" b="b"/>
            <a:pathLst>
              <a:path w="3465829" h="3302635">
                <a:moveTo>
                  <a:pt x="2915158" y="0"/>
                </a:moveTo>
                <a:lnTo>
                  <a:pt x="550418" y="0"/>
                </a:lnTo>
                <a:lnTo>
                  <a:pt x="502918" y="2019"/>
                </a:lnTo>
                <a:lnTo>
                  <a:pt x="456542" y="7969"/>
                </a:lnTo>
                <a:lnTo>
                  <a:pt x="411455" y="17684"/>
                </a:lnTo>
                <a:lnTo>
                  <a:pt x="367821" y="30998"/>
                </a:lnTo>
                <a:lnTo>
                  <a:pt x="325806" y="47747"/>
                </a:lnTo>
                <a:lnTo>
                  <a:pt x="285574" y="67766"/>
                </a:lnTo>
                <a:lnTo>
                  <a:pt x="247291" y="90889"/>
                </a:lnTo>
                <a:lnTo>
                  <a:pt x="211123" y="116951"/>
                </a:lnTo>
                <a:lnTo>
                  <a:pt x="177233" y="145787"/>
                </a:lnTo>
                <a:lnTo>
                  <a:pt x="145787" y="177233"/>
                </a:lnTo>
                <a:lnTo>
                  <a:pt x="116951" y="211123"/>
                </a:lnTo>
                <a:lnTo>
                  <a:pt x="90889" y="247291"/>
                </a:lnTo>
                <a:lnTo>
                  <a:pt x="67766" y="285574"/>
                </a:lnTo>
                <a:lnTo>
                  <a:pt x="47747" y="325806"/>
                </a:lnTo>
                <a:lnTo>
                  <a:pt x="30998" y="367821"/>
                </a:lnTo>
                <a:lnTo>
                  <a:pt x="17684" y="411455"/>
                </a:lnTo>
                <a:lnTo>
                  <a:pt x="7969" y="456542"/>
                </a:lnTo>
                <a:lnTo>
                  <a:pt x="2019" y="502918"/>
                </a:lnTo>
                <a:lnTo>
                  <a:pt x="0" y="550418"/>
                </a:lnTo>
                <a:lnTo>
                  <a:pt x="0" y="2752090"/>
                </a:lnTo>
                <a:lnTo>
                  <a:pt x="2019" y="2799582"/>
                </a:lnTo>
                <a:lnTo>
                  <a:pt x="7969" y="2845952"/>
                </a:lnTo>
                <a:lnTo>
                  <a:pt x="17684" y="2891035"/>
                </a:lnTo>
                <a:lnTo>
                  <a:pt x="30998" y="2934666"/>
                </a:lnTo>
                <a:lnTo>
                  <a:pt x="47747" y="2976680"/>
                </a:lnTo>
                <a:lnTo>
                  <a:pt x="67766" y="3016910"/>
                </a:lnTo>
                <a:lnTo>
                  <a:pt x="90889" y="3055193"/>
                </a:lnTo>
                <a:lnTo>
                  <a:pt x="116951" y="3091363"/>
                </a:lnTo>
                <a:lnTo>
                  <a:pt x="145787" y="3125254"/>
                </a:lnTo>
                <a:lnTo>
                  <a:pt x="177233" y="3156702"/>
                </a:lnTo>
                <a:lnTo>
                  <a:pt x="211123" y="3185541"/>
                </a:lnTo>
                <a:lnTo>
                  <a:pt x="247291" y="3211605"/>
                </a:lnTo>
                <a:lnTo>
                  <a:pt x="285574" y="3234731"/>
                </a:lnTo>
                <a:lnTo>
                  <a:pt x="325806" y="3254752"/>
                </a:lnTo>
                <a:lnTo>
                  <a:pt x="367821" y="3271503"/>
                </a:lnTo>
                <a:lnTo>
                  <a:pt x="411455" y="3284820"/>
                </a:lnTo>
                <a:lnTo>
                  <a:pt x="456542" y="3294536"/>
                </a:lnTo>
                <a:lnTo>
                  <a:pt x="502918" y="3300487"/>
                </a:lnTo>
                <a:lnTo>
                  <a:pt x="550418" y="3302508"/>
                </a:lnTo>
                <a:lnTo>
                  <a:pt x="2915158" y="3302508"/>
                </a:lnTo>
                <a:lnTo>
                  <a:pt x="2962657" y="3300487"/>
                </a:lnTo>
                <a:lnTo>
                  <a:pt x="3009033" y="3294536"/>
                </a:lnTo>
                <a:lnTo>
                  <a:pt x="3054120" y="3284820"/>
                </a:lnTo>
                <a:lnTo>
                  <a:pt x="3097754" y="3271503"/>
                </a:lnTo>
                <a:lnTo>
                  <a:pt x="3139769" y="3254752"/>
                </a:lnTo>
                <a:lnTo>
                  <a:pt x="3180001" y="3234731"/>
                </a:lnTo>
                <a:lnTo>
                  <a:pt x="3218284" y="3211605"/>
                </a:lnTo>
                <a:lnTo>
                  <a:pt x="3254452" y="3185541"/>
                </a:lnTo>
                <a:lnTo>
                  <a:pt x="3288342" y="3156702"/>
                </a:lnTo>
                <a:lnTo>
                  <a:pt x="3319788" y="3125254"/>
                </a:lnTo>
                <a:lnTo>
                  <a:pt x="3348624" y="3091363"/>
                </a:lnTo>
                <a:lnTo>
                  <a:pt x="3374686" y="3055193"/>
                </a:lnTo>
                <a:lnTo>
                  <a:pt x="3397809" y="3016910"/>
                </a:lnTo>
                <a:lnTo>
                  <a:pt x="3417828" y="2976680"/>
                </a:lnTo>
                <a:lnTo>
                  <a:pt x="3434577" y="2934666"/>
                </a:lnTo>
                <a:lnTo>
                  <a:pt x="3447891" y="2891035"/>
                </a:lnTo>
                <a:lnTo>
                  <a:pt x="3457606" y="2845952"/>
                </a:lnTo>
                <a:lnTo>
                  <a:pt x="3463556" y="2799582"/>
                </a:lnTo>
                <a:lnTo>
                  <a:pt x="3465576" y="2752090"/>
                </a:lnTo>
                <a:lnTo>
                  <a:pt x="3465576" y="550418"/>
                </a:lnTo>
                <a:lnTo>
                  <a:pt x="3463556" y="502918"/>
                </a:lnTo>
                <a:lnTo>
                  <a:pt x="3457606" y="456542"/>
                </a:lnTo>
                <a:lnTo>
                  <a:pt x="3447891" y="411455"/>
                </a:lnTo>
                <a:lnTo>
                  <a:pt x="3434577" y="367821"/>
                </a:lnTo>
                <a:lnTo>
                  <a:pt x="3417828" y="325806"/>
                </a:lnTo>
                <a:lnTo>
                  <a:pt x="3397809" y="285574"/>
                </a:lnTo>
                <a:lnTo>
                  <a:pt x="3374686" y="247291"/>
                </a:lnTo>
                <a:lnTo>
                  <a:pt x="3348624" y="211123"/>
                </a:lnTo>
                <a:lnTo>
                  <a:pt x="3319788" y="177233"/>
                </a:lnTo>
                <a:lnTo>
                  <a:pt x="3288342" y="145787"/>
                </a:lnTo>
                <a:lnTo>
                  <a:pt x="3254452" y="116951"/>
                </a:lnTo>
                <a:lnTo>
                  <a:pt x="3218284" y="90889"/>
                </a:lnTo>
                <a:lnTo>
                  <a:pt x="3180001" y="67766"/>
                </a:lnTo>
                <a:lnTo>
                  <a:pt x="3139769" y="47747"/>
                </a:lnTo>
                <a:lnTo>
                  <a:pt x="3097754" y="30998"/>
                </a:lnTo>
                <a:lnTo>
                  <a:pt x="3054120" y="17684"/>
                </a:lnTo>
                <a:lnTo>
                  <a:pt x="3009033" y="7969"/>
                </a:lnTo>
                <a:lnTo>
                  <a:pt x="2962657" y="2019"/>
                </a:lnTo>
                <a:lnTo>
                  <a:pt x="2915158" y="0"/>
                </a:lnTo>
                <a:close/>
              </a:path>
            </a:pathLst>
          </a:custGeom>
          <a:solidFill>
            <a:srgbClr val="CFE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0271" rIns="0" bIns="0" rtlCol="0">
            <a:spAutoFit/>
          </a:bodyPr>
          <a:lstStyle/>
          <a:p>
            <a:pPr marL="65024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F88FF"/>
                </a:solidFill>
                <a:latin typeface="Arial"/>
                <a:cs typeface="Arial"/>
              </a:rPr>
              <a:t>Levier</a:t>
            </a:r>
            <a:r>
              <a:rPr spc="-15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F88FF"/>
                </a:solidFill>
                <a:latin typeface="Arial"/>
                <a:cs typeface="Arial"/>
              </a:rPr>
              <a:t>5</a:t>
            </a:r>
            <a:r>
              <a:rPr spc="-25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F88FF"/>
                </a:solidFill>
                <a:latin typeface="Arial"/>
                <a:cs typeface="Arial"/>
              </a:rPr>
              <a:t>:</a:t>
            </a:r>
            <a:r>
              <a:rPr spc="-5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F88FF"/>
                </a:solidFill>
                <a:latin typeface="Arial"/>
                <a:cs typeface="Arial"/>
              </a:rPr>
              <a:t>Renforcer</a:t>
            </a:r>
            <a:r>
              <a:rPr spc="-25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F88FF"/>
                </a:solidFill>
                <a:latin typeface="Arial"/>
                <a:cs typeface="Arial"/>
              </a:rPr>
              <a:t>le</a:t>
            </a:r>
            <a:r>
              <a:rPr spc="-20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F88FF"/>
                </a:solidFill>
                <a:latin typeface="Arial"/>
                <a:cs typeface="Arial"/>
              </a:rPr>
              <a:t>levier</a:t>
            </a:r>
            <a:r>
              <a:rPr spc="-15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F88FF"/>
                </a:solidFill>
                <a:latin typeface="Arial"/>
                <a:cs typeface="Arial"/>
              </a:rPr>
              <a:t>de</a:t>
            </a:r>
            <a:r>
              <a:rPr spc="-15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spc="-10" dirty="0">
                <a:solidFill>
                  <a:srgbClr val="0F88FF"/>
                </a:solidFill>
                <a:latin typeface="Arial"/>
                <a:cs typeface="Arial"/>
              </a:rPr>
              <a:t>l’alternance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419" y="231860"/>
            <a:ext cx="513033" cy="53147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881496" y="1434465"/>
            <a:ext cx="2704465" cy="17646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3820"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solidFill>
                  <a:srgbClr val="4471C4"/>
                </a:solidFill>
                <a:latin typeface="Arial"/>
                <a:cs typeface="Arial"/>
              </a:rPr>
              <a:t>Faits</a:t>
            </a:r>
            <a:r>
              <a:rPr sz="1050" b="1" spc="-4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050" b="1" spc="-10" dirty="0">
                <a:solidFill>
                  <a:srgbClr val="4471C4"/>
                </a:solidFill>
                <a:latin typeface="Arial"/>
                <a:cs typeface="Arial"/>
              </a:rPr>
              <a:t>notables</a:t>
            </a:r>
            <a:endParaRPr sz="1050">
              <a:latin typeface="Arial"/>
              <a:cs typeface="Arial"/>
            </a:endParaRPr>
          </a:p>
          <a:p>
            <a:pPr marL="218440" marR="5080" indent="-206375" algn="just">
              <a:lnSpc>
                <a:spcPct val="100000"/>
              </a:lnSpc>
              <a:spcBef>
                <a:spcPts val="1075"/>
              </a:spcBef>
              <a:buFont typeface="Wingdings"/>
              <a:buChar char=""/>
              <a:tabLst>
                <a:tab pos="219710" algn="l"/>
              </a:tabLst>
            </a:pPr>
            <a:r>
              <a:rPr sz="1200" dirty="0">
                <a:latin typeface="Arial"/>
                <a:cs typeface="Arial"/>
              </a:rPr>
              <a:t>Projet</a:t>
            </a:r>
            <a:r>
              <a:rPr sz="1200" spc="225" dirty="0">
                <a:latin typeface="Arial"/>
                <a:cs typeface="Arial"/>
              </a:rPr>
              <a:t> </a:t>
            </a:r>
            <a:r>
              <a:rPr sz="1200" spc="-30" dirty="0">
                <a:latin typeface="Arial"/>
                <a:cs typeface="Arial"/>
              </a:rPr>
              <a:t>CV-</a:t>
            </a:r>
            <a:r>
              <a:rPr sz="1200" dirty="0">
                <a:latin typeface="Arial"/>
                <a:cs typeface="Arial"/>
              </a:rPr>
              <a:t>Thèque</a:t>
            </a:r>
            <a:r>
              <a:rPr sz="1200" spc="2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:</a:t>
            </a:r>
            <a:r>
              <a:rPr sz="1200" spc="2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partage</a:t>
            </a:r>
            <a:r>
              <a:rPr sz="1200" spc="2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22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CV 	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2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candidats</a:t>
            </a:r>
            <a:r>
              <a:rPr sz="1200" spc="229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(au</a:t>
            </a:r>
            <a:r>
              <a:rPr sz="1200" spc="2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recrutement</a:t>
            </a:r>
            <a:r>
              <a:rPr sz="1200" spc="2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ou</a:t>
            </a:r>
            <a:r>
              <a:rPr sz="1200" spc="215" dirty="0">
                <a:latin typeface="Arial"/>
                <a:cs typeface="Arial"/>
              </a:rPr>
              <a:t> </a:t>
            </a:r>
            <a:r>
              <a:rPr sz="1200" spc="-50" dirty="0">
                <a:latin typeface="Arial"/>
                <a:cs typeface="Arial"/>
              </a:rPr>
              <a:t>à 	</a:t>
            </a:r>
            <a:r>
              <a:rPr sz="1200" spc="-10" dirty="0">
                <a:latin typeface="Arial"/>
                <a:cs typeface="Arial"/>
              </a:rPr>
              <a:t>l’alternance)</a:t>
            </a:r>
            <a:endParaRPr sz="1200">
              <a:latin typeface="Arial"/>
              <a:cs typeface="Arial"/>
            </a:endParaRPr>
          </a:p>
          <a:p>
            <a:pPr marL="218440" marR="5080" indent="-206375" algn="just">
              <a:lnSpc>
                <a:spcPct val="100000"/>
              </a:lnSpc>
              <a:buFont typeface="Wingdings"/>
              <a:buChar char=""/>
              <a:tabLst>
                <a:tab pos="219710" algn="l"/>
              </a:tabLst>
            </a:pPr>
            <a:r>
              <a:rPr sz="1200" dirty="0">
                <a:latin typeface="Arial"/>
                <a:cs typeface="Arial"/>
              </a:rPr>
              <a:t>Rubrique</a:t>
            </a:r>
            <a:r>
              <a:rPr sz="1200" spc="4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«</a:t>
            </a:r>
            <a:r>
              <a:rPr sz="1200" spc="4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stage</a:t>
            </a:r>
            <a:r>
              <a:rPr sz="1200" spc="39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et</a:t>
            </a:r>
            <a:r>
              <a:rPr sz="1200" spc="38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alternance</a:t>
            </a:r>
            <a:r>
              <a:rPr sz="1200" spc="395" dirty="0">
                <a:latin typeface="Arial"/>
                <a:cs typeface="Arial"/>
              </a:rPr>
              <a:t> </a:t>
            </a:r>
            <a:r>
              <a:rPr sz="1200" spc="-50" dirty="0">
                <a:latin typeface="Arial"/>
                <a:cs typeface="Arial"/>
              </a:rPr>
              <a:t>» 	</a:t>
            </a:r>
            <a:r>
              <a:rPr sz="1200" dirty="0">
                <a:latin typeface="Arial"/>
                <a:cs typeface="Arial"/>
              </a:rPr>
              <a:t>lancée</a:t>
            </a:r>
            <a:r>
              <a:rPr sz="1200" spc="100" dirty="0">
                <a:latin typeface="Arial"/>
                <a:cs typeface="Arial"/>
              </a:rPr>
              <a:t>  </a:t>
            </a:r>
            <a:r>
              <a:rPr sz="1200" dirty="0">
                <a:latin typeface="Arial"/>
                <a:cs typeface="Arial"/>
              </a:rPr>
              <a:t>en</a:t>
            </a:r>
            <a:r>
              <a:rPr sz="1200" spc="105" dirty="0">
                <a:latin typeface="Arial"/>
                <a:cs typeface="Arial"/>
              </a:rPr>
              <a:t>  </a:t>
            </a:r>
            <a:r>
              <a:rPr sz="1200" dirty="0">
                <a:latin typeface="Arial"/>
                <a:cs typeface="Arial"/>
              </a:rPr>
              <a:t>septembre</a:t>
            </a:r>
            <a:r>
              <a:rPr sz="1200" spc="110" dirty="0">
                <a:latin typeface="Arial"/>
                <a:cs typeface="Arial"/>
              </a:rPr>
              <a:t>  </a:t>
            </a:r>
            <a:r>
              <a:rPr sz="1200" dirty="0">
                <a:latin typeface="Arial"/>
                <a:cs typeface="Arial"/>
              </a:rPr>
              <a:t>sur</a:t>
            </a:r>
            <a:r>
              <a:rPr sz="1200" spc="105" dirty="0">
                <a:latin typeface="Arial"/>
                <a:cs typeface="Arial"/>
              </a:rPr>
              <a:t>  </a:t>
            </a:r>
            <a:r>
              <a:rPr sz="1200" dirty="0">
                <a:latin typeface="Arial"/>
                <a:cs typeface="Arial"/>
              </a:rPr>
              <a:t>le</a:t>
            </a:r>
            <a:r>
              <a:rPr sz="1200" spc="105" dirty="0">
                <a:latin typeface="Arial"/>
                <a:cs typeface="Arial"/>
              </a:rPr>
              <a:t>  </a:t>
            </a:r>
            <a:r>
              <a:rPr sz="1200" spc="-20" dirty="0">
                <a:latin typeface="Arial"/>
                <a:cs typeface="Arial"/>
              </a:rPr>
              <a:t>site 	</a:t>
            </a:r>
            <a:r>
              <a:rPr sz="1200" i="1" spc="-10" dirty="0">
                <a:latin typeface="Arial"/>
                <a:cs typeface="Arial"/>
              </a:rPr>
              <a:t>monavenirdanslenucleaire.fr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1200">
              <a:latin typeface="Arial"/>
              <a:cs typeface="Arial"/>
            </a:endParaRPr>
          </a:p>
          <a:p>
            <a:pPr marL="83820">
              <a:lnSpc>
                <a:spcPct val="100000"/>
              </a:lnSpc>
              <a:spcBef>
                <a:spcPts val="5"/>
              </a:spcBef>
            </a:pPr>
            <a:r>
              <a:rPr sz="1050" b="1" dirty="0">
                <a:solidFill>
                  <a:srgbClr val="4471C4"/>
                </a:solidFill>
                <a:latin typeface="Arial"/>
                <a:cs typeface="Arial"/>
              </a:rPr>
              <a:t>Perspectives</a:t>
            </a:r>
            <a:r>
              <a:rPr sz="1050" b="1" spc="-4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050" b="1" spc="-20" dirty="0">
                <a:solidFill>
                  <a:srgbClr val="4471C4"/>
                </a:solidFill>
                <a:latin typeface="Arial"/>
                <a:cs typeface="Arial"/>
              </a:rPr>
              <a:t>clés</a:t>
            </a:r>
            <a:endParaRPr sz="10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75401" y="3309620"/>
            <a:ext cx="27127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6060" marR="5080" indent="-213995" algn="just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27329" algn="l"/>
              </a:tabLst>
            </a:pPr>
            <a:r>
              <a:rPr sz="1200" dirty="0">
                <a:latin typeface="Arial"/>
                <a:cs typeface="Arial"/>
              </a:rPr>
              <a:t>Déploiement</a:t>
            </a:r>
            <a:r>
              <a:rPr sz="1200" spc="335" dirty="0">
                <a:latin typeface="Arial"/>
                <a:cs typeface="Arial"/>
              </a:rPr>
              <a:t>  </a:t>
            </a:r>
            <a:r>
              <a:rPr sz="1200" dirty="0">
                <a:latin typeface="Arial"/>
                <a:cs typeface="Arial"/>
              </a:rPr>
              <a:t>du</a:t>
            </a:r>
            <a:r>
              <a:rPr sz="1200" spc="340" dirty="0">
                <a:latin typeface="Arial"/>
                <a:cs typeface="Arial"/>
              </a:rPr>
              <a:t>  </a:t>
            </a:r>
            <a:r>
              <a:rPr sz="1200" dirty="0">
                <a:latin typeface="Arial"/>
                <a:cs typeface="Arial"/>
              </a:rPr>
              <a:t>kit</a:t>
            </a:r>
            <a:r>
              <a:rPr sz="1200" spc="335" dirty="0">
                <a:latin typeface="Arial"/>
                <a:cs typeface="Arial"/>
              </a:rPr>
              <a:t>  </a:t>
            </a:r>
            <a:r>
              <a:rPr sz="1200" dirty="0">
                <a:latin typeface="Arial"/>
                <a:cs typeface="Arial"/>
              </a:rPr>
              <a:t>aides</a:t>
            </a:r>
            <a:r>
              <a:rPr sz="1200" spc="335" dirty="0">
                <a:latin typeface="Arial"/>
                <a:cs typeface="Arial"/>
              </a:rPr>
              <a:t>  </a:t>
            </a:r>
            <a:r>
              <a:rPr sz="1200" spc="-25" dirty="0">
                <a:latin typeface="Arial"/>
                <a:cs typeface="Arial"/>
              </a:rPr>
              <a:t>aux 	</a:t>
            </a:r>
            <a:r>
              <a:rPr sz="1200" dirty="0">
                <a:latin typeface="Arial"/>
                <a:cs typeface="Arial"/>
              </a:rPr>
              <a:t>alternants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auprès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des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entreprises</a:t>
            </a:r>
            <a:r>
              <a:rPr sz="1200" spc="-25" dirty="0">
                <a:latin typeface="Arial"/>
                <a:cs typeface="Arial"/>
              </a:rPr>
              <a:t> de 	</a:t>
            </a:r>
            <a:r>
              <a:rPr sz="1200" dirty="0">
                <a:latin typeface="Arial"/>
                <a:cs typeface="Arial"/>
              </a:rPr>
              <a:t>la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filière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nucléaire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13943" y="3669788"/>
            <a:ext cx="386080" cy="436245"/>
            <a:chOff x="313943" y="3669788"/>
            <a:chExt cx="386080" cy="436245"/>
          </a:xfrm>
        </p:grpSpPr>
        <p:sp>
          <p:nvSpPr>
            <p:cNvPr id="8" name="object 8"/>
            <p:cNvSpPr/>
            <p:nvPr/>
          </p:nvSpPr>
          <p:spPr>
            <a:xfrm>
              <a:off x="318590" y="3674567"/>
              <a:ext cx="376555" cy="125095"/>
            </a:xfrm>
            <a:custGeom>
              <a:avLst/>
              <a:gdLst/>
              <a:ahLst/>
              <a:cxnLst/>
              <a:rect l="l" t="t" r="r" b="b"/>
              <a:pathLst>
                <a:path w="376555" h="125095">
                  <a:moveTo>
                    <a:pt x="376346" y="0"/>
                  </a:moveTo>
                  <a:lnTo>
                    <a:pt x="0" y="0"/>
                  </a:lnTo>
                  <a:lnTo>
                    <a:pt x="0" y="124525"/>
                  </a:lnTo>
                  <a:lnTo>
                    <a:pt x="376346" y="124525"/>
                  </a:lnTo>
                  <a:lnTo>
                    <a:pt x="376346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13943" y="3669788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0" y="2311"/>
                  </a:moveTo>
                  <a:lnTo>
                    <a:pt x="680" y="677"/>
                  </a:lnTo>
                  <a:lnTo>
                    <a:pt x="2323" y="0"/>
                  </a:lnTo>
                  <a:lnTo>
                    <a:pt x="3965" y="677"/>
                  </a:lnTo>
                  <a:lnTo>
                    <a:pt x="4646" y="2311"/>
                  </a:lnTo>
                  <a:lnTo>
                    <a:pt x="3965" y="3946"/>
                  </a:lnTo>
                  <a:lnTo>
                    <a:pt x="2323" y="4623"/>
                  </a:lnTo>
                  <a:lnTo>
                    <a:pt x="680" y="3946"/>
                  </a:lnTo>
                  <a:lnTo>
                    <a:pt x="0" y="2311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13943" y="3669791"/>
              <a:ext cx="381000" cy="5080"/>
            </a:xfrm>
            <a:custGeom>
              <a:avLst/>
              <a:gdLst/>
              <a:ahLst/>
              <a:cxnLst/>
              <a:rect l="l" t="t" r="r" b="b"/>
              <a:pathLst>
                <a:path w="381000" h="5079">
                  <a:moveTo>
                    <a:pt x="0" y="4774"/>
                  </a:moveTo>
                  <a:lnTo>
                    <a:pt x="380992" y="4774"/>
                  </a:lnTo>
                  <a:lnTo>
                    <a:pt x="380992" y="0"/>
                  </a:lnTo>
                  <a:lnTo>
                    <a:pt x="0" y="0"/>
                  </a:lnTo>
                  <a:lnTo>
                    <a:pt x="0" y="47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13944" y="3669791"/>
              <a:ext cx="381000" cy="133985"/>
            </a:xfrm>
            <a:custGeom>
              <a:avLst/>
              <a:gdLst/>
              <a:ahLst/>
              <a:cxnLst/>
              <a:rect l="l" t="t" r="r" b="b"/>
              <a:pathLst>
                <a:path w="381000" h="133985">
                  <a:moveTo>
                    <a:pt x="4635" y="131622"/>
                  </a:moveTo>
                  <a:lnTo>
                    <a:pt x="3962" y="129984"/>
                  </a:lnTo>
                  <a:lnTo>
                    <a:pt x="2311" y="129311"/>
                  </a:lnTo>
                  <a:lnTo>
                    <a:pt x="673" y="129984"/>
                  </a:lnTo>
                  <a:lnTo>
                    <a:pt x="0" y="131622"/>
                  </a:lnTo>
                  <a:lnTo>
                    <a:pt x="673" y="133248"/>
                  </a:lnTo>
                  <a:lnTo>
                    <a:pt x="2311" y="133934"/>
                  </a:lnTo>
                  <a:lnTo>
                    <a:pt x="3962" y="133248"/>
                  </a:lnTo>
                  <a:lnTo>
                    <a:pt x="4635" y="131622"/>
                  </a:lnTo>
                  <a:close/>
                </a:path>
                <a:path w="381000" h="133985">
                  <a:moveTo>
                    <a:pt x="380987" y="2311"/>
                  </a:moveTo>
                  <a:lnTo>
                    <a:pt x="380301" y="685"/>
                  </a:lnTo>
                  <a:lnTo>
                    <a:pt x="378663" y="0"/>
                  </a:lnTo>
                  <a:lnTo>
                    <a:pt x="377024" y="685"/>
                  </a:lnTo>
                  <a:lnTo>
                    <a:pt x="376339" y="2311"/>
                  </a:lnTo>
                  <a:lnTo>
                    <a:pt x="377024" y="3949"/>
                  </a:lnTo>
                  <a:lnTo>
                    <a:pt x="378663" y="4622"/>
                  </a:lnTo>
                  <a:lnTo>
                    <a:pt x="380301" y="3949"/>
                  </a:lnTo>
                  <a:lnTo>
                    <a:pt x="380987" y="2311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13943" y="3799092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>
                  <a:moveTo>
                    <a:pt x="4646" y="0"/>
                  </a:moveTo>
                  <a:lnTo>
                    <a:pt x="0" y="0"/>
                  </a:lnTo>
                  <a:lnTo>
                    <a:pt x="4646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90290" y="3799092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0" y="2311"/>
                  </a:moveTo>
                  <a:lnTo>
                    <a:pt x="680" y="677"/>
                  </a:lnTo>
                  <a:lnTo>
                    <a:pt x="2323" y="0"/>
                  </a:lnTo>
                  <a:lnTo>
                    <a:pt x="3965" y="677"/>
                  </a:lnTo>
                  <a:lnTo>
                    <a:pt x="4646" y="2311"/>
                  </a:lnTo>
                  <a:lnTo>
                    <a:pt x="3965" y="3946"/>
                  </a:lnTo>
                  <a:lnTo>
                    <a:pt x="2323" y="4623"/>
                  </a:lnTo>
                  <a:lnTo>
                    <a:pt x="680" y="3946"/>
                  </a:lnTo>
                  <a:lnTo>
                    <a:pt x="0" y="2311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90290" y="3799092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>
                  <a:moveTo>
                    <a:pt x="4646" y="0"/>
                  </a:moveTo>
                  <a:lnTo>
                    <a:pt x="0" y="0"/>
                  </a:lnTo>
                  <a:lnTo>
                    <a:pt x="4646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94936" y="3669788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0" y="2311"/>
                  </a:moveTo>
                  <a:lnTo>
                    <a:pt x="680" y="677"/>
                  </a:lnTo>
                  <a:lnTo>
                    <a:pt x="2323" y="0"/>
                  </a:lnTo>
                  <a:lnTo>
                    <a:pt x="3965" y="677"/>
                  </a:lnTo>
                  <a:lnTo>
                    <a:pt x="4646" y="2311"/>
                  </a:lnTo>
                  <a:lnTo>
                    <a:pt x="3965" y="3946"/>
                  </a:lnTo>
                  <a:lnTo>
                    <a:pt x="2323" y="4623"/>
                  </a:lnTo>
                  <a:lnTo>
                    <a:pt x="680" y="3946"/>
                  </a:lnTo>
                  <a:lnTo>
                    <a:pt x="0" y="2311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94936" y="3669791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0" y="0"/>
                  </a:moveTo>
                  <a:lnTo>
                    <a:pt x="0" y="47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94936" y="3794315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0" y="2311"/>
                  </a:moveTo>
                  <a:lnTo>
                    <a:pt x="680" y="677"/>
                  </a:lnTo>
                  <a:lnTo>
                    <a:pt x="2323" y="0"/>
                  </a:lnTo>
                  <a:lnTo>
                    <a:pt x="3965" y="677"/>
                  </a:lnTo>
                  <a:lnTo>
                    <a:pt x="4646" y="2311"/>
                  </a:lnTo>
                  <a:lnTo>
                    <a:pt x="3965" y="3946"/>
                  </a:lnTo>
                  <a:lnTo>
                    <a:pt x="2323" y="4623"/>
                  </a:lnTo>
                  <a:lnTo>
                    <a:pt x="680" y="3946"/>
                  </a:lnTo>
                  <a:lnTo>
                    <a:pt x="0" y="2311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94936" y="3794314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0" y="0"/>
                  </a:moveTo>
                  <a:lnTo>
                    <a:pt x="0" y="4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18590" y="3976319"/>
              <a:ext cx="376555" cy="125095"/>
            </a:xfrm>
            <a:custGeom>
              <a:avLst/>
              <a:gdLst/>
              <a:ahLst/>
              <a:cxnLst/>
              <a:rect l="l" t="t" r="r" b="b"/>
              <a:pathLst>
                <a:path w="376555" h="125095">
                  <a:moveTo>
                    <a:pt x="376346" y="0"/>
                  </a:moveTo>
                  <a:lnTo>
                    <a:pt x="0" y="0"/>
                  </a:lnTo>
                  <a:lnTo>
                    <a:pt x="0" y="124525"/>
                  </a:lnTo>
                  <a:lnTo>
                    <a:pt x="376346" y="124525"/>
                  </a:lnTo>
                  <a:lnTo>
                    <a:pt x="376346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13944" y="3971543"/>
              <a:ext cx="381000" cy="5080"/>
            </a:xfrm>
            <a:custGeom>
              <a:avLst/>
              <a:gdLst/>
              <a:ahLst/>
              <a:cxnLst/>
              <a:rect l="l" t="t" r="r" b="b"/>
              <a:pathLst>
                <a:path w="381000" h="5079">
                  <a:moveTo>
                    <a:pt x="4635" y="2311"/>
                  </a:moveTo>
                  <a:lnTo>
                    <a:pt x="3962" y="685"/>
                  </a:lnTo>
                  <a:lnTo>
                    <a:pt x="2311" y="0"/>
                  </a:lnTo>
                  <a:lnTo>
                    <a:pt x="673" y="685"/>
                  </a:lnTo>
                  <a:lnTo>
                    <a:pt x="0" y="2311"/>
                  </a:lnTo>
                  <a:lnTo>
                    <a:pt x="673" y="3949"/>
                  </a:lnTo>
                  <a:lnTo>
                    <a:pt x="2311" y="4622"/>
                  </a:lnTo>
                  <a:lnTo>
                    <a:pt x="3962" y="3949"/>
                  </a:lnTo>
                  <a:lnTo>
                    <a:pt x="4635" y="2311"/>
                  </a:lnTo>
                  <a:close/>
                </a:path>
                <a:path w="381000" h="5079">
                  <a:moveTo>
                    <a:pt x="380987" y="2311"/>
                  </a:moveTo>
                  <a:lnTo>
                    <a:pt x="380301" y="685"/>
                  </a:lnTo>
                  <a:lnTo>
                    <a:pt x="378663" y="0"/>
                  </a:lnTo>
                  <a:lnTo>
                    <a:pt x="377024" y="685"/>
                  </a:lnTo>
                  <a:lnTo>
                    <a:pt x="376339" y="2311"/>
                  </a:lnTo>
                  <a:lnTo>
                    <a:pt x="377024" y="3949"/>
                  </a:lnTo>
                  <a:lnTo>
                    <a:pt x="378663" y="4622"/>
                  </a:lnTo>
                  <a:lnTo>
                    <a:pt x="380301" y="3949"/>
                  </a:lnTo>
                  <a:lnTo>
                    <a:pt x="380987" y="2311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13943" y="3971543"/>
              <a:ext cx="5080" cy="129539"/>
            </a:xfrm>
            <a:custGeom>
              <a:avLst/>
              <a:gdLst/>
              <a:ahLst/>
              <a:cxnLst/>
              <a:rect l="l" t="t" r="r" b="b"/>
              <a:pathLst>
                <a:path w="5079" h="129539">
                  <a:moveTo>
                    <a:pt x="0" y="129300"/>
                  </a:moveTo>
                  <a:lnTo>
                    <a:pt x="4646" y="129300"/>
                  </a:lnTo>
                  <a:lnTo>
                    <a:pt x="4646" y="0"/>
                  </a:lnTo>
                  <a:lnTo>
                    <a:pt x="0" y="0"/>
                  </a:lnTo>
                  <a:lnTo>
                    <a:pt x="0" y="1293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13943" y="4100844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0" y="2311"/>
                  </a:moveTo>
                  <a:lnTo>
                    <a:pt x="680" y="677"/>
                  </a:lnTo>
                  <a:lnTo>
                    <a:pt x="2323" y="0"/>
                  </a:lnTo>
                  <a:lnTo>
                    <a:pt x="3965" y="677"/>
                  </a:lnTo>
                  <a:lnTo>
                    <a:pt x="4646" y="2311"/>
                  </a:lnTo>
                  <a:lnTo>
                    <a:pt x="3965" y="3946"/>
                  </a:lnTo>
                  <a:lnTo>
                    <a:pt x="2323" y="4623"/>
                  </a:lnTo>
                  <a:lnTo>
                    <a:pt x="680" y="3946"/>
                  </a:lnTo>
                  <a:lnTo>
                    <a:pt x="0" y="2311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13943" y="4100844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>
                  <a:moveTo>
                    <a:pt x="4646" y="0"/>
                  </a:moveTo>
                  <a:lnTo>
                    <a:pt x="0" y="0"/>
                  </a:lnTo>
                  <a:lnTo>
                    <a:pt x="4646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90290" y="4100844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0" y="2311"/>
                  </a:moveTo>
                  <a:lnTo>
                    <a:pt x="680" y="677"/>
                  </a:lnTo>
                  <a:lnTo>
                    <a:pt x="2323" y="0"/>
                  </a:lnTo>
                  <a:lnTo>
                    <a:pt x="3965" y="677"/>
                  </a:lnTo>
                  <a:lnTo>
                    <a:pt x="4646" y="2311"/>
                  </a:lnTo>
                  <a:lnTo>
                    <a:pt x="3965" y="3946"/>
                  </a:lnTo>
                  <a:lnTo>
                    <a:pt x="2323" y="4623"/>
                  </a:lnTo>
                  <a:lnTo>
                    <a:pt x="680" y="3946"/>
                  </a:lnTo>
                  <a:lnTo>
                    <a:pt x="0" y="2311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90290" y="4100844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>
                  <a:moveTo>
                    <a:pt x="4646" y="0"/>
                  </a:moveTo>
                  <a:lnTo>
                    <a:pt x="0" y="0"/>
                  </a:lnTo>
                  <a:lnTo>
                    <a:pt x="4646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94936" y="3971540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0" y="2311"/>
                  </a:moveTo>
                  <a:lnTo>
                    <a:pt x="680" y="677"/>
                  </a:lnTo>
                  <a:lnTo>
                    <a:pt x="2323" y="0"/>
                  </a:lnTo>
                  <a:lnTo>
                    <a:pt x="3965" y="677"/>
                  </a:lnTo>
                  <a:lnTo>
                    <a:pt x="4646" y="2311"/>
                  </a:lnTo>
                  <a:lnTo>
                    <a:pt x="3965" y="3946"/>
                  </a:lnTo>
                  <a:lnTo>
                    <a:pt x="2323" y="4623"/>
                  </a:lnTo>
                  <a:lnTo>
                    <a:pt x="680" y="3946"/>
                  </a:lnTo>
                  <a:lnTo>
                    <a:pt x="0" y="2311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94936" y="3971543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0" y="0"/>
                  </a:moveTo>
                  <a:lnTo>
                    <a:pt x="0" y="47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94936" y="4096067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0" y="2311"/>
                  </a:moveTo>
                  <a:lnTo>
                    <a:pt x="680" y="677"/>
                  </a:lnTo>
                  <a:lnTo>
                    <a:pt x="2323" y="0"/>
                  </a:lnTo>
                  <a:lnTo>
                    <a:pt x="3965" y="677"/>
                  </a:lnTo>
                  <a:lnTo>
                    <a:pt x="4646" y="2311"/>
                  </a:lnTo>
                  <a:lnTo>
                    <a:pt x="3965" y="3946"/>
                  </a:lnTo>
                  <a:lnTo>
                    <a:pt x="2323" y="4623"/>
                  </a:lnTo>
                  <a:lnTo>
                    <a:pt x="680" y="3946"/>
                  </a:lnTo>
                  <a:lnTo>
                    <a:pt x="0" y="2311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94936" y="4096067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0" y="0"/>
                  </a:moveTo>
                  <a:lnTo>
                    <a:pt x="0" y="4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18590" y="3825443"/>
              <a:ext cx="376555" cy="125095"/>
            </a:xfrm>
            <a:custGeom>
              <a:avLst/>
              <a:gdLst/>
              <a:ahLst/>
              <a:cxnLst/>
              <a:rect l="l" t="t" r="r" b="b"/>
              <a:pathLst>
                <a:path w="376555" h="125095">
                  <a:moveTo>
                    <a:pt x="376346" y="0"/>
                  </a:moveTo>
                  <a:lnTo>
                    <a:pt x="0" y="0"/>
                  </a:lnTo>
                  <a:lnTo>
                    <a:pt x="0" y="124525"/>
                  </a:lnTo>
                  <a:lnTo>
                    <a:pt x="376346" y="124525"/>
                  </a:lnTo>
                  <a:lnTo>
                    <a:pt x="376346" y="0"/>
                  </a:lnTo>
                  <a:close/>
                </a:path>
              </a:pathLst>
            </a:custGeom>
            <a:solidFill>
              <a:srgbClr val="A9D0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13943" y="3820664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0" y="2311"/>
                  </a:moveTo>
                  <a:lnTo>
                    <a:pt x="680" y="677"/>
                  </a:lnTo>
                  <a:lnTo>
                    <a:pt x="2323" y="0"/>
                  </a:lnTo>
                  <a:lnTo>
                    <a:pt x="3965" y="677"/>
                  </a:lnTo>
                  <a:lnTo>
                    <a:pt x="4646" y="2311"/>
                  </a:lnTo>
                  <a:lnTo>
                    <a:pt x="3965" y="3946"/>
                  </a:lnTo>
                  <a:lnTo>
                    <a:pt x="2323" y="4623"/>
                  </a:lnTo>
                  <a:lnTo>
                    <a:pt x="680" y="3946"/>
                  </a:lnTo>
                  <a:lnTo>
                    <a:pt x="0" y="2311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13943" y="3820667"/>
              <a:ext cx="381000" cy="5080"/>
            </a:xfrm>
            <a:custGeom>
              <a:avLst/>
              <a:gdLst/>
              <a:ahLst/>
              <a:cxnLst/>
              <a:rect l="l" t="t" r="r" b="b"/>
              <a:pathLst>
                <a:path w="381000" h="5079">
                  <a:moveTo>
                    <a:pt x="0" y="4774"/>
                  </a:moveTo>
                  <a:lnTo>
                    <a:pt x="380992" y="4774"/>
                  </a:lnTo>
                  <a:lnTo>
                    <a:pt x="380992" y="0"/>
                  </a:lnTo>
                  <a:lnTo>
                    <a:pt x="0" y="0"/>
                  </a:lnTo>
                  <a:lnTo>
                    <a:pt x="0" y="47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13944" y="3820667"/>
              <a:ext cx="381000" cy="133985"/>
            </a:xfrm>
            <a:custGeom>
              <a:avLst/>
              <a:gdLst/>
              <a:ahLst/>
              <a:cxnLst/>
              <a:rect l="l" t="t" r="r" b="b"/>
              <a:pathLst>
                <a:path w="381000" h="133985">
                  <a:moveTo>
                    <a:pt x="4635" y="131622"/>
                  </a:moveTo>
                  <a:lnTo>
                    <a:pt x="3962" y="129984"/>
                  </a:lnTo>
                  <a:lnTo>
                    <a:pt x="2311" y="129311"/>
                  </a:lnTo>
                  <a:lnTo>
                    <a:pt x="673" y="129984"/>
                  </a:lnTo>
                  <a:lnTo>
                    <a:pt x="0" y="131622"/>
                  </a:lnTo>
                  <a:lnTo>
                    <a:pt x="673" y="133248"/>
                  </a:lnTo>
                  <a:lnTo>
                    <a:pt x="2311" y="133934"/>
                  </a:lnTo>
                  <a:lnTo>
                    <a:pt x="3962" y="133248"/>
                  </a:lnTo>
                  <a:lnTo>
                    <a:pt x="4635" y="131622"/>
                  </a:lnTo>
                  <a:close/>
                </a:path>
                <a:path w="381000" h="133985">
                  <a:moveTo>
                    <a:pt x="380987" y="2311"/>
                  </a:moveTo>
                  <a:lnTo>
                    <a:pt x="380301" y="685"/>
                  </a:lnTo>
                  <a:lnTo>
                    <a:pt x="378663" y="0"/>
                  </a:lnTo>
                  <a:lnTo>
                    <a:pt x="377024" y="685"/>
                  </a:lnTo>
                  <a:lnTo>
                    <a:pt x="376339" y="2311"/>
                  </a:lnTo>
                  <a:lnTo>
                    <a:pt x="377024" y="3949"/>
                  </a:lnTo>
                  <a:lnTo>
                    <a:pt x="378663" y="4622"/>
                  </a:lnTo>
                  <a:lnTo>
                    <a:pt x="380301" y="3949"/>
                  </a:lnTo>
                  <a:lnTo>
                    <a:pt x="380987" y="2311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13943" y="3949968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>
                  <a:moveTo>
                    <a:pt x="4646" y="0"/>
                  </a:moveTo>
                  <a:lnTo>
                    <a:pt x="0" y="0"/>
                  </a:lnTo>
                  <a:lnTo>
                    <a:pt x="4646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90290" y="3949968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0" y="2311"/>
                  </a:moveTo>
                  <a:lnTo>
                    <a:pt x="680" y="677"/>
                  </a:lnTo>
                  <a:lnTo>
                    <a:pt x="2323" y="0"/>
                  </a:lnTo>
                  <a:lnTo>
                    <a:pt x="3965" y="677"/>
                  </a:lnTo>
                  <a:lnTo>
                    <a:pt x="4646" y="2311"/>
                  </a:lnTo>
                  <a:lnTo>
                    <a:pt x="3965" y="3946"/>
                  </a:lnTo>
                  <a:lnTo>
                    <a:pt x="2323" y="4623"/>
                  </a:lnTo>
                  <a:lnTo>
                    <a:pt x="680" y="3946"/>
                  </a:lnTo>
                  <a:lnTo>
                    <a:pt x="0" y="2311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90290" y="3949968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>
                  <a:moveTo>
                    <a:pt x="4646" y="0"/>
                  </a:moveTo>
                  <a:lnTo>
                    <a:pt x="0" y="0"/>
                  </a:lnTo>
                  <a:lnTo>
                    <a:pt x="4646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94936" y="3820664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0" y="2311"/>
                  </a:moveTo>
                  <a:lnTo>
                    <a:pt x="680" y="677"/>
                  </a:lnTo>
                  <a:lnTo>
                    <a:pt x="2323" y="0"/>
                  </a:lnTo>
                  <a:lnTo>
                    <a:pt x="3965" y="677"/>
                  </a:lnTo>
                  <a:lnTo>
                    <a:pt x="4646" y="2311"/>
                  </a:lnTo>
                  <a:lnTo>
                    <a:pt x="3965" y="3946"/>
                  </a:lnTo>
                  <a:lnTo>
                    <a:pt x="2323" y="4623"/>
                  </a:lnTo>
                  <a:lnTo>
                    <a:pt x="680" y="3946"/>
                  </a:lnTo>
                  <a:lnTo>
                    <a:pt x="0" y="2311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94936" y="3820667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0" y="0"/>
                  </a:moveTo>
                  <a:lnTo>
                    <a:pt x="0" y="47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94936" y="3945191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0" y="2311"/>
                  </a:moveTo>
                  <a:lnTo>
                    <a:pt x="680" y="677"/>
                  </a:lnTo>
                  <a:lnTo>
                    <a:pt x="2323" y="0"/>
                  </a:lnTo>
                  <a:lnTo>
                    <a:pt x="3965" y="677"/>
                  </a:lnTo>
                  <a:lnTo>
                    <a:pt x="4646" y="2311"/>
                  </a:lnTo>
                  <a:lnTo>
                    <a:pt x="3965" y="3946"/>
                  </a:lnTo>
                  <a:lnTo>
                    <a:pt x="2323" y="4623"/>
                  </a:lnTo>
                  <a:lnTo>
                    <a:pt x="680" y="3946"/>
                  </a:lnTo>
                  <a:lnTo>
                    <a:pt x="0" y="2311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94936" y="3945191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0" y="0"/>
                  </a:moveTo>
                  <a:lnTo>
                    <a:pt x="0" y="4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739546" y="3622344"/>
            <a:ext cx="1969135" cy="4883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294765">
              <a:lnSpc>
                <a:spcPct val="150800"/>
              </a:lnSpc>
              <a:spcBef>
                <a:spcPts val="95"/>
              </a:spcBef>
            </a:pPr>
            <a:r>
              <a:rPr sz="650" dirty="0">
                <a:solidFill>
                  <a:srgbClr val="882800"/>
                </a:solidFill>
                <a:latin typeface="Arial"/>
                <a:cs typeface="Arial"/>
              </a:rPr>
              <a:t>Action</a:t>
            </a:r>
            <a:r>
              <a:rPr sz="650" spc="30" dirty="0">
                <a:solidFill>
                  <a:srgbClr val="882800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882800"/>
                </a:solidFill>
                <a:latin typeface="Arial"/>
                <a:cs typeface="Arial"/>
              </a:rPr>
              <a:t>à</a:t>
            </a:r>
            <a:r>
              <a:rPr sz="650" spc="30" dirty="0">
                <a:solidFill>
                  <a:srgbClr val="882800"/>
                </a:solidFill>
                <a:latin typeface="Arial"/>
                <a:cs typeface="Arial"/>
              </a:rPr>
              <a:t> </a:t>
            </a:r>
            <a:r>
              <a:rPr sz="650" spc="-10" dirty="0">
                <a:solidFill>
                  <a:srgbClr val="882800"/>
                </a:solidFill>
                <a:latin typeface="Arial"/>
                <a:cs typeface="Arial"/>
              </a:rPr>
              <a:t>l’attendu</a:t>
            </a:r>
            <a:r>
              <a:rPr sz="650" spc="500" dirty="0">
                <a:solidFill>
                  <a:srgbClr val="882800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882800"/>
                </a:solidFill>
                <a:latin typeface="Arial"/>
                <a:cs typeface="Arial"/>
              </a:rPr>
              <a:t>Action</a:t>
            </a:r>
            <a:r>
              <a:rPr sz="650" spc="35" dirty="0">
                <a:solidFill>
                  <a:srgbClr val="882800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882800"/>
                </a:solidFill>
                <a:latin typeface="Arial"/>
                <a:cs typeface="Arial"/>
              </a:rPr>
              <a:t>en</a:t>
            </a:r>
            <a:r>
              <a:rPr sz="650" spc="35" dirty="0">
                <a:solidFill>
                  <a:srgbClr val="882800"/>
                </a:solidFill>
                <a:latin typeface="Arial"/>
                <a:cs typeface="Arial"/>
              </a:rPr>
              <a:t> </a:t>
            </a:r>
            <a:r>
              <a:rPr sz="650" spc="-10" dirty="0">
                <a:solidFill>
                  <a:srgbClr val="882800"/>
                </a:solidFill>
                <a:latin typeface="Arial"/>
                <a:cs typeface="Arial"/>
              </a:rPr>
              <a:t>cours</a:t>
            </a:r>
            <a:endParaRPr sz="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650" dirty="0">
                <a:solidFill>
                  <a:srgbClr val="882800"/>
                </a:solidFill>
                <a:latin typeface="Arial"/>
                <a:cs typeface="Arial"/>
              </a:rPr>
              <a:t>Action</a:t>
            </a:r>
            <a:r>
              <a:rPr sz="650" spc="50" dirty="0">
                <a:solidFill>
                  <a:srgbClr val="882800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882800"/>
                </a:solidFill>
                <a:latin typeface="Arial"/>
                <a:cs typeface="Arial"/>
              </a:rPr>
              <a:t>nécessitant</a:t>
            </a:r>
            <a:r>
              <a:rPr sz="650" spc="65" dirty="0">
                <a:solidFill>
                  <a:srgbClr val="882800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882800"/>
                </a:solidFill>
                <a:latin typeface="Arial"/>
                <a:cs typeface="Arial"/>
              </a:rPr>
              <a:t>un</a:t>
            </a:r>
            <a:r>
              <a:rPr sz="650" spc="50" dirty="0">
                <a:solidFill>
                  <a:srgbClr val="882800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882800"/>
                </a:solidFill>
                <a:latin typeface="Arial"/>
                <a:cs typeface="Arial"/>
              </a:rPr>
              <a:t>engagement</a:t>
            </a:r>
            <a:r>
              <a:rPr sz="650" spc="75" dirty="0">
                <a:solidFill>
                  <a:srgbClr val="882800"/>
                </a:solidFill>
                <a:latin typeface="Arial"/>
                <a:cs typeface="Arial"/>
              </a:rPr>
              <a:t> </a:t>
            </a:r>
            <a:r>
              <a:rPr sz="650" spc="-10" dirty="0">
                <a:solidFill>
                  <a:srgbClr val="882800"/>
                </a:solidFill>
                <a:latin typeface="Arial"/>
                <a:cs typeface="Arial"/>
              </a:rPr>
              <a:t>complémentaire</a:t>
            </a:r>
            <a:endParaRPr sz="650">
              <a:latin typeface="Arial"/>
              <a:cs typeface="Arial"/>
            </a:endParaRPr>
          </a:p>
        </p:txBody>
      </p:sp>
      <p:graphicFrame>
        <p:nvGraphicFramePr>
          <p:cNvPr id="42" name="object 42"/>
          <p:cNvGraphicFramePr>
            <a:graphicFrameLocks noGrp="1"/>
          </p:cNvGraphicFramePr>
          <p:nvPr/>
        </p:nvGraphicFramePr>
        <p:xfrm>
          <a:off x="291803" y="1727256"/>
          <a:ext cx="5034915" cy="16433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79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2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5450"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95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Action</a:t>
                      </a:r>
                      <a:r>
                        <a:rPr sz="950" spc="-6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23</a:t>
                      </a:r>
                      <a:r>
                        <a:rPr sz="950" spc="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sz="950" spc="-1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mettre</a:t>
                      </a:r>
                      <a:r>
                        <a:rPr sz="950" b="1" spc="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en</a:t>
                      </a:r>
                      <a:r>
                        <a:rPr sz="950" b="1" spc="1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spc="-1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visibilité</a:t>
                      </a:r>
                      <a:r>
                        <a:rPr sz="950" b="1" spc="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les</a:t>
                      </a:r>
                      <a:r>
                        <a:rPr sz="950" b="1" spc="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offres</a:t>
                      </a:r>
                      <a:r>
                        <a:rPr sz="950" b="1" spc="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d’alternance</a:t>
                      </a:r>
                      <a:r>
                        <a:rPr sz="950" b="1" spc="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et</a:t>
                      </a:r>
                      <a:r>
                        <a:rPr sz="950" b="1" spc="-2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les</a:t>
                      </a:r>
                      <a:r>
                        <a:rPr sz="950" b="1" spc="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offres</a:t>
                      </a:r>
                      <a:r>
                        <a:rPr sz="950" b="1" spc="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950" b="1" spc="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spc="-1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stage</a:t>
                      </a:r>
                      <a:endParaRPr sz="950">
                        <a:latin typeface="Arial"/>
                        <a:cs typeface="Arial"/>
                      </a:endParaRPr>
                    </a:p>
                    <a:p>
                      <a:pPr marL="2667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950" spc="-1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sur</a:t>
                      </a:r>
                      <a:r>
                        <a:rPr sz="950" spc="-3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le</a:t>
                      </a:r>
                      <a:r>
                        <a:rPr sz="950" spc="-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portail</a:t>
                      </a:r>
                      <a:r>
                        <a:rPr sz="950" spc="-4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des</a:t>
                      </a:r>
                      <a:r>
                        <a:rPr sz="950" spc="-1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formations</a:t>
                      </a:r>
                      <a:r>
                        <a:rPr sz="950" spc="-1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et</a:t>
                      </a:r>
                      <a:r>
                        <a:rPr sz="950" spc="-4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des</a:t>
                      </a:r>
                      <a:r>
                        <a:rPr sz="950" spc="-1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métiers</a:t>
                      </a:r>
                      <a:r>
                        <a:rPr sz="950" spc="-1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950" spc="-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la</a:t>
                      </a:r>
                      <a:r>
                        <a:rPr sz="950" spc="-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1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filière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9525">
                      <a:solidFill>
                        <a:srgbClr val="4471C4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4471C4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95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Action</a:t>
                      </a:r>
                      <a:r>
                        <a:rPr sz="950" spc="-6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24</a:t>
                      </a:r>
                      <a:r>
                        <a:rPr sz="950" spc="1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sz="950" spc="-2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1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constituer</a:t>
                      </a:r>
                      <a:r>
                        <a:rPr sz="950" spc="-1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2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un</a:t>
                      </a:r>
                      <a:r>
                        <a:rPr sz="950" spc="-3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vivier</a:t>
                      </a:r>
                      <a:r>
                        <a:rPr sz="950" b="1" spc="-1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partagé</a:t>
                      </a:r>
                      <a:r>
                        <a:rPr sz="950" b="1" spc="1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des</a:t>
                      </a:r>
                      <a:r>
                        <a:rPr sz="950" b="1" spc="1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alternants</a:t>
                      </a:r>
                      <a:r>
                        <a:rPr sz="950" b="1" spc="1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950" b="1" spc="1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la</a:t>
                      </a:r>
                      <a:r>
                        <a:rPr sz="950" b="1" spc="1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spc="-1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filière</a:t>
                      </a:r>
                      <a:r>
                        <a:rPr sz="950" b="1" spc="1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nucléaire</a:t>
                      </a:r>
                      <a:r>
                        <a:rPr sz="950" b="1" spc="9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2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et</a:t>
                      </a:r>
                      <a:endParaRPr sz="950">
                        <a:latin typeface="Arial"/>
                        <a:cs typeface="Arial"/>
                      </a:endParaRPr>
                    </a:p>
                    <a:p>
                      <a:pPr marL="2667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95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mettre</a:t>
                      </a:r>
                      <a:r>
                        <a:rPr sz="950" spc="2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en</a:t>
                      </a:r>
                      <a:r>
                        <a:rPr sz="950" spc="-5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place</a:t>
                      </a:r>
                      <a:r>
                        <a:rPr sz="950" spc="2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des</a:t>
                      </a:r>
                      <a:r>
                        <a:rPr sz="950" spc="4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parcours</a:t>
                      </a:r>
                      <a:r>
                        <a:rPr sz="950" b="1" spc="2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d’apprentissage</a:t>
                      </a:r>
                      <a:r>
                        <a:rPr sz="950" b="1" spc="2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partagés</a:t>
                      </a:r>
                      <a:r>
                        <a:rPr sz="950" b="1" spc="9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au</a:t>
                      </a:r>
                      <a:r>
                        <a:rPr sz="950" spc="-5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sein</a:t>
                      </a:r>
                      <a:r>
                        <a:rPr sz="950" spc="-5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950" spc="2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la</a:t>
                      </a:r>
                      <a:r>
                        <a:rPr sz="950" spc="2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1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filière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9525">
                      <a:solidFill>
                        <a:srgbClr val="4471C4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95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Action</a:t>
                      </a:r>
                      <a:r>
                        <a:rPr sz="950" spc="-5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25</a:t>
                      </a:r>
                      <a:r>
                        <a:rPr sz="950" spc="2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sz="950" spc="-1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mettre</a:t>
                      </a:r>
                      <a:r>
                        <a:rPr sz="950" spc="2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en</a:t>
                      </a:r>
                      <a:r>
                        <a:rPr sz="950" spc="-5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place</a:t>
                      </a:r>
                      <a:r>
                        <a:rPr sz="950" spc="2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2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un</a:t>
                      </a:r>
                      <a:r>
                        <a:rPr sz="950" spc="-4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dispositif</a:t>
                      </a:r>
                      <a:r>
                        <a:rPr sz="950" spc="-1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950" spc="6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bourses</a:t>
                      </a:r>
                      <a:r>
                        <a:rPr sz="950" b="1" spc="2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pour les</a:t>
                      </a:r>
                      <a:r>
                        <a:rPr sz="950" b="1" spc="2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alternants</a:t>
                      </a:r>
                      <a:r>
                        <a:rPr sz="950" b="1" spc="2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spc="-2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qui</a:t>
                      </a:r>
                      <a:endParaRPr sz="950">
                        <a:latin typeface="Arial"/>
                        <a:cs typeface="Arial"/>
                      </a:endParaRPr>
                    </a:p>
                    <a:p>
                      <a:pPr marL="2667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950" b="1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s’engagent vers</a:t>
                      </a:r>
                      <a:r>
                        <a:rPr sz="950" b="1" spc="3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les</a:t>
                      </a:r>
                      <a:r>
                        <a:rPr sz="950" b="1" spc="3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formations</a:t>
                      </a:r>
                      <a:r>
                        <a:rPr sz="950" b="1" spc="3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“labelisées”</a:t>
                      </a:r>
                      <a:r>
                        <a:rPr sz="950" b="1" spc="2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spc="-2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UMN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9525">
                      <a:solidFill>
                        <a:srgbClr val="4471C4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030"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95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Action</a:t>
                      </a:r>
                      <a:r>
                        <a:rPr sz="950" spc="-5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26</a:t>
                      </a:r>
                      <a:r>
                        <a:rPr sz="950" spc="1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sz="950" spc="-2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faciliter</a:t>
                      </a:r>
                      <a:r>
                        <a:rPr sz="950" spc="-1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l’</a:t>
                      </a:r>
                      <a:r>
                        <a:rPr sz="950" b="1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accès</a:t>
                      </a:r>
                      <a:r>
                        <a:rPr sz="950" b="1" spc="1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des</a:t>
                      </a:r>
                      <a:r>
                        <a:rPr sz="950" b="1" spc="1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apprentis</a:t>
                      </a:r>
                      <a:r>
                        <a:rPr sz="950" b="1" spc="1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et</a:t>
                      </a:r>
                      <a:r>
                        <a:rPr sz="950" b="1" spc="-1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stagiaires</a:t>
                      </a:r>
                      <a:r>
                        <a:rPr sz="950" b="1" spc="7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1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sur</a:t>
                      </a:r>
                      <a:r>
                        <a:rPr sz="950" spc="-1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les</a:t>
                      </a:r>
                      <a:r>
                        <a:rPr sz="950" spc="1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sites</a:t>
                      </a:r>
                      <a:r>
                        <a:rPr sz="950" spc="1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1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industriels</a:t>
                      </a:r>
                      <a:r>
                        <a:rPr sz="950" spc="1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2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de</a:t>
                      </a:r>
                      <a:endParaRPr sz="950">
                        <a:latin typeface="Arial"/>
                        <a:cs typeface="Arial"/>
                      </a:endParaRPr>
                    </a:p>
                    <a:p>
                      <a:pPr marL="2667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95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la</a:t>
                      </a:r>
                      <a:r>
                        <a:rPr sz="950" spc="-4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1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filière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9525">
                      <a:solidFill>
                        <a:srgbClr val="4471C4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43" name="object 43"/>
          <p:cNvGrpSpPr/>
          <p:nvPr/>
        </p:nvGrpSpPr>
        <p:grpSpPr>
          <a:xfrm>
            <a:off x="5481828" y="1186052"/>
            <a:ext cx="536575" cy="2142490"/>
            <a:chOff x="5481828" y="1186052"/>
            <a:chExt cx="536575" cy="2142490"/>
          </a:xfrm>
        </p:grpSpPr>
        <p:pic>
          <p:nvPicPr>
            <p:cNvPr id="44" name="object 4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91556" y="2999232"/>
              <a:ext cx="219456" cy="220980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5530596" y="2938271"/>
              <a:ext cx="340360" cy="342900"/>
            </a:xfrm>
            <a:custGeom>
              <a:avLst/>
              <a:gdLst/>
              <a:ahLst/>
              <a:cxnLst/>
              <a:rect l="l" t="t" r="r" b="b"/>
              <a:pathLst>
                <a:path w="340360" h="342900">
                  <a:moveTo>
                    <a:pt x="15240" y="150622"/>
                  </a:moveTo>
                  <a:lnTo>
                    <a:pt x="12446" y="147193"/>
                  </a:lnTo>
                  <a:lnTo>
                    <a:pt x="8763" y="146812"/>
                  </a:lnTo>
                  <a:lnTo>
                    <a:pt x="4826" y="146304"/>
                  </a:lnTo>
                  <a:lnTo>
                    <a:pt x="1397" y="149098"/>
                  </a:lnTo>
                  <a:lnTo>
                    <a:pt x="889" y="152781"/>
                  </a:lnTo>
                  <a:lnTo>
                    <a:pt x="381" y="157861"/>
                  </a:lnTo>
                  <a:lnTo>
                    <a:pt x="0" y="164084"/>
                  </a:lnTo>
                  <a:lnTo>
                    <a:pt x="2921" y="167386"/>
                  </a:lnTo>
                  <a:lnTo>
                    <a:pt x="6731" y="167640"/>
                  </a:lnTo>
                  <a:lnTo>
                    <a:pt x="7239" y="167640"/>
                  </a:lnTo>
                  <a:lnTo>
                    <a:pt x="10922" y="167640"/>
                  </a:lnTo>
                  <a:lnTo>
                    <a:pt x="13970" y="164846"/>
                  </a:lnTo>
                  <a:lnTo>
                    <a:pt x="14351" y="158877"/>
                  </a:lnTo>
                  <a:lnTo>
                    <a:pt x="14605" y="156718"/>
                  </a:lnTo>
                  <a:lnTo>
                    <a:pt x="15240" y="150622"/>
                  </a:lnTo>
                  <a:close/>
                </a:path>
                <a:path w="340360" h="342900">
                  <a:moveTo>
                    <a:pt x="339852" y="171450"/>
                  </a:moveTo>
                  <a:lnTo>
                    <a:pt x="333756" y="125945"/>
                  </a:lnTo>
                  <a:lnTo>
                    <a:pt x="316585" y="85013"/>
                  </a:lnTo>
                  <a:lnTo>
                    <a:pt x="289953" y="50292"/>
                  </a:lnTo>
                  <a:lnTo>
                    <a:pt x="255498" y="23456"/>
                  </a:lnTo>
                  <a:lnTo>
                    <a:pt x="214858" y="6146"/>
                  </a:lnTo>
                  <a:lnTo>
                    <a:pt x="169672" y="0"/>
                  </a:lnTo>
                  <a:lnTo>
                    <a:pt x="154165" y="698"/>
                  </a:lnTo>
                  <a:lnTo>
                    <a:pt x="109220" y="11049"/>
                  </a:lnTo>
                  <a:lnTo>
                    <a:pt x="103505" y="16764"/>
                  </a:lnTo>
                  <a:lnTo>
                    <a:pt x="106426" y="24511"/>
                  </a:lnTo>
                  <a:lnTo>
                    <a:pt x="110744" y="26416"/>
                  </a:lnTo>
                  <a:lnTo>
                    <a:pt x="127927" y="20650"/>
                  </a:lnTo>
                  <a:lnTo>
                    <a:pt x="141579" y="17462"/>
                  </a:lnTo>
                  <a:lnTo>
                    <a:pt x="155498" y="15519"/>
                  </a:lnTo>
                  <a:lnTo>
                    <a:pt x="169672" y="14859"/>
                  </a:lnTo>
                  <a:lnTo>
                    <a:pt x="218732" y="22860"/>
                  </a:lnTo>
                  <a:lnTo>
                    <a:pt x="261366" y="45110"/>
                  </a:lnTo>
                  <a:lnTo>
                    <a:pt x="295008" y="79032"/>
                  </a:lnTo>
                  <a:lnTo>
                    <a:pt x="317068" y="122008"/>
                  </a:lnTo>
                  <a:lnTo>
                    <a:pt x="324993" y="171450"/>
                  </a:lnTo>
                  <a:lnTo>
                    <a:pt x="317068" y="220903"/>
                  </a:lnTo>
                  <a:lnTo>
                    <a:pt x="295008" y="263880"/>
                  </a:lnTo>
                  <a:lnTo>
                    <a:pt x="261366" y="297802"/>
                  </a:lnTo>
                  <a:lnTo>
                    <a:pt x="218732" y="320052"/>
                  </a:lnTo>
                  <a:lnTo>
                    <a:pt x="169672" y="328041"/>
                  </a:lnTo>
                  <a:lnTo>
                    <a:pt x="123774" y="321144"/>
                  </a:lnTo>
                  <a:lnTo>
                    <a:pt x="83223" y="301752"/>
                  </a:lnTo>
                  <a:lnTo>
                    <a:pt x="50165" y="271805"/>
                  </a:lnTo>
                  <a:lnTo>
                    <a:pt x="26746" y="233273"/>
                  </a:lnTo>
                  <a:lnTo>
                    <a:pt x="15113" y="188087"/>
                  </a:lnTo>
                  <a:lnTo>
                    <a:pt x="14732" y="183896"/>
                  </a:lnTo>
                  <a:lnTo>
                    <a:pt x="11049" y="181102"/>
                  </a:lnTo>
                  <a:lnTo>
                    <a:pt x="2921" y="181991"/>
                  </a:lnTo>
                  <a:lnTo>
                    <a:pt x="0" y="185547"/>
                  </a:lnTo>
                  <a:lnTo>
                    <a:pt x="508" y="189738"/>
                  </a:lnTo>
                  <a:lnTo>
                    <a:pt x="13169" y="239229"/>
                  </a:lnTo>
                  <a:lnTo>
                    <a:pt x="38773" y="281406"/>
                  </a:lnTo>
                  <a:lnTo>
                    <a:pt x="74968" y="314159"/>
                  </a:lnTo>
                  <a:lnTo>
                    <a:pt x="119380" y="335368"/>
                  </a:lnTo>
                  <a:lnTo>
                    <a:pt x="169672" y="342900"/>
                  </a:lnTo>
                  <a:lnTo>
                    <a:pt x="214858" y="336765"/>
                  </a:lnTo>
                  <a:lnTo>
                    <a:pt x="255498" y="319455"/>
                  </a:lnTo>
                  <a:lnTo>
                    <a:pt x="289953" y="292608"/>
                  </a:lnTo>
                  <a:lnTo>
                    <a:pt x="316585" y="257898"/>
                  </a:lnTo>
                  <a:lnTo>
                    <a:pt x="333756" y="216966"/>
                  </a:lnTo>
                  <a:lnTo>
                    <a:pt x="339852" y="171450"/>
                  </a:lnTo>
                  <a:close/>
                </a:path>
              </a:pathLst>
            </a:custGeom>
            <a:solidFill>
              <a:srgbClr val="FD57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81828" y="2944367"/>
              <a:ext cx="228600" cy="173736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5483352" y="2894075"/>
              <a:ext cx="434340" cy="434340"/>
            </a:xfrm>
            <a:custGeom>
              <a:avLst/>
              <a:gdLst/>
              <a:ahLst/>
              <a:cxnLst/>
              <a:rect l="l" t="t" r="r" b="b"/>
              <a:pathLst>
                <a:path w="434339" h="434339">
                  <a:moveTo>
                    <a:pt x="109728" y="40386"/>
                  </a:moveTo>
                  <a:lnTo>
                    <a:pt x="107442" y="36830"/>
                  </a:lnTo>
                  <a:lnTo>
                    <a:pt x="105156" y="33020"/>
                  </a:lnTo>
                  <a:lnTo>
                    <a:pt x="100584" y="32004"/>
                  </a:lnTo>
                  <a:lnTo>
                    <a:pt x="97155" y="34417"/>
                  </a:lnTo>
                  <a:lnTo>
                    <a:pt x="93091" y="37211"/>
                  </a:lnTo>
                  <a:lnTo>
                    <a:pt x="90932" y="38862"/>
                  </a:lnTo>
                  <a:lnTo>
                    <a:pt x="87757" y="41402"/>
                  </a:lnTo>
                  <a:lnTo>
                    <a:pt x="86868" y="46355"/>
                  </a:lnTo>
                  <a:lnTo>
                    <a:pt x="89154" y="50038"/>
                  </a:lnTo>
                  <a:lnTo>
                    <a:pt x="90805" y="52197"/>
                  </a:lnTo>
                  <a:lnTo>
                    <a:pt x="92964" y="53340"/>
                  </a:lnTo>
                  <a:lnTo>
                    <a:pt x="95377" y="53340"/>
                  </a:lnTo>
                  <a:lnTo>
                    <a:pt x="96774" y="53340"/>
                  </a:lnTo>
                  <a:lnTo>
                    <a:pt x="98298" y="52832"/>
                  </a:lnTo>
                  <a:lnTo>
                    <a:pt x="99695" y="51943"/>
                  </a:lnTo>
                  <a:lnTo>
                    <a:pt x="101473" y="50419"/>
                  </a:lnTo>
                  <a:lnTo>
                    <a:pt x="103378" y="49022"/>
                  </a:lnTo>
                  <a:lnTo>
                    <a:pt x="105283" y="47752"/>
                  </a:lnTo>
                  <a:lnTo>
                    <a:pt x="108712" y="45339"/>
                  </a:lnTo>
                  <a:lnTo>
                    <a:pt x="109728" y="40386"/>
                  </a:lnTo>
                  <a:close/>
                </a:path>
                <a:path w="434339" h="434339">
                  <a:moveTo>
                    <a:pt x="434340" y="217170"/>
                  </a:moveTo>
                  <a:lnTo>
                    <a:pt x="428599" y="167436"/>
                  </a:lnTo>
                  <a:lnTo>
                    <a:pt x="412254" y="121754"/>
                  </a:lnTo>
                  <a:lnTo>
                    <a:pt x="386613" y="81419"/>
                  </a:lnTo>
                  <a:lnTo>
                    <a:pt x="352971" y="47777"/>
                  </a:lnTo>
                  <a:lnTo>
                    <a:pt x="312648" y="22110"/>
                  </a:lnTo>
                  <a:lnTo>
                    <a:pt x="266941" y="5753"/>
                  </a:lnTo>
                  <a:lnTo>
                    <a:pt x="217170" y="0"/>
                  </a:lnTo>
                  <a:lnTo>
                    <a:pt x="193408" y="1282"/>
                  </a:lnTo>
                  <a:lnTo>
                    <a:pt x="147624" y="11417"/>
                  </a:lnTo>
                  <a:lnTo>
                    <a:pt x="120396" y="26289"/>
                  </a:lnTo>
                  <a:lnTo>
                    <a:pt x="123825" y="33655"/>
                  </a:lnTo>
                  <a:lnTo>
                    <a:pt x="128270" y="35433"/>
                  </a:lnTo>
                  <a:lnTo>
                    <a:pt x="131953" y="33655"/>
                  </a:lnTo>
                  <a:lnTo>
                    <a:pt x="152387" y="25476"/>
                  </a:lnTo>
                  <a:lnTo>
                    <a:pt x="173456" y="19596"/>
                  </a:lnTo>
                  <a:lnTo>
                    <a:pt x="195084" y="16052"/>
                  </a:lnTo>
                  <a:lnTo>
                    <a:pt x="217170" y="14859"/>
                  </a:lnTo>
                  <a:lnTo>
                    <a:pt x="263525" y="20218"/>
                  </a:lnTo>
                  <a:lnTo>
                    <a:pt x="306095" y="35471"/>
                  </a:lnTo>
                  <a:lnTo>
                    <a:pt x="343662" y="59385"/>
                  </a:lnTo>
                  <a:lnTo>
                    <a:pt x="374992" y="90741"/>
                  </a:lnTo>
                  <a:lnTo>
                    <a:pt x="398894" y="128308"/>
                  </a:lnTo>
                  <a:lnTo>
                    <a:pt x="414121" y="170865"/>
                  </a:lnTo>
                  <a:lnTo>
                    <a:pt x="419481" y="217170"/>
                  </a:lnTo>
                  <a:lnTo>
                    <a:pt x="414121" y="263486"/>
                  </a:lnTo>
                  <a:lnTo>
                    <a:pt x="398894" y="306019"/>
                  </a:lnTo>
                  <a:lnTo>
                    <a:pt x="374992" y="343560"/>
                  </a:lnTo>
                  <a:lnTo>
                    <a:pt x="343662" y="374891"/>
                  </a:lnTo>
                  <a:lnTo>
                    <a:pt x="306095" y="398780"/>
                  </a:lnTo>
                  <a:lnTo>
                    <a:pt x="263525" y="414007"/>
                  </a:lnTo>
                  <a:lnTo>
                    <a:pt x="217170" y="419354"/>
                  </a:lnTo>
                  <a:lnTo>
                    <a:pt x="170802" y="414007"/>
                  </a:lnTo>
                  <a:lnTo>
                    <a:pt x="128231" y="398780"/>
                  </a:lnTo>
                  <a:lnTo>
                    <a:pt x="90665" y="374891"/>
                  </a:lnTo>
                  <a:lnTo>
                    <a:pt x="59334" y="343560"/>
                  </a:lnTo>
                  <a:lnTo>
                    <a:pt x="35433" y="306019"/>
                  </a:lnTo>
                  <a:lnTo>
                    <a:pt x="20205" y="263486"/>
                  </a:lnTo>
                  <a:lnTo>
                    <a:pt x="14859" y="217170"/>
                  </a:lnTo>
                  <a:lnTo>
                    <a:pt x="15240" y="203581"/>
                  </a:lnTo>
                  <a:lnTo>
                    <a:pt x="12065" y="200025"/>
                  </a:lnTo>
                  <a:lnTo>
                    <a:pt x="3937" y="199644"/>
                  </a:lnTo>
                  <a:lnTo>
                    <a:pt x="508" y="202819"/>
                  </a:lnTo>
                  <a:lnTo>
                    <a:pt x="0" y="217170"/>
                  </a:lnTo>
                  <a:lnTo>
                    <a:pt x="5740" y="266915"/>
                  </a:lnTo>
                  <a:lnTo>
                    <a:pt x="22098" y="312597"/>
                  </a:lnTo>
                  <a:lnTo>
                    <a:pt x="47764" y="352933"/>
                  </a:lnTo>
                  <a:lnTo>
                    <a:pt x="81407" y="386575"/>
                  </a:lnTo>
                  <a:lnTo>
                    <a:pt x="121742" y="412242"/>
                  </a:lnTo>
                  <a:lnTo>
                    <a:pt x="167424" y="428599"/>
                  </a:lnTo>
                  <a:lnTo>
                    <a:pt x="217170" y="434340"/>
                  </a:lnTo>
                  <a:lnTo>
                    <a:pt x="266941" y="428599"/>
                  </a:lnTo>
                  <a:lnTo>
                    <a:pt x="312648" y="412242"/>
                  </a:lnTo>
                  <a:lnTo>
                    <a:pt x="352971" y="386575"/>
                  </a:lnTo>
                  <a:lnTo>
                    <a:pt x="386613" y="352933"/>
                  </a:lnTo>
                  <a:lnTo>
                    <a:pt x="412254" y="312597"/>
                  </a:lnTo>
                  <a:lnTo>
                    <a:pt x="428599" y="266915"/>
                  </a:lnTo>
                  <a:lnTo>
                    <a:pt x="434340" y="217170"/>
                  </a:lnTo>
                  <a:close/>
                </a:path>
              </a:pathLst>
            </a:custGeom>
            <a:solidFill>
              <a:srgbClr val="FD57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607558" y="1195577"/>
              <a:ext cx="114300" cy="367665"/>
            </a:xfrm>
            <a:custGeom>
              <a:avLst/>
              <a:gdLst/>
              <a:ahLst/>
              <a:cxnLst/>
              <a:rect l="l" t="t" r="r" b="b"/>
              <a:pathLst>
                <a:path w="114300" h="367665">
                  <a:moveTo>
                    <a:pt x="107187" y="353441"/>
                  </a:moveTo>
                  <a:lnTo>
                    <a:pt x="99440" y="353441"/>
                  </a:lnTo>
                  <a:lnTo>
                    <a:pt x="96787" y="345148"/>
                  </a:lnTo>
                  <a:lnTo>
                    <a:pt x="90408" y="338058"/>
                  </a:lnTo>
                  <a:lnTo>
                    <a:pt x="80956" y="332563"/>
                  </a:lnTo>
                  <a:lnTo>
                    <a:pt x="69087" y="329057"/>
                  </a:lnTo>
                  <a:lnTo>
                    <a:pt x="69087" y="47498"/>
                  </a:lnTo>
                  <a:lnTo>
                    <a:pt x="74547" y="43562"/>
                  </a:lnTo>
                  <a:lnTo>
                    <a:pt x="78755" y="38401"/>
                  </a:lnTo>
                  <a:lnTo>
                    <a:pt x="81464" y="32263"/>
                  </a:lnTo>
                  <a:lnTo>
                    <a:pt x="82422" y="25400"/>
                  </a:lnTo>
                  <a:lnTo>
                    <a:pt x="80438" y="15484"/>
                  </a:lnTo>
                  <a:lnTo>
                    <a:pt x="75025" y="7413"/>
                  </a:lnTo>
                  <a:lnTo>
                    <a:pt x="66992" y="1986"/>
                  </a:lnTo>
                  <a:lnTo>
                    <a:pt x="57150" y="0"/>
                  </a:lnTo>
                  <a:lnTo>
                    <a:pt x="47307" y="1986"/>
                  </a:lnTo>
                  <a:lnTo>
                    <a:pt x="39274" y="7413"/>
                  </a:lnTo>
                  <a:lnTo>
                    <a:pt x="33861" y="15484"/>
                  </a:lnTo>
                  <a:lnTo>
                    <a:pt x="31876" y="25400"/>
                  </a:lnTo>
                  <a:lnTo>
                    <a:pt x="32835" y="32263"/>
                  </a:lnTo>
                  <a:lnTo>
                    <a:pt x="35544" y="38401"/>
                  </a:lnTo>
                  <a:lnTo>
                    <a:pt x="39752" y="43562"/>
                  </a:lnTo>
                  <a:lnTo>
                    <a:pt x="45212" y="47498"/>
                  </a:lnTo>
                  <a:lnTo>
                    <a:pt x="45212" y="329057"/>
                  </a:lnTo>
                  <a:lnTo>
                    <a:pt x="33343" y="332581"/>
                  </a:lnTo>
                  <a:lnTo>
                    <a:pt x="23891" y="338105"/>
                  </a:lnTo>
                  <a:lnTo>
                    <a:pt x="17512" y="345201"/>
                  </a:lnTo>
                  <a:lnTo>
                    <a:pt x="14858" y="353441"/>
                  </a:lnTo>
                  <a:lnTo>
                    <a:pt x="7112" y="353441"/>
                  </a:lnTo>
                  <a:lnTo>
                    <a:pt x="3175" y="353441"/>
                  </a:lnTo>
                  <a:lnTo>
                    <a:pt x="0" y="356488"/>
                  </a:lnTo>
                  <a:lnTo>
                    <a:pt x="0" y="360299"/>
                  </a:lnTo>
                  <a:lnTo>
                    <a:pt x="0" y="364109"/>
                  </a:lnTo>
                  <a:lnTo>
                    <a:pt x="3175" y="367284"/>
                  </a:lnTo>
                  <a:lnTo>
                    <a:pt x="7112" y="367284"/>
                  </a:lnTo>
                  <a:lnTo>
                    <a:pt x="107187" y="367284"/>
                  </a:lnTo>
                  <a:lnTo>
                    <a:pt x="110997" y="367284"/>
                  </a:lnTo>
                  <a:lnTo>
                    <a:pt x="114300" y="364109"/>
                  </a:lnTo>
                  <a:lnTo>
                    <a:pt x="114300" y="360299"/>
                  </a:lnTo>
                  <a:lnTo>
                    <a:pt x="114300" y="356488"/>
                  </a:lnTo>
                  <a:lnTo>
                    <a:pt x="110997" y="353441"/>
                  </a:lnTo>
                  <a:lnTo>
                    <a:pt x="107187" y="353441"/>
                  </a:lnTo>
                  <a:close/>
                </a:path>
              </a:pathLst>
            </a:custGeom>
            <a:ln w="19050">
              <a:solidFill>
                <a:srgbClr val="FD57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20588" y="1283080"/>
              <a:ext cx="117348" cy="116078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5692902" y="1259331"/>
              <a:ext cx="315595" cy="164465"/>
            </a:xfrm>
            <a:custGeom>
              <a:avLst/>
              <a:gdLst/>
              <a:ahLst/>
              <a:cxnLst/>
              <a:rect l="l" t="t" r="r" b="b"/>
              <a:pathLst>
                <a:path w="315595" h="164465">
                  <a:moveTo>
                    <a:pt x="0" y="0"/>
                  </a:moveTo>
                  <a:lnTo>
                    <a:pt x="0" y="153923"/>
                  </a:lnTo>
                  <a:lnTo>
                    <a:pt x="38476" y="146694"/>
                  </a:lnTo>
                  <a:lnTo>
                    <a:pt x="74845" y="147681"/>
                  </a:lnTo>
                  <a:lnTo>
                    <a:pt x="109643" y="153303"/>
                  </a:lnTo>
                  <a:lnTo>
                    <a:pt x="143406" y="159978"/>
                  </a:lnTo>
                  <a:lnTo>
                    <a:pt x="176671" y="164125"/>
                  </a:lnTo>
                  <a:lnTo>
                    <a:pt x="209973" y="162164"/>
                  </a:lnTo>
                  <a:lnTo>
                    <a:pt x="243849" y="150514"/>
                  </a:lnTo>
                  <a:lnTo>
                    <a:pt x="278835" y="125593"/>
                  </a:lnTo>
                  <a:lnTo>
                    <a:pt x="315468" y="83819"/>
                  </a:lnTo>
                  <a:lnTo>
                    <a:pt x="267952" y="93982"/>
                  </a:lnTo>
                  <a:lnTo>
                    <a:pt x="230320" y="92529"/>
                  </a:lnTo>
                  <a:lnTo>
                    <a:pt x="199672" y="82352"/>
                  </a:lnTo>
                  <a:lnTo>
                    <a:pt x="173106" y="66343"/>
                  </a:lnTo>
                  <a:lnTo>
                    <a:pt x="147723" y="47392"/>
                  </a:lnTo>
                  <a:lnTo>
                    <a:pt x="120621" y="28391"/>
                  </a:lnTo>
                  <a:lnTo>
                    <a:pt x="88901" y="12231"/>
                  </a:lnTo>
                  <a:lnTo>
                    <a:pt x="49660" y="180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D57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1" name="object 5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350252" y="152400"/>
            <a:ext cx="1589531" cy="39928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86528" y="868680"/>
            <a:ext cx="3891279" cy="3937000"/>
          </a:xfrm>
          <a:custGeom>
            <a:avLst/>
            <a:gdLst/>
            <a:ahLst/>
            <a:cxnLst/>
            <a:rect l="l" t="t" r="r" b="b"/>
            <a:pathLst>
              <a:path w="3891279" h="3937000">
                <a:moveTo>
                  <a:pt x="3242310" y="0"/>
                </a:moveTo>
                <a:lnTo>
                  <a:pt x="648462" y="0"/>
                </a:lnTo>
                <a:lnTo>
                  <a:pt x="600065" y="1778"/>
                </a:lnTo>
                <a:lnTo>
                  <a:pt x="552636" y="7030"/>
                </a:lnTo>
                <a:lnTo>
                  <a:pt x="506297" y="15631"/>
                </a:lnTo>
                <a:lnTo>
                  <a:pt x="461176" y="27454"/>
                </a:lnTo>
                <a:lnTo>
                  <a:pt x="417396" y="42375"/>
                </a:lnTo>
                <a:lnTo>
                  <a:pt x="375084" y="60268"/>
                </a:lnTo>
                <a:lnTo>
                  <a:pt x="334366" y="81008"/>
                </a:lnTo>
                <a:lnTo>
                  <a:pt x="295365" y="104470"/>
                </a:lnTo>
                <a:lnTo>
                  <a:pt x="258209" y="130527"/>
                </a:lnTo>
                <a:lnTo>
                  <a:pt x="223021" y="159055"/>
                </a:lnTo>
                <a:lnTo>
                  <a:pt x="189928" y="189928"/>
                </a:lnTo>
                <a:lnTo>
                  <a:pt x="159055" y="223021"/>
                </a:lnTo>
                <a:lnTo>
                  <a:pt x="130527" y="258209"/>
                </a:lnTo>
                <a:lnTo>
                  <a:pt x="104470" y="295365"/>
                </a:lnTo>
                <a:lnTo>
                  <a:pt x="81008" y="334366"/>
                </a:lnTo>
                <a:lnTo>
                  <a:pt x="60268" y="375084"/>
                </a:lnTo>
                <a:lnTo>
                  <a:pt x="42375" y="417396"/>
                </a:lnTo>
                <a:lnTo>
                  <a:pt x="27454" y="461176"/>
                </a:lnTo>
                <a:lnTo>
                  <a:pt x="15631" y="506297"/>
                </a:lnTo>
                <a:lnTo>
                  <a:pt x="7030" y="552636"/>
                </a:lnTo>
                <a:lnTo>
                  <a:pt x="1778" y="600065"/>
                </a:lnTo>
                <a:lnTo>
                  <a:pt x="0" y="648462"/>
                </a:lnTo>
                <a:lnTo>
                  <a:pt x="0" y="3288017"/>
                </a:lnTo>
                <a:lnTo>
                  <a:pt x="1778" y="3336413"/>
                </a:lnTo>
                <a:lnTo>
                  <a:pt x="7030" y="3383843"/>
                </a:lnTo>
                <a:lnTo>
                  <a:pt x="15631" y="3430182"/>
                </a:lnTo>
                <a:lnTo>
                  <a:pt x="27454" y="3475304"/>
                </a:lnTo>
                <a:lnTo>
                  <a:pt x="42375" y="3519084"/>
                </a:lnTo>
                <a:lnTo>
                  <a:pt x="60268" y="3561396"/>
                </a:lnTo>
                <a:lnTo>
                  <a:pt x="81008" y="3602116"/>
                </a:lnTo>
                <a:lnTo>
                  <a:pt x="104470" y="3641117"/>
                </a:lnTo>
                <a:lnTo>
                  <a:pt x="130527" y="3678274"/>
                </a:lnTo>
                <a:lnTo>
                  <a:pt x="159055" y="3713463"/>
                </a:lnTo>
                <a:lnTo>
                  <a:pt x="189928" y="3746557"/>
                </a:lnTo>
                <a:lnTo>
                  <a:pt x="223021" y="3777431"/>
                </a:lnTo>
                <a:lnTo>
                  <a:pt x="258209" y="3805959"/>
                </a:lnTo>
                <a:lnTo>
                  <a:pt x="295365" y="3832018"/>
                </a:lnTo>
                <a:lnTo>
                  <a:pt x="334366" y="3855480"/>
                </a:lnTo>
                <a:lnTo>
                  <a:pt x="375084" y="3876220"/>
                </a:lnTo>
                <a:lnTo>
                  <a:pt x="417396" y="3894114"/>
                </a:lnTo>
                <a:lnTo>
                  <a:pt x="461176" y="3909035"/>
                </a:lnTo>
                <a:lnTo>
                  <a:pt x="506297" y="3920859"/>
                </a:lnTo>
                <a:lnTo>
                  <a:pt x="552636" y="3929460"/>
                </a:lnTo>
                <a:lnTo>
                  <a:pt x="600065" y="3934713"/>
                </a:lnTo>
                <a:lnTo>
                  <a:pt x="648462" y="3936492"/>
                </a:lnTo>
                <a:lnTo>
                  <a:pt x="3242310" y="3936492"/>
                </a:lnTo>
                <a:lnTo>
                  <a:pt x="3290706" y="3934713"/>
                </a:lnTo>
                <a:lnTo>
                  <a:pt x="3338135" y="3929460"/>
                </a:lnTo>
                <a:lnTo>
                  <a:pt x="3384474" y="3920859"/>
                </a:lnTo>
                <a:lnTo>
                  <a:pt x="3429595" y="3909035"/>
                </a:lnTo>
                <a:lnTo>
                  <a:pt x="3473375" y="3894114"/>
                </a:lnTo>
                <a:lnTo>
                  <a:pt x="3515687" y="3876220"/>
                </a:lnTo>
                <a:lnTo>
                  <a:pt x="3556405" y="3855480"/>
                </a:lnTo>
                <a:lnTo>
                  <a:pt x="3595406" y="3832018"/>
                </a:lnTo>
                <a:lnTo>
                  <a:pt x="3632562" y="3805959"/>
                </a:lnTo>
                <a:lnTo>
                  <a:pt x="3667750" y="3777431"/>
                </a:lnTo>
                <a:lnTo>
                  <a:pt x="3700843" y="3746557"/>
                </a:lnTo>
                <a:lnTo>
                  <a:pt x="3731716" y="3713463"/>
                </a:lnTo>
                <a:lnTo>
                  <a:pt x="3760244" y="3678274"/>
                </a:lnTo>
                <a:lnTo>
                  <a:pt x="3786301" y="3641117"/>
                </a:lnTo>
                <a:lnTo>
                  <a:pt x="3809763" y="3602116"/>
                </a:lnTo>
                <a:lnTo>
                  <a:pt x="3830503" y="3561396"/>
                </a:lnTo>
                <a:lnTo>
                  <a:pt x="3848396" y="3519084"/>
                </a:lnTo>
                <a:lnTo>
                  <a:pt x="3863317" y="3475304"/>
                </a:lnTo>
                <a:lnTo>
                  <a:pt x="3875140" y="3430182"/>
                </a:lnTo>
                <a:lnTo>
                  <a:pt x="3883741" y="3383843"/>
                </a:lnTo>
                <a:lnTo>
                  <a:pt x="3888993" y="3336413"/>
                </a:lnTo>
                <a:lnTo>
                  <a:pt x="3890772" y="3288017"/>
                </a:lnTo>
                <a:lnTo>
                  <a:pt x="3890772" y="648462"/>
                </a:lnTo>
                <a:lnTo>
                  <a:pt x="3888993" y="600065"/>
                </a:lnTo>
                <a:lnTo>
                  <a:pt x="3883741" y="552636"/>
                </a:lnTo>
                <a:lnTo>
                  <a:pt x="3875140" y="506297"/>
                </a:lnTo>
                <a:lnTo>
                  <a:pt x="3863317" y="461176"/>
                </a:lnTo>
                <a:lnTo>
                  <a:pt x="3848396" y="417396"/>
                </a:lnTo>
                <a:lnTo>
                  <a:pt x="3830503" y="375084"/>
                </a:lnTo>
                <a:lnTo>
                  <a:pt x="3809763" y="334366"/>
                </a:lnTo>
                <a:lnTo>
                  <a:pt x="3786301" y="295365"/>
                </a:lnTo>
                <a:lnTo>
                  <a:pt x="3760244" y="258209"/>
                </a:lnTo>
                <a:lnTo>
                  <a:pt x="3731716" y="223021"/>
                </a:lnTo>
                <a:lnTo>
                  <a:pt x="3700843" y="189928"/>
                </a:lnTo>
                <a:lnTo>
                  <a:pt x="3667750" y="159055"/>
                </a:lnTo>
                <a:lnTo>
                  <a:pt x="3632562" y="130527"/>
                </a:lnTo>
                <a:lnTo>
                  <a:pt x="3595406" y="104470"/>
                </a:lnTo>
                <a:lnTo>
                  <a:pt x="3556405" y="81008"/>
                </a:lnTo>
                <a:lnTo>
                  <a:pt x="3515687" y="60268"/>
                </a:lnTo>
                <a:lnTo>
                  <a:pt x="3473375" y="42375"/>
                </a:lnTo>
                <a:lnTo>
                  <a:pt x="3429595" y="27454"/>
                </a:lnTo>
                <a:lnTo>
                  <a:pt x="3384474" y="15631"/>
                </a:lnTo>
                <a:lnTo>
                  <a:pt x="3338135" y="7030"/>
                </a:lnTo>
                <a:lnTo>
                  <a:pt x="3290706" y="1778"/>
                </a:lnTo>
                <a:lnTo>
                  <a:pt x="3242310" y="0"/>
                </a:lnTo>
                <a:close/>
              </a:path>
            </a:pathLst>
          </a:custGeom>
          <a:solidFill>
            <a:srgbClr val="CFE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1620" rIns="0" bIns="0" rtlCol="0">
            <a:spAutoFit/>
          </a:bodyPr>
          <a:lstStyle/>
          <a:p>
            <a:pPr marL="674370">
              <a:lnSpc>
                <a:spcPts val="2395"/>
              </a:lnSpc>
              <a:spcBef>
                <a:spcPts val="100"/>
              </a:spcBef>
            </a:pPr>
            <a:r>
              <a:rPr dirty="0">
                <a:solidFill>
                  <a:srgbClr val="0F88FF"/>
                </a:solidFill>
                <a:latin typeface="Arial"/>
                <a:cs typeface="Arial"/>
              </a:rPr>
              <a:t>Levier</a:t>
            </a:r>
            <a:r>
              <a:rPr spc="-35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F88FF"/>
                </a:solidFill>
                <a:latin typeface="Arial"/>
                <a:cs typeface="Arial"/>
              </a:rPr>
              <a:t>6</a:t>
            </a:r>
            <a:r>
              <a:rPr spc="-40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F88FF"/>
                </a:solidFill>
                <a:latin typeface="Arial"/>
                <a:cs typeface="Arial"/>
              </a:rPr>
              <a:t>:</a:t>
            </a:r>
            <a:r>
              <a:rPr spc="-20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F88FF"/>
                </a:solidFill>
                <a:latin typeface="Arial"/>
                <a:cs typeface="Arial"/>
              </a:rPr>
              <a:t>Fédérer</a:t>
            </a:r>
            <a:r>
              <a:rPr spc="-45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F88FF"/>
                </a:solidFill>
                <a:latin typeface="Arial"/>
                <a:cs typeface="Arial"/>
              </a:rPr>
              <a:t>les</a:t>
            </a:r>
            <a:r>
              <a:rPr spc="-30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F88FF"/>
                </a:solidFill>
                <a:latin typeface="Arial"/>
                <a:cs typeface="Arial"/>
              </a:rPr>
              <a:t>dispositifs</a:t>
            </a:r>
            <a:r>
              <a:rPr spc="-25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F88FF"/>
                </a:solidFill>
                <a:latin typeface="Arial"/>
                <a:cs typeface="Arial"/>
              </a:rPr>
              <a:t>de</a:t>
            </a:r>
            <a:r>
              <a:rPr spc="-30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F88FF"/>
                </a:solidFill>
                <a:latin typeface="Arial"/>
                <a:cs typeface="Arial"/>
              </a:rPr>
              <a:t>la</a:t>
            </a:r>
            <a:r>
              <a:rPr spc="-30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spc="-10" dirty="0">
                <a:solidFill>
                  <a:srgbClr val="0F88FF"/>
                </a:solidFill>
                <a:latin typeface="Arial"/>
                <a:cs typeface="Arial"/>
              </a:rPr>
              <a:t>formation</a:t>
            </a:r>
          </a:p>
          <a:p>
            <a:pPr marL="674370">
              <a:lnSpc>
                <a:spcPts val="2395"/>
              </a:lnSpc>
            </a:pPr>
            <a:r>
              <a:rPr dirty="0">
                <a:solidFill>
                  <a:srgbClr val="0F88FF"/>
                </a:solidFill>
                <a:latin typeface="Arial"/>
                <a:cs typeface="Arial"/>
              </a:rPr>
              <a:t>professionnelle</a:t>
            </a:r>
            <a:r>
              <a:rPr spc="-114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spc="-10" dirty="0">
                <a:solidFill>
                  <a:srgbClr val="0F88FF"/>
                </a:solidFill>
                <a:latin typeface="Arial"/>
                <a:cs typeface="Arial"/>
              </a:rPr>
              <a:t>continue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9130" y="206729"/>
            <a:ext cx="516509" cy="51618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683122" y="1164716"/>
            <a:ext cx="298386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1295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F56C7"/>
                </a:solidFill>
                <a:latin typeface="Arial"/>
                <a:cs typeface="Arial"/>
              </a:rPr>
              <a:t>Faits</a:t>
            </a:r>
            <a:r>
              <a:rPr sz="1200" b="1" spc="-25" dirty="0">
                <a:solidFill>
                  <a:srgbClr val="0F56C7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F56C7"/>
                </a:solidFill>
                <a:latin typeface="Arial"/>
                <a:cs typeface="Arial"/>
              </a:rPr>
              <a:t>notables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200">
              <a:latin typeface="Arial"/>
              <a:cs typeface="Arial"/>
            </a:endParaRPr>
          </a:p>
          <a:p>
            <a:pPr marL="226695" indent="-213995" algn="just">
              <a:lnSpc>
                <a:spcPct val="100000"/>
              </a:lnSpc>
              <a:buFont typeface="Wingdings"/>
              <a:buChar char=""/>
              <a:tabLst>
                <a:tab pos="226695" algn="l"/>
              </a:tabLst>
            </a:pPr>
            <a:r>
              <a:rPr sz="1200" dirty="0">
                <a:latin typeface="Arial"/>
                <a:cs typeface="Arial"/>
              </a:rPr>
              <a:t>Grâce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à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l’EDEC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du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nucléaire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50" dirty="0">
                <a:latin typeface="Arial"/>
                <a:cs typeface="Arial"/>
              </a:rPr>
              <a:t>:</a:t>
            </a:r>
            <a:endParaRPr sz="1200">
              <a:latin typeface="Arial"/>
              <a:cs typeface="Arial"/>
            </a:endParaRPr>
          </a:p>
          <a:p>
            <a:pPr marL="568960" marR="5080" lvl="1" indent="-213995" algn="just">
              <a:lnSpc>
                <a:spcPct val="100000"/>
              </a:lnSpc>
              <a:buFont typeface="Wingdings"/>
              <a:buChar char=""/>
              <a:tabLst>
                <a:tab pos="570230" algn="l"/>
              </a:tabLst>
            </a:pPr>
            <a:r>
              <a:rPr sz="1200" dirty="0">
                <a:latin typeface="Arial"/>
                <a:cs typeface="Arial"/>
              </a:rPr>
              <a:t>Le</a:t>
            </a:r>
            <a:r>
              <a:rPr sz="1200" spc="19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recensement</a:t>
            </a:r>
            <a:r>
              <a:rPr sz="1200" spc="19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des</a:t>
            </a:r>
            <a:r>
              <a:rPr sz="1200" spc="18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ressources</a:t>
            </a:r>
            <a:r>
              <a:rPr sz="1200" spc="175" dirty="0">
                <a:latin typeface="Arial"/>
                <a:cs typeface="Arial"/>
              </a:rPr>
              <a:t> </a:t>
            </a:r>
            <a:r>
              <a:rPr sz="1200" spc="-50" dirty="0">
                <a:latin typeface="Arial"/>
                <a:cs typeface="Arial"/>
              </a:rPr>
              <a:t>a 	</a:t>
            </a:r>
            <a:r>
              <a:rPr sz="1200" dirty="0">
                <a:latin typeface="Arial"/>
                <a:cs typeface="Arial"/>
              </a:rPr>
              <a:t>permis</a:t>
            </a:r>
            <a:r>
              <a:rPr sz="1200" spc="470" dirty="0">
                <a:latin typeface="Arial"/>
                <a:cs typeface="Arial"/>
              </a:rPr>
              <a:t>    </a:t>
            </a:r>
            <a:r>
              <a:rPr sz="1200" dirty="0">
                <a:latin typeface="Arial"/>
                <a:cs typeface="Arial"/>
              </a:rPr>
              <a:t>d’identifier</a:t>
            </a:r>
            <a:r>
              <a:rPr sz="1200" spc="470" dirty="0">
                <a:latin typeface="Arial"/>
                <a:cs typeface="Arial"/>
              </a:rPr>
              <a:t>    </a:t>
            </a:r>
            <a:r>
              <a:rPr sz="1200" spc="-20" dirty="0">
                <a:latin typeface="Arial"/>
                <a:cs typeface="Arial"/>
              </a:rPr>
              <a:t>+7000 	</a:t>
            </a:r>
            <a:r>
              <a:rPr sz="1200" dirty="0">
                <a:latin typeface="Arial"/>
                <a:cs typeface="Arial"/>
              </a:rPr>
              <a:t>formations amenant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aux métiers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du 	</a:t>
            </a:r>
            <a:r>
              <a:rPr sz="1200" dirty="0">
                <a:latin typeface="Arial"/>
                <a:cs typeface="Arial"/>
              </a:rPr>
              <a:t>nucléaire</a:t>
            </a:r>
            <a:r>
              <a:rPr sz="1200" spc="10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issues</a:t>
            </a:r>
            <a:r>
              <a:rPr sz="1200" spc="8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57</a:t>
            </a:r>
            <a:r>
              <a:rPr sz="1200" spc="9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organismes 	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formation.</a:t>
            </a:r>
            <a:endParaRPr sz="1200">
              <a:latin typeface="Arial"/>
              <a:cs typeface="Arial"/>
            </a:endParaRPr>
          </a:p>
          <a:p>
            <a:pPr marL="568960" marR="5080" lvl="1" indent="-213995" algn="just">
              <a:lnSpc>
                <a:spcPct val="100000"/>
              </a:lnSpc>
              <a:buFont typeface="Wingdings"/>
              <a:buChar char=""/>
              <a:tabLst>
                <a:tab pos="570230" algn="l"/>
              </a:tabLst>
            </a:pPr>
            <a:r>
              <a:rPr sz="1200" dirty="0">
                <a:latin typeface="Arial"/>
                <a:cs typeface="Arial"/>
              </a:rPr>
              <a:t>L’étude</a:t>
            </a:r>
            <a:r>
              <a:rPr sz="1200" spc="27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sur</a:t>
            </a:r>
            <a:r>
              <a:rPr sz="1200" spc="27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les</a:t>
            </a:r>
            <a:r>
              <a:rPr sz="1200" spc="28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synergies</a:t>
            </a:r>
            <a:r>
              <a:rPr sz="1200" spc="26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dans</a:t>
            </a:r>
            <a:r>
              <a:rPr sz="1200" spc="27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la 	</a:t>
            </a:r>
            <a:r>
              <a:rPr sz="1200" dirty="0">
                <a:latin typeface="Arial"/>
                <a:cs typeface="Arial"/>
              </a:rPr>
              <a:t>formation</a:t>
            </a:r>
            <a:r>
              <a:rPr sz="1200" spc="85" dirty="0">
                <a:latin typeface="Arial"/>
                <a:cs typeface="Arial"/>
              </a:rPr>
              <a:t>  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90" dirty="0">
                <a:latin typeface="Arial"/>
                <a:cs typeface="Arial"/>
              </a:rPr>
              <a:t>  </a:t>
            </a:r>
            <a:r>
              <a:rPr sz="1200" dirty="0">
                <a:latin typeface="Arial"/>
                <a:cs typeface="Arial"/>
              </a:rPr>
              <a:t>mis</a:t>
            </a:r>
            <a:r>
              <a:rPr sz="1200" spc="90" dirty="0">
                <a:latin typeface="Arial"/>
                <a:cs typeface="Arial"/>
              </a:rPr>
              <a:t>  </a:t>
            </a:r>
            <a:r>
              <a:rPr sz="1200" dirty="0">
                <a:latin typeface="Arial"/>
                <a:cs typeface="Arial"/>
              </a:rPr>
              <a:t>en</a:t>
            </a:r>
            <a:r>
              <a:rPr sz="1200" spc="85" dirty="0">
                <a:latin typeface="Arial"/>
                <a:cs typeface="Arial"/>
              </a:rPr>
              <a:t>  </a:t>
            </a:r>
            <a:r>
              <a:rPr sz="1200" dirty="0">
                <a:latin typeface="Arial"/>
                <a:cs typeface="Arial"/>
              </a:rPr>
              <a:t>évidence</a:t>
            </a:r>
            <a:r>
              <a:rPr sz="1200" spc="95" dirty="0">
                <a:latin typeface="Arial"/>
                <a:cs typeface="Arial"/>
              </a:rPr>
              <a:t>  </a:t>
            </a:r>
            <a:r>
              <a:rPr sz="1200" spc="-25" dirty="0">
                <a:latin typeface="Arial"/>
                <a:cs typeface="Arial"/>
              </a:rPr>
              <a:t>le 	</a:t>
            </a:r>
            <a:r>
              <a:rPr sz="1200" dirty="0">
                <a:latin typeface="Arial"/>
                <a:cs typeface="Arial"/>
              </a:rPr>
              <a:t>besoin</a:t>
            </a:r>
            <a:r>
              <a:rPr sz="1200" spc="285" dirty="0">
                <a:latin typeface="Arial"/>
                <a:cs typeface="Arial"/>
              </a:rPr>
              <a:t>  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290" dirty="0">
                <a:latin typeface="Arial"/>
                <a:cs typeface="Arial"/>
              </a:rPr>
              <a:t>   </a:t>
            </a:r>
            <a:r>
              <a:rPr sz="1200" dirty="0">
                <a:latin typeface="Arial"/>
                <a:cs typeface="Arial"/>
              </a:rPr>
              <a:t>mutualisation</a:t>
            </a:r>
            <a:r>
              <a:rPr sz="1200" spc="290" dirty="0">
                <a:latin typeface="Arial"/>
                <a:cs typeface="Arial"/>
              </a:rPr>
              <a:t>   </a:t>
            </a:r>
            <a:r>
              <a:rPr sz="1200" spc="-25" dirty="0">
                <a:latin typeface="Arial"/>
                <a:cs typeface="Arial"/>
              </a:rPr>
              <a:t>de 	</a:t>
            </a:r>
            <a:r>
              <a:rPr sz="1200" dirty="0">
                <a:latin typeface="Arial"/>
                <a:cs typeface="Arial"/>
              </a:rPr>
              <a:t>ressources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au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sein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la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filière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72098" y="3542791"/>
            <a:ext cx="13023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F56C7"/>
                </a:solidFill>
                <a:latin typeface="Arial"/>
                <a:cs typeface="Arial"/>
              </a:rPr>
              <a:t>Perspectives</a:t>
            </a:r>
            <a:r>
              <a:rPr sz="1200" b="1" spc="-85" dirty="0">
                <a:solidFill>
                  <a:srgbClr val="0F56C7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0F56C7"/>
                </a:solidFill>
                <a:latin typeface="Arial"/>
                <a:cs typeface="Arial"/>
              </a:rPr>
              <a:t>clés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47130" y="3908552"/>
            <a:ext cx="291973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6060" marR="5080" indent="-213995" algn="just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27329" algn="l"/>
              </a:tabLst>
            </a:pPr>
            <a:r>
              <a:rPr sz="1200" dirty="0">
                <a:latin typeface="Arial"/>
                <a:cs typeface="Arial"/>
              </a:rPr>
              <a:t>Lancement</a:t>
            </a:r>
            <a:r>
              <a:rPr sz="1200" spc="37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d’un</a:t>
            </a:r>
            <a:r>
              <a:rPr sz="1200" spc="36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projet</a:t>
            </a:r>
            <a:r>
              <a:rPr sz="1200" spc="37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37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plateforme 	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254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formation</a:t>
            </a:r>
            <a:r>
              <a:rPr sz="1200" spc="254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2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mise</a:t>
            </a:r>
            <a:r>
              <a:rPr sz="1200" spc="2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en</a:t>
            </a:r>
            <a:r>
              <a:rPr sz="1200" spc="254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commun</a:t>
            </a:r>
            <a:r>
              <a:rPr sz="1200" spc="24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de 	</a:t>
            </a:r>
            <a:r>
              <a:rPr sz="1200" dirty="0">
                <a:latin typeface="Arial"/>
                <a:cs typeface="Arial"/>
              </a:rPr>
              <a:t>ressources</a:t>
            </a:r>
            <a:r>
              <a:rPr sz="1200" spc="7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pédagogiques</a:t>
            </a:r>
            <a:r>
              <a:rPr sz="1200" spc="7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et</a:t>
            </a:r>
            <a:r>
              <a:rPr sz="1200" spc="6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physiques 	</a:t>
            </a:r>
            <a:r>
              <a:rPr sz="1200" dirty="0">
                <a:latin typeface="Arial"/>
                <a:cs typeface="Arial"/>
              </a:rPr>
              <a:t>à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l’échelle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la filière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nucléaire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228150" y="1732344"/>
          <a:ext cx="4577080" cy="8134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45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24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8305">
                <a:tc>
                  <a:txBody>
                    <a:bodyPr/>
                    <a:lstStyle/>
                    <a:p>
                      <a:pPr marL="24130" marR="593725">
                        <a:lnSpc>
                          <a:spcPct val="114199"/>
                        </a:lnSpc>
                        <a:spcBef>
                          <a:spcPts val="640"/>
                        </a:spcBef>
                      </a:pPr>
                      <a:r>
                        <a:rPr sz="85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Action</a:t>
                      </a:r>
                      <a:r>
                        <a:rPr sz="850" spc="-4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27</a:t>
                      </a:r>
                      <a:r>
                        <a:rPr sz="850" spc="3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: </a:t>
                      </a:r>
                      <a:r>
                        <a:rPr sz="850" b="1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recenser</a:t>
                      </a:r>
                      <a:r>
                        <a:rPr sz="850" b="1" spc="2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les</a:t>
                      </a:r>
                      <a:r>
                        <a:rPr sz="850" spc="2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ressources</a:t>
                      </a:r>
                      <a:r>
                        <a:rPr sz="850" spc="2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existantes</a:t>
                      </a:r>
                      <a:r>
                        <a:rPr sz="850" spc="2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1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(humaines, matérielles, numériques)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81280" marB="0">
                    <a:lnL w="9525">
                      <a:solidFill>
                        <a:srgbClr val="4471C4"/>
                      </a:solidFill>
                      <a:prstDash val="solid"/>
                    </a:lnL>
                    <a:lnR w="19050">
                      <a:solidFill>
                        <a:srgbClr val="4471C4"/>
                      </a:solidFill>
                      <a:prstDash val="solid"/>
                    </a:lnR>
                    <a:lnT w="9525">
                      <a:solidFill>
                        <a:srgbClr val="4471C4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4471C4"/>
                      </a:solidFill>
                      <a:prstDash val="solid"/>
                    </a:lnL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1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4130">
                        <a:lnSpc>
                          <a:spcPct val="100000"/>
                        </a:lnSpc>
                      </a:pPr>
                      <a:r>
                        <a:rPr sz="85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Action</a:t>
                      </a:r>
                      <a:r>
                        <a:rPr sz="850" spc="-4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28</a:t>
                      </a:r>
                      <a:r>
                        <a:rPr sz="850" spc="2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: </a:t>
                      </a:r>
                      <a:r>
                        <a:rPr sz="850" b="1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fédérer</a:t>
                      </a:r>
                      <a:r>
                        <a:rPr sz="850" b="1" spc="1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les</a:t>
                      </a:r>
                      <a:r>
                        <a:rPr sz="850" spc="2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ressources</a:t>
                      </a:r>
                      <a:r>
                        <a:rPr sz="850" spc="2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1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existantes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9525">
                      <a:solidFill>
                        <a:srgbClr val="4471C4"/>
                      </a:solidFill>
                      <a:prstDash val="solid"/>
                    </a:lnL>
                    <a:lnR w="19050">
                      <a:solidFill>
                        <a:srgbClr val="4471C4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4471C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4471C4"/>
                      </a:solidFill>
                      <a:prstDash val="solid"/>
                    </a:lnL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9" name="object 9"/>
          <p:cNvGrpSpPr/>
          <p:nvPr/>
        </p:nvGrpSpPr>
        <p:grpSpPr>
          <a:xfrm>
            <a:off x="5157215" y="1042797"/>
            <a:ext cx="522605" cy="2869565"/>
            <a:chOff x="5157215" y="1042797"/>
            <a:chExt cx="522605" cy="2869565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66943" y="3581400"/>
              <a:ext cx="219455" cy="22098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205984" y="3520439"/>
              <a:ext cx="340360" cy="342900"/>
            </a:xfrm>
            <a:custGeom>
              <a:avLst/>
              <a:gdLst/>
              <a:ahLst/>
              <a:cxnLst/>
              <a:rect l="l" t="t" r="r" b="b"/>
              <a:pathLst>
                <a:path w="340360" h="342900">
                  <a:moveTo>
                    <a:pt x="16764" y="150622"/>
                  </a:moveTo>
                  <a:lnTo>
                    <a:pt x="13716" y="147193"/>
                  </a:lnTo>
                  <a:lnTo>
                    <a:pt x="9652" y="146812"/>
                  </a:lnTo>
                  <a:lnTo>
                    <a:pt x="5334" y="146304"/>
                  </a:lnTo>
                  <a:lnTo>
                    <a:pt x="1524" y="149098"/>
                  </a:lnTo>
                  <a:lnTo>
                    <a:pt x="635" y="155321"/>
                  </a:lnTo>
                  <a:lnTo>
                    <a:pt x="508" y="157861"/>
                  </a:lnTo>
                  <a:lnTo>
                    <a:pt x="254" y="160274"/>
                  </a:lnTo>
                  <a:lnTo>
                    <a:pt x="0" y="164084"/>
                  </a:lnTo>
                  <a:lnTo>
                    <a:pt x="3175" y="167386"/>
                  </a:lnTo>
                  <a:lnTo>
                    <a:pt x="7366" y="167640"/>
                  </a:lnTo>
                  <a:lnTo>
                    <a:pt x="8001" y="167640"/>
                  </a:lnTo>
                  <a:lnTo>
                    <a:pt x="12065" y="167640"/>
                  </a:lnTo>
                  <a:lnTo>
                    <a:pt x="15367" y="164846"/>
                  </a:lnTo>
                  <a:lnTo>
                    <a:pt x="15621" y="161163"/>
                  </a:lnTo>
                  <a:lnTo>
                    <a:pt x="16129" y="156718"/>
                  </a:lnTo>
                  <a:lnTo>
                    <a:pt x="16256" y="154432"/>
                  </a:lnTo>
                  <a:lnTo>
                    <a:pt x="16764" y="150622"/>
                  </a:lnTo>
                  <a:close/>
                </a:path>
                <a:path w="340360" h="342900">
                  <a:moveTo>
                    <a:pt x="339852" y="171450"/>
                  </a:moveTo>
                  <a:lnTo>
                    <a:pt x="333756" y="125945"/>
                  </a:lnTo>
                  <a:lnTo>
                    <a:pt x="316585" y="85013"/>
                  </a:lnTo>
                  <a:lnTo>
                    <a:pt x="289953" y="50292"/>
                  </a:lnTo>
                  <a:lnTo>
                    <a:pt x="255498" y="23456"/>
                  </a:lnTo>
                  <a:lnTo>
                    <a:pt x="214858" y="6146"/>
                  </a:lnTo>
                  <a:lnTo>
                    <a:pt x="169672" y="0"/>
                  </a:lnTo>
                  <a:lnTo>
                    <a:pt x="154165" y="698"/>
                  </a:lnTo>
                  <a:lnTo>
                    <a:pt x="109220" y="11049"/>
                  </a:lnTo>
                  <a:lnTo>
                    <a:pt x="103505" y="16764"/>
                  </a:lnTo>
                  <a:lnTo>
                    <a:pt x="106426" y="24511"/>
                  </a:lnTo>
                  <a:lnTo>
                    <a:pt x="110744" y="26416"/>
                  </a:lnTo>
                  <a:lnTo>
                    <a:pt x="127927" y="20650"/>
                  </a:lnTo>
                  <a:lnTo>
                    <a:pt x="141579" y="17462"/>
                  </a:lnTo>
                  <a:lnTo>
                    <a:pt x="155498" y="15519"/>
                  </a:lnTo>
                  <a:lnTo>
                    <a:pt x="169672" y="14859"/>
                  </a:lnTo>
                  <a:lnTo>
                    <a:pt x="218732" y="22860"/>
                  </a:lnTo>
                  <a:lnTo>
                    <a:pt x="261366" y="45110"/>
                  </a:lnTo>
                  <a:lnTo>
                    <a:pt x="295008" y="79032"/>
                  </a:lnTo>
                  <a:lnTo>
                    <a:pt x="317068" y="122008"/>
                  </a:lnTo>
                  <a:lnTo>
                    <a:pt x="324993" y="171450"/>
                  </a:lnTo>
                  <a:lnTo>
                    <a:pt x="317068" y="220903"/>
                  </a:lnTo>
                  <a:lnTo>
                    <a:pt x="295008" y="263880"/>
                  </a:lnTo>
                  <a:lnTo>
                    <a:pt x="261366" y="297802"/>
                  </a:lnTo>
                  <a:lnTo>
                    <a:pt x="218732" y="320052"/>
                  </a:lnTo>
                  <a:lnTo>
                    <a:pt x="169672" y="328041"/>
                  </a:lnTo>
                  <a:lnTo>
                    <a:pt x="123774" y="321144"/>
                  </a:lnTo>
                  <a:lnTo>
                    <a:pt x="83223" y="301752"/>
                  </a:lnTo>
                  <a:lnTo>
                    <a:pt x="50165" y="271805"/>
                  </a:lnTo>
                  <a:lnTo>
                    <a:pt x="26746" y="233273"/>
                  </a:lnTo>
                  <a:lnTo>
                    <a:pt x="15113" y="188087"/>
                  </a:lnTo>
                  <a:lnTo>
                    <a:pt x="14732" y="183896"/>
                  </a:lnTo>
                  <a:lnTo>
                    <a:pt x="11049" y="181102"/>
                  </a:lnTo>
                  <a:lnTo>
                    <a:pt x="2921" y="181991"/>
                  </a:lnTo>
                  <a:lnTo>
                    <a:pt x="0" y="185547"/>
                  </a:lnTo>
                  <a:lnTo>
                    <a:pt x="508" y="189738"/>
                  </a:lnTo>
                  <a:lnTo>
                    <a:pt x="13169" y="239229"/>
                  </a:lnTo>
                  <a:lnTo>
                    <a:pt x="38773" y="281406"/>
                  </a:lnTo>
                  <a:lnTo>
                    <a:pt x="74968" y="314159"/>
                  </a:lnTo>
                  <a:lnTo>
                    <a:pt x="119380" y="335368"/>
                  </a:lnTo>
                  <a:lnTo>
                    <a:pt x="169672" y="342900"/>
                  </a:lnTo>
                  <a:lnTo>
                    <a:pt x="214858" y="336765"/>
                  </a:lnTo>
                  <a:lnTo>
                    <a:pt x="255498" y="319455"/>
                  </a:lnTo>
                  <a:lnTo>
                    <a:pt x="289953" y="292608"/>
                  </a:lnTo>
                  <a:lnTo>
                    <a:pt x="316585" y="257898"/>
                  </a:lnTo>
                  <a:lnTo>
                    <a:pt x="333756" y="216966"/>
                  </a:lnTo>
                  <a:lnTo>
                    <a:pt x="339852" y="171450"/>
                  </a:lnTo>
                  <a:close/>
                </a:path>
              </a:pathLst>
            </a:custGeom>
            <a:solidFill>
              <a:srgbClr val="FD57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57215" y="3526536"/>
              <a:ext cx="228600" cy="17373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158740" y="3476244"/>
              <a:ext cx="434340" cy="436245"/>
            </a:xfrm>
            <a:custGeom>
              <a:avLst/>
              <a:gdLst/>
              <a:ahLst/>
              <a:cxnLst/>
              <a:rect l="l" t="t" r="r" b="b"/>
              <a:pathLst>
                <a:path w="434339" h="436245">
                  <a:moveTo>
                    <a:pt x="111252" y="40386"/>
                  </a:moveTo>
                  <a:lnTo>
                    <a:pt x="108712" y="36830"/>
                  </a:lnTo>
                  <a:lnTo>
                    <a:pt x="106426" y="33020"/>
                  </a:lnTo>
                  <a:lnTo>
                    <a:pt x="101473" y="32016"/>
                  </a:lnTo>
                  <a:lnTo>
                    <a:pt x="93472" y="37211"/>
                  </a:lnTo>
                  <a:lnTo>
                    <a:pt x="91313" y="38862"/>
                  </a:lnTo>
                  <a:lnTo>
                    <a:pt x="87757" y="41402"/>
                  </a:lnTo>
                  <a:lnTo>
                    <a:pt x="86868" y="46355"/>
                  </a:lnTo>
                  <a:lnTo>
                    <a:pt x="89408" y="50038"/>
                  </a:lnTo>
                  <a:lnTo>
                    <a:pt x="91059" y="52197"/>
                  </a:lnTo>
                  <a:lnTo>
                    <a:pt x="93472" y="53340"/>
                  </a:lnTo>
                  <a:lnTo>
                    <a:pt x="95885" y="53340"/>
                  </a:lnTo>
                  <a:lnTo>
                    <a:pt x="97409" y="53340"/>
                  </a:lnTo>
                  <a:lnTo>
                    <a:pt x="99060" y="52832"/>
                  </a:lnTo>
                  <a:lnTo>
                    <a:pt x="100584" y="51943"/>
                  </a:lnTo>
                  <a:lnTo>
                    <a:pt x="102489" y="50419"/>
                  </a:lnTo>
                  <a:lnTo>
                    <a:pt x="104521" y="49022"/>
                  </a:lnTo>
                  <a:lnTo>
                    <a:pt x="106553" y="47752"/>
                  </a:lnTo>
                  <a:lnTo>
                    <a:pt x="110236" y="45339"/>
                  </a:lnTo>
                  <a:lnTo>
                    <a:pt x="111252" y="40386"/>
                  </a:lnTo>
                  <a:close/>
                </a:path>
                <a:path w="434339" h="436245">
                  <a:moveTo>
                    <a:pt x="434340" y="217932"/>
                  </a:moveTo>
                  <a:lnTo>
                    <a:pt x="428599" y="168033"/>
                  </a:lnTo>
                  <a:lnTo>
                    <a:pt x="412254" y="122186"/>
                  </a:lnTo>
                  <a:lnTo>
                    <a:pt x="386613" y="81724"/>
                  </a:lnTo>
                  <a:lnTo>
                    <a:pt x="352971" y="47955"/>
                  </a:lnTo>
                  <a:lnTo>
                    <a:pt x="312648" y="22199"/>
                  </a:lnTo>
                  <a:lnTo>
                    <a:pt x="266941" y="5778"/>
                  </a:lnTo>
                  <a:lnTo>
                    <a:pt x="217170" y="0"/>
                  </a:lnTo>
                  <a:lnTo>
                    <a:pt x="193408" y="1282"/>
                  </a:lnTo>
                  <a:lnTo>
                    <a:pt x="147624" y="11468"/>
                  </a:lnTo>
                  <a:lnTo>
                    <a:pt x="120396" y="26428"/>
                  </a:lnTo>
                  <a:lnTo>
                    <a:pt x="123825" y="33782"/>
                  </a:lnTo>
                  <a:lnTo>
                    <a:pt x="128270" y="35572"/>
                  </a:lnTo>
                  <a:lnTo>
                    <a:pt x="131953" y="33782"/>
                  </a:lnTo>
                  <a:lnTo>
                    <a:pt x="152387" y="25577"/>
                  </a:lnTo>
                  <a:lnTo>
                    <a:pt x="173456" y="19659"/>
                  </a:lnTo>
                  <a:lnTo>
                    <a:pt x="195084" y="16065"/>
                  </a:lnTo>
                  <a:lnTo>
                    <a:pt x="217170" y="14859"/>
                  </a:lnTo>
                  <a:lnTo>
                    <a:pt x="263525" y="20243"/>
                  </a:lnTo>
                  <a:lnTo>
                    <a:pt x="306095" y="35547"/>
                  </a:lnTo>
                  <a:lnTo>
                    <a:pt x="343662" y="59563"/>
                  </a:lnTo>
                  <a:lnTo>
                    <a:pt x="374992" y="91033"/>
                  </a:lnTo>
                  <a:lnTo>
                    <a:pt x="398894" y="128752"/>
                  </a:lnTo>
                  <a:lnTo>
                    <a:pt x="414121" y="171462"/>
                  </a:lnTo>
                  <a:lnTo>
                    <a:pt x="419481" y="217932"/>
                  </a:lnTo>
                  <a:lnTo>
                    <a:pt x="414121" y="264414"/>
                  </a:lnTo>
                  <a:lnTo>
                    <a:pt x="398894" y="307098"/>
                  </a:lnTo>
                  <a:lnTo>
                    <a:pt x="374992" y="344779"/>
                  </a:lnTo>
                  <a:lnTo>
                    <a:pt x="343662" y="376224"/>
                  </a:lnTo>
                  <a:lnTo>
                    <a:pt x="306095" y="400202"/>
                  </a:lnTo>
                  <a:lnTo>
                    <a:pt x="263525" y="415493"/>
                  </a:lnTo>
                  <a:lnTo>
                    <a:pt x="217170" y="420852"/>
                  </a:lnTo>
                  <a:lnTo>
                    <a:pt x="170802" y="415493"/>
                  </a:lnTo>
                  <a:lnTo>
                    <a:pt x="128231" y="400202"/>
                  </a:lnTo>
                  <a:lnTo>
                    <a:pt x="90665" y="376224"/>
                  </a:lnTo>
                  <a:lnTo>
                    <a:pt x="59334" y="344779"/>
                  </a:lnTo>
                  <a:lnTo>
                    <a:pt x="35433" y="307098"/>
                  </a:lnTo>
                  <a:lnTo>
                    <a:pt x="20205" y="264414"/>
                  </a:lnTo>
                  <a:lnTo>
                    <a:pt x="14859" y="217932"/>
                  </a:lnTo>
                  <a:lnTo>
                    <a:pt x="15240" y="204216"/>
                  </a:lnTo>
                  <a:lnTo>
                    <a:pt x="12065" y="200660"/>
                  </a:lnTo>
                  <a:lnTo>
                    <a:pt x="3937" y="200406"/>
                  </a:lnTo>
                  <a:lnTo>
                    <a:pt x="508" y="203454"/>
                  </a:lnTo>
                  <a:lnTo>
                    <a:pt x="0" y="217932"/>
                  </a:lnTo>
                  <a:lnTo>
                    <a:pt x="5740" y="267843"/>
                  </a:lnTo>
                  <a:lnTo>
                    <a:pt x="22098" y="313690"/>
                  </a:lnTo>
                  <a:lnTo>
                    <a:pt x="47764" y="354152"/>
                  </a:lnTo>
                  <a:lnTo>
                    <a:pt x="81407" y="387921"/>
                  </a:lnTo>
                  <a:lnTo>
                    <a:pt x="121742" y="413677"/>
                  </a:lnTo>
                  <a:lnTo>
                    <a:pt x="167424" y="430098"/>
                  </a:lnTo>
                  <a:lnTo>
                    <a:pt x="217170" y="435864"/>
                  </a:lnTo>
                  <a:lnTo>
                    <a:pt x="266941" y="430098"/>
                  </a:lnTo>
                  <a:lnTo>
                    <a:pt x="312648" y="413677"/>
                  </a:lnTo>
                  <a:lnTo>
                    <a:pt x="352971" y="387921"/>
                  </a:lnTo>
                  <a:lnTo>
                    <a:pt x="386613" y="354152"/>
                  </a:lnTo>
                  <a:lnTo>
                    <a:pt x="412254" y="313690"/>
                  </a:lnTo>
                  <a:lnTo>
                    <a:pt x="428599" y="267843"/>
                  </a:lnTo>
                  <a:lnTo>
                    <a:pt x="434340" y="217932"/>
                  </a:lnTo>
                  <a:close/>
                </a:path>
              </a:pathLst>
            </a:custGeom>
            <a:solidFill>
              <a:srgbClr val="FD57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269229" y="1052322"/>
              <a:ext cx="114300" cy="367665"/>
            </a:xfrm>
            <a:custGeom>
              <a:avLst/>
              <a:gdLst/>
              <a:ahLst/>
              <a:cxnLst/>
              <a:rect l="l" t="t" r="r" b="b"/>
              <a:pathLst>
                <a:path w="114300" h="367665">
                  <a:moveTo>
                    <a:pt x="107187" y="353440"/>
                  </a:moveTo>
                  <a:lnTo>
                    <a:pt x="99441" y="353440"/>
                  </a:lnTo>
                  <a:lnTo>
                    <a:pt x="96787" y="345148"/>
                  </a:lnTo>
                  <a:lnTo>
                    <a:pt x="90408" y="338058"/>
                  </a:lnTo>
                  <a:lnTo>
                    <a:pt x="80956" y="332563"/>
                  </a:lnTo>
                  <a:lnTo>
                    <a:pt x="69087" y="329056"/>
                  </a:lnTo>
                  <a:lnTo>
                    <a:pt x="69087" y="47498"/>
                  </a:lnTo>
                  <a:lnTo>
                    <a:pt x="74547" y="43562"/>
                  </a:lnTo>
                  <a:lnTo>
                    <a:pt x="78755" y="38401"/>
                  </a:lnTo>
                  <a:lnTo>
                    <a:pt x="81464" y="32263"/>
                  </a:lnTo>
                  <a:lnTo>
                    <a:pt x="82423" y="25400"/>
                  </a:lnTo>
                  <a:lnTo>
                    <a:pt x="80438" y="15484"/>
                  </a:lnTo>
                  <a:lnTo>
                    <a:pt x="75025" y="7413"/>
                  </a:lnTo>
                  <a:lnTo>
                    <a:pt x="66992" y="1986"/>
                  </a:lnTo>
                  <a:lnTo>
                    <a:pt x="57150" y="0"/>
                  </a:lnTo>
                  <a:lnTo>
                    <a:pt x="47307" y="1986"/>
                  </a:lnTo>
                  <a:lnTo>
                    <a:pt x="39274" y="7413"/>
                  </a:lnTo>
                  <a:lnTo>
                    <a:pt x="33861" y="15484"/>
                  </a:lnTo>
                  <a:lnTo>
                    <a:pt x="31877" y="25400"/>
                  </a:lnTo>
                  <a:lnTo>
                    <a:pt x="32835" y="32263"/>
                  </a:lnTo>
                  <a:lnTo>
                    <a:pt x="35544" y="38401"/>
                  </a:lnTo>
                  <a:lnTo>
                    <a:pt x="39752" y="43562"/>
                  </a:lnTo>
                  <a:lnTo>
                    <a:pt x="45212" y="47498"/>
                  </a:lnTo>
                  <a:lnTo>
                    <a:pt x="45212" y="329056"/>
                  </a:lnTo>
                  <a:lnTo>
                    <a:pt x="33343" y="332581"/>
                  </a:lnTo>
                  <a:lnTo>
                    <a:pt x="23891" y="338105"/>
                  </a:lnTo>
                  <a:lnTo>
                    <a:pt x="17512" y="345201"/>
                  </a:lnTo>
                  <a:lnTo>
                    <a:pt x="14859" y="353440"/>
                  </a:lnTo>
                  <a:lnTo>
                    <a:pt x="7112" y="353440"/>
                  </a:lnTo>
                  <a:lnTo>
                    <a:pt x="3175" y="353440"/>
                  </a:lnTo>
                  <a:lnTo>
                    <a:pt x="0" y="356488"/>
                  </a:lnTo>
                  <a:lnTo>
                    <a:pt x="0" y="360299"/>
                  </a:lnTo>
                  <a:lnTo>
                    <a:pt x="0" y="364108"/>
                  </a:lnTo>
                  <a:lnTo>
                    <a:pt x="3175" y="367283"/>
                  </a:lnTo>
                  <a:lnTo>
                    <a:pt x="7112" y="367283"/>
                  </a:lnTo>
                  <a:lnTo>
                    <a:pt x="107187" y="367283"/>
                  </a:lnTo>
                  <a:lnTo>
                    <a:pt x="110998" y="367283"/>
                  </a:lnTo>
                  <a:lnTo>
                    <a:pt x="114300" y="364108"/>
                  </a:lnTo>
                  <a:lnTo>
                    <a:pt x="114300" y="360299"/>
                  </a:lnTo>
                  <a:lnTo>
                    <a:pt x="114300" y="356488"/>
                  </a:lnTo>
                  <a:lnTo>
                    <a:pt x="110998" y="353440"/>
                  </a:lnTo>
                  <a:lnTo>
                    <a:pt x="107187" y="353440"/>
                  </a:lnTo>
                  <a:close/>
                </a:path>
              </a:pathLst>
            </a:custGeom>
            <a:ln w="19050">
              <a:solidFill>
                <a:srgbClr val="FD57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82259" y="1140079"/>
              <a:ext cx="117348" cy="116712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354573" y="1116076"/>
              <a:ext cx="315595" cy="165735"/>
            </a:xfrm>
            <a:custGeom>
              <a:avLst/>
              <a:gdLst/>
              <a:ahLst/>
              <a:cxnLst/>
              <a:rect l="l" t="t" r="r" b="b"/>
              <a:pathLst>
                <a:path w="315595" h="165734">
                  <a:moveTo>
                    <a:pt x="0" y="0"/>
                  </a:moveTo>
                  <a:lnTo>
                    <a:pt x="0" y="154939"/>
                  </a:lnTo>
                  <a:lnTo>
                    <a:pt x="38476" y="147660"/>
                  </a:lnTo>
                  <a:lnTo>
                    <a:pt x="74845" y="148648"/>
                  </a:lnTo>
                  <a:lnTo>
                    <a:pt x="109643" y="154300"/>
                  </a:lnTo>
                  <a:lnTo>
                    <a:pt x="143406" y="161012"/>
                  </a:lnTo>
                  <a:lnTo>
                    <a:pt x="176671" y="165180"/>
                  </a:lnTo>
                  <a:lnTo>
                    <a:pt x="209973" y="163199"/>
                  </a:lnTo>
                  <a:lnTo>
                    <a:pt x="243849" y="151466"/>
                  </a:lnTo>
                  <a:lnTo>
                    <a:pt x="278835" y="126377"/>
                  </a:lnTo>
                  <a:lnTo>
                    <a:pt x="315467" y="84327"/>
                  </a:lnTo>
                  <a:lnTo>
                    <a:pt x="267952" y="94573"/>
                  </a:lnTo>
                  <a:lnTo>
                    <a:pt x="230320" y="93126"/>
                  </a:lnTo>
                  <a:lnTo>
                    <a:pt x="199672" y="82898"/>
                  </a:lnTo>
                  <a:lnTo>
                    <a:pt x="173106" y="66796"/>
                  </a:lnTo>
                  <a:lnTo>
                    <a:pt x="147723" y="47729"/>
                  </a:lnTo>
                  <a:lnTo>
                    <a:pt x="120621" y="28607"/>
                  </a:lnTo>
                  <a:lnTo>
                    <a:pt x="88901" y="12339"/>
                  </a:lnTo>
                  <a:lnTo>
                    <a:pt x="49660" y="183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D57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329184" y="3448814"/>
            <a:ext cx="387350" cy="446405"/>
            <a:chOff x="329184" y="3448814"/>
            <a:chExt cx="387350" cy="446405"/>
          </a:xfrm>
        </p:grpSpPr>
        <p:sp>
          <p:nvSpPr>
            <p:cNvPr id="18" name="object 18"/>
            <p:cNvSpPr/>
            <p:nvPr/>
          </p:nvSpPr>
          <p:spPr>
            <a:xfrm>
              <a:off x="333811" y="3764545"/>
              <a:ext cx="375285" cy="126364"/>
            </a:xfrm>
            <a:custGeom>
              <a:avLst/>
              <a:gdLst/>
              <a:ahLst/>
              <a:cxnLst/>
              <a:rect l="l" t="t" r="r" b="b"/>
              <a:pathLst>
                <a:path w="375284" h="126364">
                  <a:moveTo>
                    <a:pt x="374838" y="0"/>
                  </a:moveTo>
                  <a:lnTo>
                    <a:pt x="0" y="0"/>
                  </a:lnTo>
                  <a:lnTo>
                    <a:pt x="0" y="125984"/>
                  </a:lnTo>
                  <a:lnTo>
                    <a:pt x="374838" y="125984"/>
                  </a:lnTo>
                  <a:lnTo>
                    <a:pt x="374838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29184" y="3759720"/>
              <a:ext cx="379730" cy="5080"/>
            </a:xfrm>
            <a:custGeom>
              <a:avLst/>
              <a:gdLst/>
              <a:ahLst/>
              <a:cxnLst/>
              <a:rect l="l" t="t" r="r" b="b"/>
              <a:pathLst>
                <a:path w="379730" h="5079">
                  <a:moveTo>
                    <a:pt x="4622" y="2336"/>
                  </a:moveTo>
                  <a:lnTo>
                    <a:pt x="3949" y="685"/>
                  </a:lnTo>
                  <a:lnTo>
                    <a:pt x="2311" y="0"/>
                  </a:lnTo>
                  <a:lnTo>
                    <a:pt x="673" y="685"/>
                  </a:lnTo>
                  <a:lnTo>
                    <a:pt x="0" y="2336"/>
                  </a:lnTo>
                  <a:lnTo>
                    <a:pt x="673" y="3987"/>
                  </a:lnTo>
                  <a:lnTo>
                    <a:pt x="2311" y="4673"/>
                  </a:lnTo>
                  <a:lnTo>
                    <a:pt x="3949" y="3987"/>
                  </a:lnTo>
                  <a:lnTo>
                    <a:pt x="4622" y="2336"/>
                  </a:lnTo>
                  <a:close/>
                </a:path>
                <a:path w="379730" h="5079">
                  <a:moveTo>
                    <a:pt x="379463" y="2336"/>
                  </a:moveTo>
                  <a:lnTo>
                    <a:pt x="378777" y="685"/>
                  </a:lnTo>
                  <a:lnTo>
                    <a:pt x="377139" y="0"/>
                  </a:lnTo>
                  <a:lnTo>
                    <a:pt x="375513" y="685"/>
                  </a:lnTo>
                  <a:lnTo>
                    <a:pt x="374827" y="2336"/>
                  </a:lnTo>
                  <a:lnTo>
                    <a:pt x="375513" y="3987"/>
                  </a:lnTo>
                  <a:lnTo>
                    <a:pt x="377139" y="4673"/>
                  </a:lnTo>
                  <a:lnTo>
                    <a:pt x="378777" y="3987"/>
                  </a:lnTo>
                  <a:lnTo>
                    <a:pt x="379463" y="2336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29184" y="3759711"/>
              <a:ext cx="5080" cy="131445"/>
            </a:xfrm>
            <a:custGeom>
              <a:avLst/>
              <a:gdLst/>
              <a:ahLst/>
              <a:cxnLst/>
              <a:rect l="l" t="t" r="r" b="b"/>
              <a:pathLst>
                <a:path w="5079" h="131445">
                  <a:moveTo>
                    <a:pt x="0" y="130818"/>
                  </a:moveTo>
                  <a:lnTo>
                    <a:pt x="4627" y="130818"/>
                  </a:lnTo>
                  <a:lnTo>
                    <a:pt x="4627" y="0"/>
                  </a:lnTo>
                  <a:lnTo>
                    <a:pt x="0" y="0"/>
                  </a:lnTo>
                  <a:lnTo>
                    <a:pt x="0" y="1308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29184" y="3890530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0" y="2338"/>
                  </a:moveTo>
                  <a:lnTo>
                    <a:pt x="677" y="685"/>
                  </a:lnTo>
                  <a:lnTo>
                    <a:pt x="2313" y="0"/>
                  </a:lnTo>
                  <a:lnTo>
                    <a:pt x="3949" y="685"/>
                  </a:lnTo>
                  <a:lnTo>
                    <a:pt x="4627" y="2338"/>
                  </a:lnTo>
                  <a:lnTo>
                    <a:pt x="3949" y="3992"/>
                  </a:lnTo>
                  <a:lnTo>
                    <a:pt x="2313" y="4677"/>
                  </a:lnTo>
                  <a:lnTo>
                    <a:pt x="677" y="3992"/>
                  </a:lnTo>
                  <a:lnTo>
                    <a:pt x="0" y="2338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29184" y="3890530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>
                  <a:moveTo>
                    <a:pt x="4627" y="0"/>
                  </a:moveTo>
                  <a:lnTo>
                    <a:pt x="0" y="0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04022" y="3890530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0" y="2338"/>
                  </a:moveTo>
                  <a:lnTo>
                    <a:pt x="677" y="685"/>
                  </a:lnTo>
                  <a:lnTo>
                    <a:pt x="2313" y="0"/>
                  </a:lnTo>
                  <a:lnTo>
                    <a:pt x="3949" y="685"/>
                  </a:lnTo>
                  <a:lnTo>
                    <a:pt x="4627" y="2338"/>
                  </a:lnTo>
                  <a:lnTo>
                    <a:pt x="3949" y="3992"/>
                  </a:lnTo>
                  <a:lnTo>
                    <a:pt x="2313" y="4677"/>
                  </a:lnTo>
                  <a:lnTo>
                    <a:pt x="677" y="3992"/>
                  </a:lnTo>
                  <a:lnTo>
                    <a:pt x="0" y="2338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04022" y="3890530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>
                  <a:moveTo>
                    <a:pt x="4627" y="0"/>
                  </a:moveTo>
                  <a:lnTo>
                    <a:pt x="0" y="0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08649" y="3759710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0" y="2338"/>
                  </a:moveTo>
                  <a:lnTo>
                    <a:pt x="677" y="685"/>
                  </a:lnTo>
                  <a:lnTo>
                    <a:pt x="2313" y="0"/>
                  </a:lnTo>
                  <a:lnTo>
                    <a:pt x="3949" y="685"/>
                  </a:lnTo>
                  <a:lnTo>
                    <a:pt x="4627" y="2338"/>
                  </a:lnTo>
                  <a:lnTo>
                    <a:pt x="3949" y="3992"/>
                  </a:lnTo>
                  <a:lnTo>
                    <a:pt x="2313" y="4677"/>
                  </a:lnTo>
                  <a:lnTo>
                    <a:pt x="677" y="3992"/>
                  </a:lnTo>
                  <a:lnTo>
                    <a:pt x="0" y="2338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08649" y="3759711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0" y="0"/>
                  </a:moveTo>
                  <a:lnTo>
                    <a:pt x="0" y="48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08649" y="3885696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0" y="2338"/>
                  </a:moveTo>
                  <a:lnTo>
                    <a:pt x="677" y="685"/>
                  </a:lnTo>
                  <a:lnTo>
                    <a:pt x="2313" y="0"/>
                  </a:lnTo>
                  <a:lnTo>
                    <a:pt x="3949" y="685"/>
                  </a:lnTo>
                  <a:lnTo>
                    <a:pt x="4627" y="2338"/>
                  </a:lnTo>
                  <a:lnTo>
                    <a:pt x="3949" y="3992"/>
                  </a:lnTo>
                  <a:lnTo>
                    <a:pt x="2313" y="4677"/>
                  </a:lnTo>
                  <a:lnTo>
                    <a:pt x="677" y="3992"/>
                  </a:lnTo>
                  <a:lnTo>
                    <a:pt x="0" y="2338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08649" y="3885696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0" y="0"/>
                  </a:moveTo>
                  <a:lnTo>
                    <a:pt x="0" y="48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33811" y="3453649"/>
              <a:ext cx="375285" cy="126364"/>
            </a:xfrm>
            <a:custGeom>
              <a:avLst/>
              <a:gdLst/>
              <a:ahLst/>
              <a:cxnLst/>
              <a:rect l="l" t="t" r="r" b="b"/>
              <a:pathLst>
                <a:path w="375284" h="126364">
                  <a:moveTo>
                    <a:pt x="374838" y="0"/>
                  </a:moveTo>
                  <a:lnTo>
                    <a:pt x="0" y="0"/>
                  </a:lnTo>
                  <a:lnTo>
                    <a:pt x="0" y="125984"/>
                  </a:lnTo>
                  <a:lnTo>
                    <a:pt x="374838" y="125984"/>
                  </a:lnTo>
                  <a:lnTo>
                    <a:pt x="374838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29184" y="3448814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0" y="2338"/>
                  </a:moveTo>
                  <a:lnTo>
                    <a:pt x="677" y="685"/>
                  </a:lnTo>
                  <a:lnTo>
                    <a:pt x="2313" y="0"/>
                  </a:lnTo>
                  <a:lnTo>
                    <a:pt x="3949" y="685"/>
                  </a:lnTo>
                  <a:lnTo>
                    <a:pt x="4627" y="2338"/>
                  </a:lnTo>
                  <a:lnTo>
                    <a:pt x="3949" y="3992"/>
                  </a:lnTo>
                  <a:lnTo>
                    <a:pt x="2313" y="4677"/>
                  </a:lnTo>
                  <a:lnTo>
                    <a:pt x="677" y="3992"/>
                  </a:lnTo>
                  <a:lnTo>
                    <a:pt x="0" y="2338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29184" y="3448815"/>
              <a:ext cx="379730" cy="5080"/>
            </a:xfrm>
            <a:custGeom>
              <a:avLst/>
              <a:gdLst/>
              <a:ahLst/>
              <a:cxnLst/>
              <a:rect l="l" t="t" r="r" b="b"/>
              <a:pathLst>
                <a:path w="379730" h="5079">
                  <a:moveTo>
                    <a:pt x="0" y="4832"/>
                  </a:moveTo>
                  <a:lnTo>
                    <a:pt x="379465" y="4832"/>
                  </a:lnTo>
                  <a:lnTo>
                    <a:pt x="379465" y="0"/>
                  </a:lnTo>
                  <a:lnTo>
                    <a:pt x="0" y="0"/>
                  </a:lnTo>
                  <a:lnTo>
                    <a:pt x="0" y="48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29184" y="3448824"/>
              <a:ext cx="379730" cy="135890"/>
            </a:xfrm>
            <a:custGeom>
              <a:avLst/>
              <a:gdLst/>
              <a:ahLst/>
              <a:cxnLst/>
              <a:rect l="l" t="t" r="r" b="b"/>
              <a:pathLst>
                <a:path w="379730" h="135889">
                  <a:moveTo>
                    <a:pt x="4622" y="133159"/>
                  </a:moveTo>
                  <a:lnTo>
                    <a:pt x="3949" y="131495"/>
                  </a:lnTo>
                  <a:lnTo>
                    <a:pt x="2311" y="130810"/>
                  </a:lnTo>
                  <a:lnTo>
                    <a:pt x="673" y="131495"/>
                  </a:lnTo>
                  <a:lnTo>
                    <a:pt x="0" y="133159"/>
                  </a:lnTo>
                  <a:lnTo>
                    <a:pt x="673" y="134810"/>
                  </a:lnTo>
                  <a:lnTo>
                    <a:pt x="2311" y="135496"/>
                  </a:lnTo>
                  <a:lnTo>
                    <a:pt x="3949" y="134810"/>
                  </a:lnTo>
                  <a:lnTo>
                    <a:pt x="4622" y="133159"/>
                  </a:lnTo>
                  <a:close/>
                </a:path>
                <a:path w="379730" h="135889">
                  <a:moveTo>
                    <a:pt x="379463" y="2336"/>
                  </a:moveTo>
                  <a:lnTo>
                    <a:pt x="378777" y="685"/>
                  </a:lnTo>
                  <a:lnTo>
                    <a:pt x="377139" y="0"/>
                  </a:lnTo>
                  <a:lnTo>
                    <a:pt x="375513" y="685"/>
                  </a:lnTo>
                  <a:lnTo>
                    <a:pt x="374827" y="2336"/>
                  </a:lnTo>
                  <a:lnTo>
                    <a:pt x="375513" y="3987"/>
                  </a:lnTo>
                  <a:lnTo>
                    <a:pt x="377139" y="4673"/>
                  </a:lnTo>
                  <a:lnTo>
                    <a:pt x="378777" y="3987"/>
                  </a:lnTo>
                  <a:lnTo>
                    <a:pt x="379463" y="2336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29184" y="3579634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>
                  <a:moveTo>
                    <a:pt x="4627" y="0"/>
                  </a:moveTo>
                  <a:lnTo>
                    <a:pt x="0" y="0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04022" y="3579634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0" y="2338"/>
                  </a:moveTo>
                  <a:lnTo>
                    <a:pt x="677" y="685"/>
                  </a:lnTo>
                  <a:lnTo>
                    <a:pt x="2313" y="0"/>
                  </a:lnTo>
                  <a:lnTo>
                    <a:pt x="3949" y="685"/>
                  </a:lnTo>
                  <a:lnTo>
                    <a:pt x="4627" y="2338"/>
                  </a:lnTo>
                  <a:lnTo>
                    <a:pt x="3949" y="3992"/>
                  </a:lnTo>
                  <a:lnTo>
                    <a:pt x="2313" y="4677"/>
                  </a:lnTo>
                  <a:lnTo>
                    <a:pt x="677" y="3992"/>
                  </a:lnTo>
                  <a:lnTo>
                    <a:pt x="0" y="2338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04022" y="3579634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>
                  <a:moveTo>
                    <a:pt x="4627" y="0"/>
                  </a:moveTo>
                  <a:lnTo>
                    <a:pt x="0" y="0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08649" y="3448814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0" y="2338"/>
                  </a:moveTo>
                  <a:lnTo>
                    <a:pt x="677" y="685"/>
                  </a:lnTo>
                  <a:lnTo>
                    <a:pt x="2313" y="0"/>
                  </a:lnTo>
                  <a:lnTo>
                    <a:pt x="3949" y="685"/>
                  </a:lnTo>
                  <a:lnTo>
                    <a:pt x="4627" y="2338"/>
                  </a:lnTo>
                  <a:lnTo>
                    <a:pt x="3949" y="3992"/>
                  </a:lnTo>
                  <a:lnTo>
                    <a:pt x="2313" y="4677"/>
                  </a:lnTo>
                  <a:lnTo>
                    <a:pt x="677" y="3992"/>
                  </a:lnTo>
                  <a:lnTo>
                    <a:pt x="0" y="2338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08649" y="3448815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0" y="0"/>
                  </a:moveTo>
                  <a:lnTo>
                    <a:pt x="0" y="48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08649" y="3574800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0" y="2338"/>
                  </a:moveTo>
                  <a:lnTo>
                    <a:pt x="677" y="685"/>
                  </a:lnTo>
                  <a:lnTo>
                    <a:pt x="2313" y="0"/>
                  </a:lnTo>
                  <a:lnTo>
                    <a:pt x="3949" y="685"/>
                  </a:lnTo>
                  <a:lnTo>
                    <a:pt x="4627" y="2338"/>
                  </a:lnTo>
                  <a:lnTo>
                    <a:pt x="3949" y="3992"/>
                  </a:lnTo>
                  <a:lnTo>
                    <a:pt x="2313" y="4677"/>
                  </a:lnTo>
                  <a:lnTo>
                    <a:pt x="677" y="3992"/>
                  </a:lnTo>
                  <a:lnTo>
                    <a:pt x="0" y="2338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08649" y="3574800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0" y="0"/>
                  </a:moveTo>
                  <a:lnTo>
                    <a:pt x="0" y="48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36859" y="3605987"/>
              <a:ext cx="375285" cy="125095"/>
            </a:xfrm>
            <a:custGeom>
              <a:avLst/>
              <a:gdLst/>
              <a:ahLst/>
              <a:cxnLst/>
              <a:rect l="l" t="t" r="r" b="b"/>
              <a:pathLst>
                <a:path w="375284" h="125095">
                  <a:moveTo>
                    <a:pt x="374838" y="0"/>
                  </a:moveTo>
                  <a:lnTo>
                    <a:pt x="0" y="0"/>
                  </a:lnTo>
                  <a:lnTo>
                    <a:pt x="0" y="124525"/>
                  </a:lnTo>
                  <a:lnTo>
                    <a:pt x="374838" y="124525"/>
                  </a:lnTo>
                  <a:lnTo>
                    <a:pt x="374838" y="0"/>
                  </a:lnTo>
                  <a:close/>
                </a:path>
              </a:pathLst>
            </a:custGeom>
            <a:solidFill>
              <a:srgbClr val="A9D0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32232" y="3601208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0" y="2311"/>
                  </a:moveTo>
                  <a:lnTo>
                    <a:pt x="677" y="677"/>
                  </a:lnTo>
                  <a:lnTo>
                    <a:pt x="2313" y="0"/>
                  </a:lnTo>
                  <a:lnTo>
                    <a:pt x="3949" y="677"/>
                  </a:lnTo>
                  <a:lnTo>
                    <a:pt x="4627" y="2311"/>
                  </a:lnTo>
                  <a:lnTo>
                    <a:pt x="3949" y="3946"/>
                  </a:lnTo>
                  <a:lnTo>
                    <a:pt x="2313" y="4623"/>
                  </a:lnTo>
                  <a:lnTo>
                    <a:pt x="677" y="3946"/>
                  </a:lnTo>
                  <a:lnTo>
                    <a:pt x="0" y="2311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32232" y="3601212"/>
              <a:ext cx="379730" cy="5080"/>
            </a:xfrm>
            <a:custGeom>
              <a:avLst/>
              <a:gdLst/>
              <a:ahLst/>
              <a:cxnLst/>
              <a:rect l="l" t="t" r="r" b="b"/>
              <a:pathLst>
                <a:path w="379730" h="5079">
                  <a:moveTo>
                    <a:pt x="0" y="4774"/>
                  </a:moveTo>
                  <a:lnTo>
                    <a:pt x="379465" y="4774"/>
                  </a:lnTo>
                  <a:lnTo>
                    <a:pt x="379465" y="0"/>
                  </a:lnTo>
                  <a:lnTo>
                    <a:pt x="0" y="0"/>
                  </a:lnTo>
                  <a:lnTo>
                    <a:pt x="0" y="47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32232" y="3601212"/>
              <a:ext cx="379730" cy="133985"/>
            </a:xfrm>
            <a:custGeom>
              <a:avLst/>
              <a:gdLst/>
              <a:ahLst/>
              <a:cxnLst/>
              <a:rect l="l" t="t" r="r" b="b"/>
              <a:pathLst>
                <a:path w="379730" h="133985">
                  <a:moveTo>
                    <a:pt x="4622" y="131622"/>
                  </a:moveTo>
                  <a:lnTo>
                    <a:pt x="3949" y="129984"/>
                  </a:lnTo>
                  <a:lnTo>
                    <a:pt x="2311" y="129311"/>
                  </a:lnTo>
                  <a:lnTo>
                    <a:pt x="673" y="129984"/>
                  </a:lnTo>
                  <a:lnTo>
                    <a:pt x="0" y="131622"/>
                  </a:lnTo>
                  <a:lnTo>
                    <a:pt x="673" y="133248"/>
                  </a:lnTo>
                  <a:lnTo>
                    <a:pt x="2311" y="133934"/>
                  </a:lnTo>
                  <a:lnTo>
                    <a:pt x="3949" y="133248"/>
                  </a:lnTo>
                  <a:lnTo>
                    <a:pt x="4622" y="131622"/>
                  </a:lnTo>
                  <a:close/>
                </a:path>
                <a:path w="379730" h="133985">
                  <a:moveTo>
                    <a:pt x="379463" y="2311"/>
                  </a:moveTo>
                  <a:lnTo>
                    <a:pt x="378777" y="685"/>
                  </a:lnTo>
                  <a:lnTo>
                    <a:pt x="377139" y="0"/>
                  </a:lnTo>
                  <a:lnTo>
                    <a:pt x="375513" y="685"/>
                  </a:lnTo>
                  <a:lnTo>
                    <a:pt x="374827" y="2311"/>
                  </a:lnTo>
                  <a:lnTo>
                    <a:pt x="375513" y="3949"/>
                  </a:lnTo>
                  <a:lnTo>
                    <a:pt x="377139" y="4622"/>
                  </a:lnTo>
                  <a:lnTo>
                    <a:pt x="378777" y="3949"/>
                  </a:lnTo>
                  <a:lnTo>
                    <a:pt x="379463" y="2311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32232" y="3730512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>
                  <a:moveTo>
                    <a:pt x="4627" y="0"/>
                  </a:moveTo>
                  <a:lnTo>
                    <a:pt x="0" y="0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07070" y="3730512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0" y="2311"/>
                  </a:moveTo>
                  <a:lnTo>
                    <a:pt x="677" y="677"/>
                  </a:lnTo>
                  <a:lnTo>
                    <a:pt x="2313" y="0"/>
                  </a:lnTo>
                  <a:lnTo>
                    <a:pt x="3949" y="677"/>
                  </a:lnTo>
                  <a:lnTo>
                    <a:pt x="4627" y="2311"/>
                  </a:lnTo>
                  <a:lnTo>
                    <a:pt x="3949" y="3946"/>
                  </a:lnTo>
                  <a:lnTo>
                    <a:pt x="2313" y="4623"/>
                  </a:lnTo>
                  <a:lnTo>
                    <a:pt x="677" y="3946"/>
                  </a:lnTo>
                  <a:lnTo>
                    <a:pt x="0" y="2311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07070" y="3730512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>
                  <a:moveTo>
                    <a:pt x="4627" y="0"/>
                  </a:moveTo>
                  <a:lnTo>
                    <a:pt x="0" y="0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11697" y="3601208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0" y="2311"/>
                  </a:moveTo>
                  <a:lnTo>
                    <a:pt x="677" y="677"/>
                  </a:lnTo>
                  <a:lnTo>
                    <a:pt x="2313" y="0"/>
                  </a:lnTo>
                  <a:lnTo>
                    <a:pt x="3949" y="677"/>
                  </a:lnTo>
                  <a:lnTo>
                    <a:pt x="4627" y="2311"/>
                  </a:lnTo>
                  <a:lnTo>
                    <a:pt x="3949" y="3946"/>
                  </a:lnTo>
                  <a:lnTo>
                    <a:pt x="2313" y="4623"/>
                  </a:lnTo>
                  <a:lnTo>
                    <a:pt x="677" y="3946"/>
                  </a:lnTo>
                  <a:lnTo>
                    <a:pt x="0" y="2311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11697" y="3601212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0" y="0"/>
                  </a:moveTo>
                  <a:lnTo>
                    <a:pt x="0" y="47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11697" y="3725735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0" y="2311"/>
                  </a:moveTo>
                  <a:lnTo>
                    <a:pt x="677" y="677"/>
                  </a:lnTo>
                  <a:lnTo>
                    <a:pt x="2313" y="0"/>
                  </a:lnTo>
                  <a:lnTo>
                    <a:pt x="3949" y="677"/>
                  </a:lnTo>
                  <a:lnTo>
                    <a:pt x="4627" y="2311"/>
                  </a:lnTo>
                  <a:lnTo>
                    <a:pt x="3949" y="3946"/>
                  </a:lnTo>
                  <a:lnTo>
                    <a:pt x="2313" y="4623"/>
                  </a:lnTo>
                  <a:lnTo>
                    <a:pt x="677" y="3946"/>
                  </a:lnTo>
                  <a:lnTo>
                    <a:pt x="0" y="2311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11697" y="3725735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0" y="0"/>
                  </a:moveTo>
                  <a:lnTo>
                    <a:pt x="0" y="4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756615" y="3389807"/>
            <a:ext cx="1969135" cy="502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294765">
              <a:lnSpc>
                <a:spcPct val="156900"/>
              </a:lnSpc>
              <a:spcBef>
                <a:spcPts val="95"/>
              </a:spcBef>
            </a:pPr>
            <a:r>
              <a:rPr sz="650" dirty="0">
                <a:solidFill>
                  <a:srgbClr val="882800"/>
                </a:solidFill>
                <a:latin typeface="Arial"/>
                <a:cs typeface="Arial"/>
              </a:rPr>
              <a:t>Action</a:t>
            </a:r>
            <a:r>
              <a:rPr sz="650" spc="30" dirty="0">
                <a:solidFill>
                  <a:srgbClr val="882800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882800"/>
                </a:solidFill>
                <a:latin typeface="Arial"/>
                <a:cs typeface="Arial"/>
              </a:rPr>
              <a:t>à</a:t>
            </a:r>
            <a:r>
              <a:rPr sz="650" spc="30" dirty="0">
                <a:solidFill>
                  <a:srgbClr val="882800"/>
                </a:solidFill>
                <a:latin typeface="Arial"/>
                <a:cs typeface="Arial"/>
              </a:rPr>
              <a:t> </a:t>
            </a:r>
            <a:r>
              <a:rPr sz="650" spc="-10" dirty="0">
                <a:solidFill>
                  <a:srgbClr val="882800"/>
                </a:solidFill>
                <a:latin typeface="Arial"/>
                <a:cs typeface="Arial"/>
              </a:rPr>
              <a:t>l’attendu</a:t>
            </a:r>
            <a:r>
              <a:rPr sz="650" spc="500" dirty="0">
                <a:solidFill>
                  <a:srgbClr val="882800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882800"/>
                </a:solidFill>
                <a:latin typeface="Arial"/>
                <a:cs typeface="Arial"/>
              </a:rPr>
              <a:t>Action</a:t>
            </a:r>
            <a:r>
              <a:rPr sz="650" spc="35" dirty="0">
                <a:solidFill>
                  <a:srgbClr val="882800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882800"/>
                </a:solidFill>
                <a:latin typeface="Arial"/>
                <a:cs typeface="Arial"/>
              </a:rPr>
              <a:t>en</a:t>
            </a:r>
            <a:r>
              <a:rPr sz="650" spc="35" dirty="0">
                <a:solidFill>
                  <a:srgbClr val="882800"/>
                </a:solidFill>
                <a:latin typeface="Arial"/>
                <a:cs typeface="Arial"/>
              </a:rPr>
              <a:t> </a:t>
            </a:r>
            <a:r>
              <a:rPr sz="650" spc="-10" dirty="0">
                <a:solidFill>
                  <a:srgbClr val="882800"/>
                </a:solidFill>
                <a:latin typeface="Arial"/>
                <a:cs typeface="Arial"/>
              </a:rPr>
              <a:t>cours</a:t>
            </a:r>
            <a:endParaRPr sz="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sz="650" dirty="0">
                <a:solidFill>
                  <a:srgbClr val="882800"/>
                </a:solidFill>
                <a:latin typeface="Arial"/>
                <a:cs typeface="Arial"/>
              </a:rPr>
              <a:t>Action</a:t>
            </a:r>
            <a:r>
              <a:rPr sz="650" spc="50" dirty="0">
                <a:solidFill>
                  <a:srgbClr val="882800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882800"/>
                </a:solidFill>
                <a:latin typeface="Arial"/>
                <a:cs typeface="Arial"/>
              </a:rPr>
              <a:t>nécessitant</a:t>
            </a:r>
            <a:r>
              <a:rPr sz="650" spc="65" dirty="0">
                <a:solidFill>
                  <a:srgbClr val="882800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882800"/>
                </a:solidFill>
                <a:latin typeface="Arial"/>
                <a:cs typeface="Arial"/>
              </a:rPr>
              <a:t>un</a:t>
            </a:r>
            <a:r>
              <a:rPr sz="650" spc="50" dirty="0">
                <a:solidFill>
                  <a:srgbClr val="882800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882800"/>
                </a:solidFill>
                <a:latin typeface="Arial"/>
                <a:cs typeface="Arial"/>
              </a:rPr>
              <a:t>engagement</a:t>
            </a:r>
            <a:r>
              <a:rPr sz="650" spc="75" dirty="0">
                <a:solidFill>
                  <a:srgbClr val="882800"/>
                </a:solidFill>
                <a:latin typeface="Arial"/>
                <a:cs typeface="Arial"/>
              </a:rPr>
              <a:t> </a:t>
            </a:r>
            <a:r>
              <a:rPr sz="650" spc="-10" dirty="0">
                <a:solidFill>
                  <a:srgbClr val="882800"/>
                </a:solidFill>
                <a:latin typeface="Arial"/>
                <a:cs typeface="Arial"/>
              </a:rPr>
              <a:t>complémentaire</a:t>
            </a:r>
            <a:endParaRPr sz="650">
              <a:latin typeface="Arial"/>
              <a:cs typeface="Arial"/>
            </a:endParaRPr>
          </a:p>
        </p:txBody>
      </p:sp>
      <p:pic>
        <p:nvPicPr>
          <p:cNvPr id="52" name="object 5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350252" y="152400"/>
            <a:ext cx="1589531" cy="39928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1647" y="23317"/>
            <a:ext cx="6731634" cy="634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395"/>
              </a:lnSpc>
              <a:spcBef>
                <a:spcPts val="100"/>
              </a:spcBef>
            </a:pPr>
            <a:r>
              <a:rPr dirty="0">
                <a:solidFill>
                  <a:srgbClr val="0F88FF"/>
                </a:solidFill>
                <a:latin typeface="Arial"/>
                <a:cs typeface="Arial"/>
              </a:rPr>
              <a:t>Zoom</a:t>
            </a:r>
            <a:r>
              <a:rPr spc="-40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F88FF"/>
                </a:solidFill>
                <a:latin typeface="Arial"/>
                <a:cs typeface="Arial"/>
              </a:rPr>
              <a:t>action</a:t>
            </a:r>
            <a:r>
              <a:rPr spc="-20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F88FF"/>
                </a:solidFill>
                <a:latin typeface="Arial"/>
                <a:cs typeface="Arial"/>
              </a:rPr>
              <a:t>27</a:t>
            </a:r>
            <a:r>
              <a:rPr spc="-55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F88FF"/>
                </a:solidFill>
                <a:latin typeface="Arial"/>
                <a:cs typeface="Arial"/>
              </a:rPr>
              <a:t>:</a:t>
            </a:r>
            <a:r>
              <a:rPr spc="-35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F88FF"/>
                </a:solidFill>
                <a:latin typeface="Arial"/>
                <a:cs typeface="Arial"/>
              </a:rPr>
              <a:t>Recenser</a:t>
            </a:r>
            <a:r>
              <a:rPr spc="-45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F88FF"/>
                </a:solidFill>
                <a:latin typeface="Arial"/>
                <a:cs typeface="Arial"/>
              </a:rPr>
              <a:t>les</a:t>
            </a:r>
            <a:r>
              <a:rPr spc="-45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F88FF"/>
                </a:solidFill>
                <a:latin typeface="Arial"/>
                <a:cs typeface="Arial"/>
              </a:rPr>
              <a:t>ressources</a:t>
            </a:r>
            <a:r>
              <a:rPr spc="-50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spc="-10" dirty="0">
                <a:solidFill>
                  <a:srgbClr val="0F88FF"/>
                </a:solidFill>
                <a:latin typeface="Arial"/>
                <a:cs typeface="Arial"/>
              </a:rPr>
              <a:t>existantes</a:t>
            </a:r>
          </a:p>
          <a:p>
            <a:pPr marL="464820" algn="ctr">
              <a:lnSpc>
                <a:spcPts val="2395"/>
              </a:lnSpc>
            </a:pPr>
            <a:r>
              <a:rPr dirty="0">
                <a:solidFill>
                  <a:srgbClr val="0F88FF"/>
                </a:solidFill>
                <a:latin typeface="Arial"/>
                <a:cs typeface="Arial"/>
              </a:rPr>
              <a:t>(humaines,</a:t>
            </a:r>
            <a:r>
              <a:rPr spc="-60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F88FF"/>
                </a:solidFill>
                <a:latin typeface="Arial"/>
                <a:cs typeface="Arial"/>
              </a:rPr>
              <a:t>matérielles,</a:t>
            </a:r>
            <a:r>
              <a:rPr spc="-80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spc="-10" dirty="0">
                <a:solidFill>
                  <a:srgbClr val="0F88FF"/>
                </a:solidFill>
                <a:latin typeface="Arial"/>
                <a:cs typeface="Arial"/>
              </a:rPr>
              <a:t>numériques)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822" y="102161"/>
            <a:ext cx="411755" cy="41137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33273" y="878839"/>
            <a:ext cx="6668134" cy="31673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Arial"/>
                <a:cs typeface="Arial"/>
              </a:rPr>
              <a:t>Actions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menées</a:t>
            </a:r>
            <a:endParaRPr sz="1400">
              <a:latin typeface="Arial"/>
              <a:cs typeface="Arial"/>
            </a:endParaRPr>
          </a:p>
          <a:p>
            <a:pPr marL="424180" marR="5715" indent="-213995" algn="just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425450" algn="l"/>
              </a:tabLst>
            </a:pPr>
            <a:r>
              <a:rPr sz="1200" dirty="0">
                <a:latin typeface="Arial"/>
                <a:cs typeface="Arial"/>
              </a:rPr>
              <a:t>Une</a:t>
            </a:r>
            <a:r>
              <a:rPr sz="1200" spc="26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étude</a:t>
            </a:r>
            <a:r>
              <a:rPr sz="1200" b="1" spc="26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254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été</a:t>
            </a:r>
            <a:r>
              <a:rPr sz="1200" b="1" spc="25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menée</a:t>
            </a:r>
            <a:r>
              <a:rPr sz="1200" b="1" spc="26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grâce</a:t>
            </a:r>
            <a:r>
              <a:rPr sz="1200" b="1" spc="26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à</a:t>
            </a:r>
            <a:r>
              <a:rPr sz="1200" b="1" spc="26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l’EDEC</a:t>
            </a:r>
            <a:r>
              <a:rPr sz="1200" b="1" spc="2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nucléaire</a:t>
            </a:r>
            <a:r>
              <a:rPr sz="1200" b="1" spc="27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sur</a:t>
            </a:r>
            <a:r>
              <a:rPr sz="1200" spc="254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la</a:t>
            </a:r>
            <a:r>
              <a:rPr sz="1200" spc="26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capacité</a:t>
            </a:r>
            <a:r>
              <a:rPr sz="1200" spc="27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des</a:t>
            </a:r>
            <a:r>
              <a:rPr sz="1200" spc="2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acteurs</a:t>
            </a:r>
            <a:r>
              <a:rPr sz="1200" spc="254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254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la 	</a:t>
            </a:r>
            <a:r>
              <a:rPr sz="1200" dirty="0">
                <a:latin typeface="Arial"/>
                <a:cs typeface="Arial"/>
              </a:rPr>
              <a:t>formation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à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former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un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plus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grand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nombre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personnes</a:t>
            </a:r>
            <a:endParaRPr sz="1200">
              <a:latin typeface="Arial"/>
              <a:cs typeface="Arial"/>
            </a:endParaRPr>
          </a:p>
          <a:p>
            <a:pPr marL="424180" marR="5080" indent="-213995" algn="just">
              <a:lnSpc>
                <a:spcPct val="100000"/>
              </a:lnSpc>
              <a:buFont typeface="Wingdings"/>
              <a:buChar char=""/>
              <a:tabLst>
                <a:tab pos="425450" algn="l"/>
              </a:tabLst>
            </a:pPr>
            <a:r>
              <a:rPr sz="1200" dirty="0">
                <a:latin typeface="Arial"/>
                <a:cs typeface="Arial"/>
              </a:rPr>
              <a:t>Cette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étude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s’est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appuyée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sur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les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propositions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groupes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travail,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composés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d’acteurs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de 	</a:t>
            </a:r>
            <a:r>
              <a:rPr sz="1200" dirty="0">
                <a:latin typeface="Arial"/>
                <a:cs typeface="Arial"/>
              </a:rPr>
              <a:t>la</a:t>
            </a:r>
            <a:r>
              <a:rPr sz="1200" spc="185" dirty="0">
                <a:latin typeface="Arial"/>
                <a:cs typeface="Arial"/>
              </a:rPr>
              <a:t>  </a:t>
            </a:r>
            <a:r>
              <a:rPr sz="1200" dirty="0">
                <a:latin typeface="Arial"/>
                <a:cs typeface="Arial"/>
              </a:rPr>
              <a:t>formation</a:t>
            </a:r>
            <a:r>
              <a:rPr sz="1200" spc="195" dirty="0">
                <a:latin typeface="Arial"/>
                <a:cs typeface="Arial"/>
              </a:rPr>
              <a:t>  </a:t>
            </a:r>
            <a:r>
              <a:rPr sz="1200" dirty="0">
                <a:latin typeface="Arial"/>
                <a:cs typeface="Arial"/>
              </a:rPr>
              <a:t>(Education</a:t>
            </a:r>
            <a:r>
              <a:rPr sz="1200" spc="190" dirty="0">
                <a:latin typeface="Arial"/>
                <a:cs typeface="Arial"/>
              </a:rPr>
              <a:t>  </a:t>
            </a:r>
            <a:r>
              <a:rPr sz="1200" dirty="0">
                <a:latin typeface="Arial"/>
                <a:cs typeface="Arial"/>
              </a:rPr>
              <a:t>nationale,</a:t>
            </a:r>
            <a:r>
              <a:rPr sz="1200" spc="195" dirty="0">
                <a:latin typeface="Arial"/>
                <a:cs typeface="Arial"/>
              </a:rPr>
              <a:t>  </a:t>
            </a:r>
            <a:r>
              <a:rPr sz="1200" dirty="0">
                <a:latin typeface="Arial"/>
                <a:cs typeface="Arial"/>
              </a:rPr>
              <a:t>enseignement</a:t>
            </a:r>
            <a:r>
              <a:rPr sz="1200" spc="195" dirty="0">
                <a:latin typeface="Arial"/>
                <a:cs typeface="Arial"/>
              </a:rPr>
              <a:t>  </a:t>
            </a:r>
            <a:r>
              <a:rPr sz="1200" dirty="0">
                <a:latin typeface="Arial"/>
                <a:cs typeface="Arial"/>
              </a:rPr>
              <a:t>supérieur,</a:t>
            </a:r>
            <a:r>
              <a:rPr sz="1200" spc="185" dirty="0">
                <a:latin typeface="Arial"/>
                <a:cs typeface="Arial"/>
              </a:rPr>
              <a:t>  </a:t>
            </a:r>
            <a:r>
              <a:rPr sz="1200" dirty="0">
                <a:latin typeface="Arial"/>
                <a:cs typeface="Arial"/>
              </a:rPr>
              <a:t>CFA,</a:t>
            </a:r>
            <a:r>
              <a:rPr sz="1200" spc="195" dirty="0">
                <a:latin typeface="Arial"/>
                <a:cs typeface="Arial"/>
              </a:rPr>
              <a:t> 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185" dirty="0">
                <a:latin typeface="Arial"/>
                <a:cs typeface="Arial"/>
              </a:rPr>
              <a:t>  </a:t>
            </a:r>
            <a:r>
              <a:rPr sz="1200" dirty="0">
                <a:latin typeface="Arial"/>
                <a:cs typeface="Arial"/>
              </a:rPr>
              <a:t>privés,</a:t>
            </a:r>
            <a:r>
              <a:rPr sz="1200" spc="195" dirty="0">
                <a:latin typeface="Arial"/>
                <a:cs typeface="Arial"/>
              </a:rPr>
              <a:t>  </a:t>
            </a:r>
            <a:r>
              <a:rPr sz="1200" spc="-25" dirty="0">
                <a:latin typeface="Arial"/>
                <a:cs typeface="Arial"/>
              </a:rPr>
              <a:t>OF 	</a:t>
            </a:r>
            <a:r>
              <a:rPr sz="1200" dirty="0">
                <a:latin typeface="Arial"/>
                <a:cs typeface="Arial"/>
              </a:rPr>
              <a:t>d’entreprises)</a:t>
            </a:r>
            <a:r>
              <a:rPr sz="1200" spc="175" dirty="0">
                <a:latin typeface="Arial"/>
                <a:cs typeface="Arial"/>
              </a:rPr>
              <a:t>  </a:t>
            </a:r>
            <a:r>
              <a:rPr sz="1200" dirty="0">
                <a:latin typeface="Arial"/>
                <a:cs typeface="Arial"/>
              </a:rPr>
              <a:t>pour</a:t>
            </a:r>
            <a:r>
              <a:rPr sz="1200" spc="175" dirty="0">
                <a:latin typeface="Arial"/>
                <a:cs typeface="Arial"/>
              </a:rPr>
              <a:t>  </a:t>
            </a:r>
            <a:r>
              <a:rPr sz="1200" dirty="0">
                <a:latin typeface="Arial"/>
                <a:cs typeface="Arial"/>
              </a:rPr>
              <a:t>identifier</a:t>
            </a:r>
            <a:r>
              <a:rPr sz="1200" spc="180" dirty="0">
                <a:latin typeface="Arial"/>
                <a:cs typeface="Arial"/>
              </a:rPr>
              <a:t>  </a:t>
            </a:r>
            <a:r>
              <a:rPr sz="1200" dirty="0">
                <a:latin typeface="Arial"/>
                <a:cs typeface="Arial"/>
              </a:rPr>
              <a:t>les</a:t>
            </a:r>
            <a:r>
              <a:rPr sz="1200" spc="170" dirty="0">
                <a:latin typeface="Arial"/>
                <a:cs typeface="Arial"/>
              </a:rPr>
              <a:t>  </a:t>
            </a:r>
            <a:r>
              <a:rPr sz="1200" dirty="0">
                <a:latin typeface="Arial"/>
                <a:cs typeface="Arial"/>
              </a:rPr>
              <a:t>pistes</a:t>
            </a:r>
            <a:r>
              <a:rPr sz="1200" spc="180" dirty="0">
                <a:latin typeface="Arial"/>
                <a:cs typeface="Arial"/>
              </a:rPr>
              <a:t> 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175" dirty="0">
                <a:latin typeface="Arial"/>
                <a:cs typeface="Arial"/>
              </a:rPr>
              <a:t>  </a:t>
            </a:r>
            <a:r>
              <a:rPr sz="1200" dirty="0">
                <a:latin typeface="Arial"/>
                <a:cs typeface="Arial"/>
              </a:rPr>
              <a:t>coopération</a:t>
            </a:r>
            <a:r>
              <a:rPr sz="1200" spc="175" dirty="0">
                <a:latin typeface="Arial"/>
                <a:cs typeface="Arial"/>
              </a:rPr>
              <a:t>  </a:t>
            </a:r>
            <a:r>
              <a:rPr sz="1200" dirty="0">
                <a:latin typeface="Arial"/>
                <a:cs typeface="Arial"/>
              </a:rPr>
              <a:t>et</a:t>
            </a:r>
            <a:r>
              <a:rPr sz="1200" spc="180" dirty="0">
                <a:latin typeface="Arial"/>
                <a:cs typeface="Arial"/>
              </a:rPr>
              <a:t> 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175" dirty="0">
                <a:latin typeface="Arial"/>
                <a:cs typeface="Arial"/>
              </a:rPr>
              <a:t>  </a:t>
            </a:r>
            <a:r>
              <a:rPr sz="1200" dirty="0">
                <a:latin typeface="Arial"/>
                <a:cs typeface="Arial"/>
              </a:rPr>
              <a:t>synergies</a:t>
            </a:r>
            <a:r>
              <a:rPr sz="1200" spc="180" dirty="0">
                <a:latin typeface="Arial"/>
                <a:cs typeface="Arial"/>
              </a:rPr>
              <a:t>  </a:t>
            </a:r>
            <a:r>
              <a:rPr sz="1200" dirty="0">
                <a:latin typeface="Arial"/>
                <a:cs typeface="Arial"/>
              </a:rPr>
              <a:t>les</a:t>
            </a:r>
            <a:r>
              <a:rPr sz="1200" spc="180" dirty="0">
                <a:latin typeface="Arial"/>
                <a:cs typeface="Arial"/>
              </a:rPr>
              <a:t>  </a:t>
            </a:r>
            <a:r>
              <a:rPr sz="1200" spc="-20" dirty="0">
                <a:latin typeface="Arial"/>
                <a:cs typeface="Arial"/>
              </a:rPr>
              <a:t>plus 	</a:t>
            </a:r>
            <a:r>
              <a:rPr sz="1200" spc="-10" dirty="0">
                <a:latin typeface="Arial"/>
                <a:cs typeface="Arial"/>
              </a:rPr>
              <a:t>prometteuses.</a:t>
            </a:r>
            <a:endParaRPr sz="1200">
              <a:latin typeface="Arial"/>
              <a:cs typeface="Arial"/>
            </a:endParaRPr>
          </a:p>
          <a:p>
            <a:pPr marL="210820" marR="6985" algn="just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latin typeface="Arial"/>
                <a:cs typeface="Arial"/>
              </a:rPr>
              <a:t>Elle</a:t>
            </a:r>
            <a:r>
              <a:rPr sz="1200" spc="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fait</a:t>
            </a:r>
            <a:r>
              <a:rPr sz="1200" b="1" spc="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ressortir</a:t>
            </a:r>
            <a:r>
              <a:rPr sz="1200" b="1" spc="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3</a:t>
            </a:r>
            <a:r>
              <a:rPr sz="1200" b="1" spc="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pistes</a:t>
            </a:r>
            <a:r>
              <a:rPr sz="1200" b="1" spc="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synergies</a:t>
            </a:r>
            <a:r>
              <a:rPr sz="1200" b="1" spc="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qui</a:t>
            </a:r>
            <a:r>
              <a:rPr sz="1200" spc="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viennent</a:t>
            </a:r>
            <a:r>
              <a:rPr sz="1200" spc="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alimenter</a:t>
            </a:r>
            <a:r>
              <a:rPr sz="1200" spc="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le</a:t>
            </a:r>
            <a:r>
              <a:rPr sz="1200" spc="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plan</a:t>
            </a:r>
            <a:r>
              <a:rPr sz="1200" spc="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d'actions</a:t>
            </a:r>
            <a:r>
              <a:rPr sz="1200" spc="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la</a:t>
            </a:r>
            <a:r>
              <a:rPr sz="1200" spc="3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filière </a:t>
            </a:r>
            <a:r>
              <a:rPr sz="1200" dirty="0">
                <a:latin typeface="Arial"/>
                <a:cs typeface="Arial"/>
              </a:rPr>
              <a:t>en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2024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50" dirty="0">
                <a:latin typeface="Arial"/>
                <a:cs typeface="Arial"/>
              </a:rPr>
              <a:t>:</a:t>
            </a:r>
            <a:endParaRPr sz="1200">
              <a:latin typeface="Arial"/>
              <a:cs typeface="Arial"/>
            </a:endParaRPr>
          </a:p>
          <a:p>
            <a:pPr marL="483870" marR="5715" indent="-213995" algn="just">
              <a:lnSpc>
                <a:spcPct val="100000"/>
              </a:lnSpc>
              <a:buFont typeface="Wingdings"/>
              <a:buChar char=""/>
              <a:tabLst>
                <a:tab pos="485140" algn="l"/>
              </a:tabLst>
            </a:pPr>
            <a:r>
              <a:rPr sz="1200" dirty="0">
                <a:latin typeface="Arial"/>
                <a:cs typeface="Arial"/>
              </a:rPr>
              <a:t>Le</a:t>
            </a:r>
            <a:r>
              <a:rPr sz="1200" spc="5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besoin</a:t>
            </a:r>
            <a:r>
              <a:rPr sz="1200" spc="5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pour</a:t>
            </a:r>
            <a:r>
              <a:rPr sz="1200" spc="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la</a:t>
            </a:r>
            <a:r>
              <a:rPr sz="1200" spc="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filière</a:t>
            </a:r>
            <a:r>
              <a:rPr sz="1200" spc="6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d’avoir</a:t>
            </a:r>
            <a:r>
              <a:rPr sz="1200" spc="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un</a:t>
            </a:r>
            <a:r>
              <a:rPr sz="1200" b="1" spc="5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espace</a:t>
            </a:r>
            <a:r>
              <a:rPr sz="1200" b="1" spc="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en</a:t>
            </a:r>
            <a:r>
              <a:rPr sz="1200" b="1" spc="5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ligne</a:t>
            </a:r>
            <a:r>
              <a:rPr sz="1200" b="1" spc="5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5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présentation</a:t>
            </a:r>
            <a:r>
              <a:rPr sz="1200" b="1" spc="5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et</a:t>
            </a:r>
            <a:r>
              <a:rPr sz="1200" b="1" spc="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5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recherche</a:t>
            </a:r>
            <a:r>
              <a:rPr sz="1200" b="1" spc="60" dirty="0">
                <a:latin typeface="Arial"/>
                <a:cs typeface="Arial"/>
              </a:rPr>
              <a:t> </a:t>
            </a:r>
            <a:r>
              <a:rPr sz="1200" b="1" spc="-25" dirty="0">
                <a:latin typeface="Arial"/>
                <a:cs typeface="Arial"/>
              </a:rPr>
              <a:t>de 	</a:t>
            </a:r>
            <a:r>
              <a:rPr sz="1200" b="1" dirty="0">
                <a:latin typeface="Arial"/>
                <a:cs typeface="Arial"/>
              </a:rPr>
              <a:t>ressources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pédagogiques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matérielles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pouvant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être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partagés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entre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acteurs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la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formation 	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38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la</a:t>
            </a:r>
            <a:r>
              <a:rPr sz="1200" spc="36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filière</a:t>
            </a:r>
            <a:r>
              <a:rPr sz="1200" spc="36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nucléaire</a:t>
            </a:r>
            <a:r>
              <a:rPr sz="1200" b="1" dirty="0">
                <a:latin typeface="Arial"/>
                <a:cs typeface="Arial"/>
              </a:rPr>
              <a:t>.</a:t>
            </a:r>
            <a:r>
              <a:rPr sz="1200" b="1" spc="37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+7000</a:t>
            </a:r>
            <a:r>
              <a:rPr sz="1200" b="1" spc="38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formations</a:t>
            </a:r>
            <a:r>
              <a:rPr sz="1200" b="1" spc="38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identifiées</a:t>
            </a:r>
            <a:r>
              <a:rPr sz="1200" b="1" spc="38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issues</a:t>
            </a:r>
            <a:r>
              <a:rPr sz="1200" b="1" spc="38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38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57</a:t>
            </a:r>
            <a:r>
              <a:rPr sz="1200" b="1" spc="38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organismes</a:t>
            </a:r>
            <a:r>
              <a:rPr sz="1200" b="1" spc="380" dirty="0">
                <a:latin typeface="Arial"/>
                <a:cs typeface="Arial"/>
              </a:rPr>
              <a:t> </a:t>
            </a:r>
            <a:r>
              <a:rPr sz="1200" b="1" spc="-25" dirty="0">
                <a:latin typeface="Arial"/>
                <a:cs typeface="Arial"/>
              </a:rPr>
              <a:t>de 	</a:t>
            </a:r>
            <a:r>
              <a:rPr sz="1200" b="1" spc="-10" dirty="0">
                <a:latin typeface="Arial"/>
                <a:cs typeface="Arial"/>
              </a:rPr>
              <a:t>formation</a:t>
            </a:r>
            <a:r>
              <a:rPr sz="1200" spc="-10" dirty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  <a:p>
            <a:pPr marL="483870" indent="-213995" algn="just">
              <a:lnSpc>
                <a:spcPct val="100000"/>
              </a:lnSpc>
              <a:buFont typeface="Wingdings"/>
              <a:buChar char=""/>
              <a:tabLst>
                <a:tab pos="483870" algn="l"/>
              </a:tabLst>
            </a:pPr>
            <a:r>
              <a:rPr sz="1200" dirty="0">
                <a:latin typeface="Arial"/>
                <a:cs typeface="Arial"/>
              </a:rPr>
              <a:t>La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nécessité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d’avoir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une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plateforme</a:t>
            </a:r>
            <a:r>
              <a:rPr sz="1200" b="1" spc="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mise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en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commun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ressources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pédagogiques</a:t>
            </a:r>
            <a:endParaRPr sz="1200">
              <a:latin typeface="Arial"/>
              <a:cs typeface="Arial"/>
            </a:endParaRPr>
          </a:p>
          <a:p>
            <a:pPr marL="485140" algn="just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numériques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voire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à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terme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d’un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LMS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à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l’échelle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la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filière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nucléaire</a:t>
            </a:r>
            <a:endParaRPr sz="1200">
              <a:latin typeface="Arial"/>
              <a:cs typeface="Arial"/>
            </a:endParaRPr>
          </a:p>
          <a:p>
            <a:pPr marL="483870" indent="-213995" algn="just">
              <a:lnSpc>
                <a:spcPct val="100000"/>
              </a:lnSpc>
              <a:buFont typeface="Wingdings"/>
              <a:buChar char=""/>
              <a:tabLst>
                <a:tab pos="483870" algn="l"/>
              </a:tabLst>
            </a:pPr>
            <a:r>
              <a:rPr sz="1200" dirty="0">
                <a:latin typeface="Arial"/>
                <a:cs typeface="Arial"/>
              </a:rPr>
              <a:t>Le</a:t>
            </a:r>
            <a:r>
              <a:rPr sz="1200" spc="9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besoin</a:t>
            </a:r>
            <a:r>
              <a:rPr sz="1200" spc="9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9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lancer</a:t>
            </a:r>
            <a:r>
              <a:rPr sz="1200" spc="9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une</a:t>
            </a:r>
            <a:r>
              <a:rPr sz="1200" spc="10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opération</a:t>
            </a:r>
            <a:r>
              <a:rPr sz="1200" b="1" spc="9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10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sourcing</a:t>
            </a:r>
            <a:r>
              <a:rPr sz="1200" b="1" spc="9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d’anciens</a:t>
            </a:r>
            <a:r>
              <a:rPr sz="1200" b="1" spc="10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opérationnels</a:t>
            </a:r>
            <a:r>
              <a:rPr sz="1200" b="1" spc="10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du</a:t>
            </a:r>
            <a:r>
              <a:rPr sz="1200" b="1" spc="10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nucléaire</a:t>
            </a:r>
            <a:endParaRPr sz="1200">
              <a:latin typeface="Arial"/>
              <a:cs typeface="Arial"/>
            </a:endParaRPr>
          </a:p>
          <a:p>
            <a:pPr marL="485140" algn="just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(intérimaires,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indépendants,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jeunes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retraités…)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pour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avoir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notamment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plus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formateurs.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59752" y="1359408"/>
            <a:ext cx="1898903" cy="2063495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93547" y="4369308"/>
            <a:ext cx="8300084" cy="497205"/>
          </a:xfrm>
          <a:custGeom>
            <a:avLst/>
            <a:gdLst/>
            <a:ahLst/>
            <a:cxnLst/>
            <a:rect l="l" t="t" r="r" b="b"/>
            <a:pathLst>
              <a:path w="8300084" h="497204">
                <a:moveTo>
                  <a:pt x="8216900" y="0"/>
                </a:moveTo>
                <a:lnTo>
                  <a:pt x="82804" y="0"/>
                </a:lnTo>
                <a:lnTo>
                  <a:pt x="50572" y="6506"/>
                </a:lnTo>
                <a:lnTo>
                  <a:pt x="24252" y="24252"/>
                </a:lnTo>
                <a:lnTo>
                  <a:pt x="6506" y="50572"/>
                </a:lnTo>
                <a:lnTo>
                  <a:pt x="0" y="82803"/>
                </a:lnTo>
                <a:lnTo>
                  <a:pt x="0" y="414019"/>
                </a:lnTo>
                <a:lnTo>
                  <a:pt x="6506" y="446251"/>
                </a:lnTo>
                <a:lnTo>
                  <a:pt x="24252" y="472571"/>
                </a:lnTo>
                <a:lnTo>
                  <a:pt x="50572" y="490317"/>
                </a:lnTo>
                <a:lnTo>
                  <a:pt x="82804" y="496823"/>
                </a:lnTo>
                <a:lnTo>
                  <a:pt x="8216900" y="496823"/>
                </a:lnTo>
                <a:lnTo>
                  <a:pt x="8249126" y="490317"/>
                </a:lnTo>
                <a:lnTo>
                  <a:pt x="8275446" y="472571"/>
                </a:lnTo>
                <a:lnTo>
                  <a:pt x="8293195" y="446251"/>
                </a:lnTo>
                <a:lnTo>
                  <a:pt x="8299704" y="414019"/>
                </a:lnTo>
                <a:lnTo>
                  <a:pt x="8299704" y="82803"/>
                </a:lnTo>
                <a:lnTo>
                  <a:pt x="8293195" y="50572"/>
                </a:lnTo>
                <a:lnTo>
                  <a:pt x="8275447" y="24252"/>
                </a:lnTo>
                <a:lnTo>
                  <a:pt x="8249126" y="6506"/>
                </a:lnTo>
                <a:lnTo>
                  <a:pt x="8216900" y="0"/>
                </a:lnTo>
                <a:close/>
              </a:path>
            </a:pathLst>
          </a:custGeom>
          <a:solidFill>
            <a:srgbClr val="CFE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84428" y="4515408"/>
            <a:ext cx="72288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Perspectives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: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Cette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étude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permis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d’alimenter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la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réflexion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sur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lancement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l’action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28.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50252" y="152400"/>
            <a:ext cx="1589531" cy="39928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9546" y="794384"/>
            <a:ext cx="702119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LE</a:t>
            </a:r>
            <a:r>
              <a:rPr spc="-50" dirty="0"/>
              <a:t> </a:t>
            </a:r>
            <a:r>
              <a:rPr dirty="0"/>
              <a:t>PLAN</a:t>
            </a:r>
            <a:r>
              <a:rPr spc="-35" dirty="0"/>
              <a:t> D’ACTION</a:t>
            </a:r>
            <a:r>
              <a:rPr spc="-25" dirty="0"/>
              <a:t> </a:t>
            </a:r>
            <a:r>
              <a:rPr dirty="0"/>
              <a:t>«</a:t>
            </a:r>
            <a:r>
              <a:rPr spc="-35" dirty="0"/>
              <a:t> </a:t>
            </a:r>
            <a:r>
              <a:rPr spc="-10" dirty="0"/>
              <a:t>COMPETENCES</a:t>
            </a:r>
            <a:r>
              <a:rPr spc="-30" dirty="0"/>
              <a:t> </a:t>
            </a:r>
            <a:r>
              <a:rPr dirty="0"/>
              <a:t>»</a:t>
            </a:r>
            <a:r>
              <a:rPr spc="-45" dirty="0"/>
              <a:t> </a:t>
            </a:r>
            <a:r>
              <a:rPr dirty="0"/>
              <a:t>DE</a:t>
            </a:r>
            <a:r>
              <a:rPr spc="-25" dirty="0"/>
              <a:t> </a:t>
            </a:r>
            <a:r>
              <a:rPr dirty="0"/>
              <a:t>LA</a:t>
            </a:r>
            <a:r>
              <a:rPr spc="-40" dirty="0"/>
              <a:t> </a:t>
            </a:r>
            <a:r>
              <a:rPr dirty="0"/>
              <a:t>FILIERE</a:t>
            </a:r>
            <a:r>
              <a:rPr spc="-30" dirty="0"/>
              <a:t> </a:t>
            </a:r>
            <a:r>
              <a:rPr spc="-10" dirty="0"/>
              <a:t>NUCLEAIRE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22376" y="1447800"/>
            <a:ext cx="1172210" cy="3316604"/>
            <a:chOff x="722376" y="1447800"/>
            <a:chExt cx="1172210" cy="3316604"/>
          </a:xfrm>
        </p:grpSpPr>
        <p:sp>
          <p:nvSpPr>
            <p:cNvPr id="4" name="object 4"/>
            <p:cNvSpPr/>
            <p:nvPr/>
          </p:nvSpPr>
          <p:spPr>
            <a:xfrm>
              <a:off x="722376" y="1447800"/>
              <a:ext cx="1172210" cy="3316604"/>
            </a:xfrm>
            <a:custGeom>
              <a:avLst/>
              <a:gdLst/>
              <a:ahLst/>
              <a:cxnLst/>
              <a:rect l="l" t="t" r="r" b="b"/>
              <a:pathLst>
                <a:path w="1172210" h="3316604">
                  <a:moveTo>
                    <a:pt x="1142238" y="0"/>
                  </a:moveTo>
                  <a:lnTo>
                    <a:pt x="29667" y="0"/>
                  </a:lnTo>
                  <a:lnTo>
                    <a:pt x="18120" y="2339"/>
                  </a:lnTo>
                  <a:lnTo>
                    <a:pt x="8689" y="8715"/>
                  </a:lnTo>
                  <a:lnTo>
                    <a:pt x="2331" y="18162"/>
                  </a:lnTo>
                  <a:lnTo>
                    <a:pt x="0" y="29717"/>
                  </a:lnTo>
                  <a:lnTo>
                    <a:pt x="0" y="3286556"/>
                  </a:lnTo>
                  <a:lnTo>
                    <a:pt x="2331" y="3298103"/>
                  </a:lnTo>
                  <a:lnTo>
                    <a:pt x="8689" y="3307534"/>
                  </a:lnTo>
                  <a:lnTo>
                    <a:pt x="18120" y="3313892"/>
                  </a:lnTo>
                  <a:lnTo>
                    <a:pt x="29667" y="3316224"/>
                  </a:lnTo>
                  <a:lnTo>
                    <a:pt x="1142238" y="3316224"/>
                  </a:lnTo>
                  <a:lnTo>
                    <a:pt x="1153793" y="3313892"/>
                  </a:lnTo>
                  <a:lnTo>
                    <a:pt x="1163240" y="3307534"/>
                  </a:lnTo>
                  <a:lnTo>
                    <a:pt x="1169616" y="3298103"/>
                  </a:lnTo>
                  <a:lnTo>
                    <a:pt x="1171956" y="3286556"/>
                  </a:lnTo>
                  <a:lnTo>
                    <a:pt x="1171956" y="29717"/>
                  </a:lnTo>
                  <a:lnTo>
                    <a:pt x="1169616" y="18162"/>
                  </a:lnTo>
                  <a:lnTo>
                    <a:pt x="1163240" y="8715"/>
                  </a:lnTo>
                  <a:lnTo>
                    <a:pt x="1153793" y="2339"/>
                  </a:lnTo>
                  <a:lnTo>
                    <a:pt x="1142238" y="0"/>
                  </a:lnTo>
                  <a:close/>
                </a:path>
              </a:pathLst>
            </a:custGeom>
            <a:solidFill>
              <a:srgbClr val="BEBEBE">
                <a:alpha val="6784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88492" y="1731263"/>
              <a:ext cx="934719" cy="2821305"/>
            </a:xfrm>
            <a:custGeom>
              <a:avLst/>
              <a:gdLst/>
              <a:ahLst/>
              <a:cxnLst/>
              <a:rect l="l" t="t" r="r" b="b"/>
              <a:pathLst>
                <a:path w="934719" h="2821304">
                  <a:moveTo>
                    <a:pt x="903732" y="31877"/>
                  </a:moveTo>
                  <a:lnTo>
                    <a:pt x="901204" y="19507"/>
                  </a:lnTo>
                  <a:lnTo>
                    <a:pt x="894359" y="9372"/>
                  </a:lnTo>
                  <a:lnTo>
                    <a:pt x="884224" y="2527"/>
                  </a:lnTo>
                  <a:lnTo>
                    <a:pt x="871855" y="0"/>
                  </a:lnTo>
                  <a:lnTo>
                    <a:pt x="31915" y="0"/>
                  </a:lnTo>
                  <a:lnTo>
                    <a:pt x="19481" y="2527"/>
                  </a:lnTo>
                  <a:lnTo>
                    <a:pt x="9347" y="9372"/>
                  </a:lnTo>
                  <a:lnTo>
                    <a:pt x="2501" y="19507"/>
                  </a:lnTo>
                  <a:lnTo>
                    <a:pt x="0" y="31877"/>
                  </a:lnTo>
                  <a:lnTo>
                    <a:pt x="0" y="1318387"/>
                  </a:lnTo>
                  <a:lnTo>
                    <a:pt x="2501" y="1330769"/>
                  </a:lnTo>
                  <a:lnTo>
                    <a:pt x="9347" y="1340904"/>
                  </a:lnTo>
                  <a:lnTo>
                    <a:pt x="19481" y="1347749"/>
                  </a:lnTo>
                  <a:lnTo>
                    <a:pt x="31915" y="1350264"/>
                  </a:lnTo>
                  <a:lnTo>
                    <a:pt x="871855" y="1350264"/>
                  </a:lnTo>
                  <a:lnTo>
                    <a:pt x="884224" y="1347749"/>
                  </a:lnTo>
                  <a:lnTo>
                    <a:pt x="894359" y="1340904"/>
                  </a:lnTo>
                  <a:lnTo>
                    <a:pt x="901204" y="1330769"/>
                  </a:lnTo>
                  <a:lnTo>
                    <a:pt x="903732" y="1318387"/>
                  </a:lnTo>
                  <a:lnTo>
                    <a:pt x="903732" y="31877"/>
                  </a:lnTo>
                  <a:close/>
                </a:path>
                <a:path w="934719" h="2821304">
                  <a:moveTo>
                    <a:pt x="934212" y="1601089"/>
                  </a:moveTo>
                  <a:lnTo>
                    <a:pt x="931024" y="1585341"/>
                  </a:lnTo>
                  <a:lnTo>
                    <a:pt x="922337" y="1572450"/>
                  </a:lnTo>
                  <a:lnTo>
                    <a:pt x="909447" y="1563763"/>
                  </a:lnTo>
                  <a:lnTo>
                    <a:pt x="893699" y="1560576"/>
                  </a:lnTo>
                  <a:lnTo>
                    <a:pt x="41973" y="1560576"/>
                  </a:lnTo>
                  <a:lnTo>
                    <a:pt x="26225" y="1563763"/>
                  </a:lnTo>
                  <a:lnTo>
                    <a:pt x="13360" y="1572450"/>
                  </a:lnTo>
                  <a:lnTo>
                    <a:pt x="4699" y="1585341"/>
                  </a:lnTo>
                  <a:lnTo>
                    <a:pt x="1524" y="1601089"/>
                  </a:lnTo>
                  <a:lnTo>
                    <a:pt x="1524" y="2780474"/>
                  </a:lnTo>
                  <a:lnTo>
                    <a:pt x="4699" y="2796222"/>
                  </a:lnTo>
                  <a:lnTo>
                    <a:pt x="13360" y="2809087"/>
                  </a:lnTo>
                  <a:lnTo>
                    <a:pt x="26225" y="2817749"/>
                  </a:lnTo>
                  <a:lnTo>
                    <a:pt x="41973" y="2820924"/>
                  </a:lnTo>
                  <a:lnTo>
                    <a:pt x="893699" y="2820924"/>
                  </a:lnTo>
                  <a:lnTo>
                    <a:pt x="909447" y="2817749"/>
                  </a:lnTo>
                  <a:lnTo>
                    <a:pt x="922337" y="2809087"/>
                  </a:lnTo>
                  <a:lnTo>
                    <a:pt x="931024" y="2796222"/>
                  </a:lnTo>
                  <a:lnTo>
                    <a:pt x="934212" y="2780474"/>
                  </a:lnTo>
                  <a:lnTo>
                    <a:pt x="934212" y="1601089"/>
                  </a:lnTo>
                  <a:close/>
                </a:path>
              </a:pathLst>
            </a:custGeom>
            <a:solidFill>
              <a:srgbClr val="334655">
                <a:alpha val="6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00912" y="3137916"/>
              <a:ext cx="297180" cy="297180"/>
            </a:xfrm>
            <a:custGeom>
              <a:avLst/>
              <a:gdLst/>
              <a:ahLst/>
              <a:cxnLst/>
              <a:rect l="l" t="t" r="r" b="b"/>
              <a:pathLst>
                <a:path w="297180" h="297179">
                  <a:moveTo>
                    <a:pt x="148590" y="0"/>
                  </a:moveTo>
                  <a:lnTo>
                    <a:pt x="101622" y="7577"/>
                  </a:lnTo>
                  <a:lnTo>
                    <a:pt x="60833" y="28675"/>
                  </a:lnTo>
                  <a:lnTo>
                    <a:pt x="28668" y="60844"/>
                  </a:lnTo>
                  <a:lnTo>
                    <a:pt x="7574" y="101632"/>
                  </a:lnTo>
                  <a:lnTo>
                    <a:pt x="0" y="148589"/>
                  </a:lnTo>
                  <a:lnTo>
                    <a:pt x="7574" y="195547"/>
                  </a:lnTo>
                  <a:lnTo>
                    <a:pt x="28668" y="236335"/>
                  </a:lnTo>
                  <a:lnTo>
                    <a:pt x="60833" y="268504"/>
                  </a:lnTo>
                  <a:lnTo>
                    <a:pt x="101622" y="289602"/>
                  </a:lnTo>
                  <a:lnTo>
                    <a:pt x="148590" y="297179"/>
                  </a:lnTo>
                  <a:lnTo>
                    <a:pt x="195547" y="289602"/>
                  </a:lnTo>
                  <a:lnTo>
                    <a:pt x="236335" y="268504"/>
                  </a:lnTo>
                  <a:lnTo>
                    <a:pt x="268504" y="236335"/>
                  </a:lnTo>
                  <a:lnTo>
                    <a:pt x="289602" y="195547"/>
                  </a:lnTo>
                  <a:lnTo>
                    <a:pt x="297179" y="148589"/>
                  </a:lnTo>
                  <a:lnTo>
                    <a:pt x="289602" y="101632"/>
                  </a:lnTo>
                  <a:lnTo>
                    <a:pt x="268504" y="60844"/>
                  </a:lnTo>
                  <a:lnTo>
                    <a:pt x="236335" y="28675"/>
                  </a:lnTo>
                  <a:lnTo>
                    <a:pt x="195547" y="7577"/>
                  </a:lnTo>
                  <a:lnTo>
                    <a:pt x="1485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7807452" y="1447800"/>
            <a:ext cx="992505" cy="3316604"/>
          </a:xfrm>
          <a:custGeom>
            <a:avLst/>
            <a:gdLst/>
            <a:ahLst/>
            <a:cxnLst/>
            <a:rect l="l" t="t" r="r" b="b"/>
            <a:pathLst>
              <a:path w="992504" h="3316604">
                <a:moveTo>
                  <a:pt x="949198" y="0"/>
                </a:moveTo>
                <a:lnTo>
                  <a:pt x="42925" y="0"/>
                </a:lnTo>
                <a:lnTo>
                  <a:pt x="26253" y="3385"/>
                </a:lnTo>
                <a:lnTo>
                  <a:pt x="12604" y="12604"/>
                </a:lnTo>
                <a:lnTo>
                  <a:pt x="3385" y="26253"/>
                </a:lnTo>
                <a:lnTo>
                  <a:pt x="0" y="42925"/>
                </a:lnTo>
                <a:lnTo>
                  <a:pt x="0" y="3273234"/>
                </a:lnTo>
                <a:lnTo>
                  <a:pt x="3385" y="3289970"/>
                </a:lnTo>
                <a:lnTo>
                  <a:pt x="12604" y="3303635"/>
                </a:lnTo>
                <a:lnTo>
                  <a:pt x="26253" y="3312846"/>
                </a:lnTo>
                <a:lnTo>
                  <a:pt x="42925" y="3316224"/>
                </a:lnTo>
                <a:lnTo>
                  <a:pt x="949198" y="3316224"/>
                </a:lnTo>
                <a:lnTo>
                  <a:pt x="965870" y="3312846"/>
                </a:lnTo>
                <a:lnTo>
                  <a:pt x="979519" y="3303635"/>
                </a:lnTo>
                <a:lnTo>
                  <a:pt x="988738" y="3289970"/>
                </a:lnTo>
                <a:lnTo>
                  <a:pt x="992124" y="3273234"/>
                </a:lnTo>
                <a:lnTo>
                  <a:pt x="992124" y="42925"/>
                </a:lnTo>
                <a:lnTo>
                  <a:pt x="988738" y="26253"/>
                </a:lnTo>
                <a:lnTo>
                  <a:pt x="979519" y="12604"/>
                </a:lnTo>
                <a:lnTo>
                  <a:pt x="965870" y="3385"/>
                </a:lnTo>
                <a:lnTo>
                  <a:pt x="949198" y="0"/>
                </a:lnTo>
                <a:close/>
              </a:path>
            </a:pathLst>
          </a:custGeom>
          <a:solidFill>
            <a:srgbClr val="007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57400" y="1447800"/>
            <a:ext cx="4293235" cy="1752600"/>
          </a:xfrm>
          <a:custGeom>
            <a:avLst/>
            <a:gdLst/>
            <a:ahLst/>
            <a:cxnLst/>
            <a:rect l="l" t="t" r="r" b="b"/>
            <a:pathLst>
              <a:path w="4293235" h="1752600">
                <a:moveTo>
                  <a:pt x="3668649" y="0"/>
                </a:moveTo>
                <a:lnTo>
                  <a:pt x="0" y="0"/>
                </a:lnTo>
                <a:lnTo>
                  <a:pt x="0" y="1752600"/>
                </a:lnTo>
                <a:lnTo>
                  <a:pt x="3668649" y="1752600"/>
                </a:lnTo>
                <a:lnTo>
                  <a:pt x="4293108" y="876300"/>
                </a:lnTo>
                <a:lnTo>
                  <a:pt x="3668649" y="0"/>
                </a:lnTo>
                <a:close/>
              </a:path>
            </a:pathLst>
          </a:custGeom>
          <a:solidFill>
            <a:srgbClr val="BEBEBE">
              <a:alpha val="6784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57400" y="3296411"/>
            <a:ext cx="4293235" cy="1468120"/>
          </a:xfrm>
          <a:custGeom>
            <a:avLst/>
            <a:gdLst/>
            <a:ahLst/>
            <a:cxnLst/>
            <a:rect l="l" t="t" r="r" b="b"/>
            <a:pathLst>
              <a:path w="4293235" h="1468120">
                <a:moveTo>
                  <a:pt x="3647566" y="0"/>
                </a:moveTo>
                <a:lnTo>
                  <a:pt x="0" y="0"/>
                </a:lnTo>
                <a:lnTo>
                  <a:pt x="0" y="1467612"/>
                </a:lnTo>
                <a:lnTo>
                  <a:pt x="3647566" y="1467612"/>
                </a:lnTo>
                <a:lnTo>
                  <a:pt x="4293108" y="733806"/>
                </a:lnTo>
                <a:lnTo>
                  <a:pt x="3647566" y="0"/>
                </a:lnTo>
                <a:close/>
              </a:path>
            </a:pathLst>
          </a:custGeom>
          <a:solidFill>
            <a:srgbClr val="BEBEBE">
              <a:alpha val="6784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6469379" y="1447800"/>
            <a:ext cx="1198245" cy="3316604"/>
            <a:chOff x="6469379" y="1447800"/>
            <a:chExt cx="1198245" cy="3316604"/>
          </a:xfrm>
        </p:grpSpPr>
        <p:sp>
          <p:nvSpPr>
            <p:cNvPr id="11" name="object 11"/>
            <p:cNvSpPr/>
            <p:nvPr/>
          </p:nvSpPr>
          <p:spPr>
            <a:xfrm>
              <a:off x="6469379" y="1447800"/>
              <a:ext cx="1198245" cy="3316604"/>
            </a:xfrm>
            <a:custGeom>
              <a:avLst/>
              <a:gdLst/>
              <a:ahLst/>
              <a:cxnLst/>
              <a:rect l="l" t="t" r="r" b="b"/>
              <a:pathLst>
                <a:path w="1198245" h="3316604">
                  <a:moveTo>
                    <a:pt x="1148969" y="0"/>
                  </a:moveTo>
                  <a:lnTo>
                    <a:pt x="48895" y="0"/>
                  </a:lnTo>
                  <a:lnTo>
                    <a:pt x="29843" y="3835"/>
                  </a:lnTo>
                  <a:lnTo>
                    <a:pt x="14303" y="14303"/>
                  </a:lnTo>
                  <a:lnTo>
                    <a:pt x="3835" y="29843"/>
                  </a:lnTo>
                  <a:lnTo>
                    <a:pt x="0" y="48895"/>
                  </a:lnTo>
                  <a:lnTo>
                    <a:pt x="0" y="3267329"/>
                  </a:lnTo>
                  <a:lnTo>
                    <a:pt x="3835" y="3286359"/>
                  </a:lnTo>
                  <a:lnTo>
                    <a:pt x="14303" y="3301901"/>
                  </a:lnTo>
                  <a:lnTo>
                    <a:pt x="29843" y="3312381"/>
                  </a:lnTo>
                  <a:lnTo>
                    <a:pt x="48895" y="3316224"/>
                  </a:lnTo>
                  <a:lnTo>
                    <a:pt x="1148969" y="3316224"/>
                  </a:lnTo>
                  <a:lnTo>
                    <a:pt x="1168020" y="3312381"/>
                  </a:lnTo>
                  <a:lnTo>
                    <a:pt x="1183560" y="3301901"/>
                  </a:lnTo>
                  <a:lnTo>
                    <a:pt x="1194028" y="3286359"/>
                  </a:lnTo>
                  <a:lnTo>
                    <a:pt x="1197864" y="3267329"/>
                  </a:lnTo>
                  <a:lnTo>
                    <a:pt x="1197864" y="48895"/>
                  </a:lnTo>
                  <a:lnTo>
                    <a:pt x="1194028" y="29843"/>
                  </a:lnTo>
                  <a:lnTo>
                    <a:pt x="1183560" y="14303"/>
                  </a:lnTo>
                  <a:lnTo>
                    <a:pt x="1168020" y="3835"/>
                  </a:lnTo>
                  <a:lnTo>
                    <a:pt x="1148969" y="0"/>
                  </a:lnTo>
                  <a:close/>
                </a:path>
              </a:pathLst>
            </a:custGeom>
            <a:solidFill>
              <a:srgbClr val="BEBEBE">
                <a:alpha val="6784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574535" y="2113787"/>
              <a:ext cx="988060" cy="1790700"/>
            </a:xfrm>
            <a:custGeom>
              <a:avLst/>
              <a:gdLst/>
              <a:ahLst/>
              <a:cxnLst/>
              <a:rect l="l" t="t" r="r" b="b"/>
              <a:pathLst>
                <a:path w="988059" h="1790700">
                  <a:moveTo>
                    <a:pt x="948690" y="0"/>
                  </a:moveTo>
                  <a:lnTo>
                    <a:pt x="38862" y="0"/>
                  </a:lnTo>
                  <a:lnTo>
                    <a:pt x="23735" y="3053"/>
                  </a:lnTo>
                  <a:lnTo>
                    <a:pt x="11382" y="11382"/>
                  </a:lnTo>
                  <a:lnTo>
                    <a:pt x="3053" y="23735"/>
                  </a:lnTo>
                  <a:lnTo>
                    <a:pt x="0" y="38862"/>
                  </a:lnTo>
                  <a:lnTo>
                    <a:pt x="0" y="1751838"/>
                  </a:lnTo>
                  <a:lnTo>
                    <a:pt x="3053" y="1766964"/>
                  </a:lnTo>
                  <a:lnTo>
                    <a:pt x="11382" y="1779317"/>
                  </a:lnTo>
                  <a:lnTo>
                    <a:pt x="23735" y="1787646"/>
                  </a:lnTo>
                  <a:lnTo>
                    <a:pt x="38862" y="1790700"/>
                  </a:lnTo>
                  <a:lnTo>
                    <a:pt x="948690" y="1790700"/>
                  </a:lnTo>
                  <a:lnTo>
                    <a:pt x="963816" y="1787646"/>
                  </a:lnTo>
                  <a:lnTo>
                    <a:pt x="976169" y="1779317"/>
                  </a:lnTo>
                  <a:lnTo>
                    <a:pt x="984498" y="1766964"/>
                  </a:lnTo>
                  <a:lnTo>
                    <a:pt x="987552" y="1751838"/>
                  </a:lnTo>
                  <a:lnTo>
                    <a:pt x="987552" y="38862"/>
                  </a:lnTo>
                  <a:lnTo>
                    <a:pt x="984498" y="23735"/>
                  </a:lnTo>
                  <a:lnTo>
                    <a:pt x="976169" y="11382"/>
                  </a:lnTo>
                  <a:lnTo>
                    <a:pt x="963816" y="3053"/>
                  </a:lnTo>
                  <a:lnTo>
                    <a:pt x="948690" y="0"/>
                  </a:lnTo>
                  <a:close/>
                </a:path>
              </a:pathLst>
            </a:custGeom>
            <a:solidFill>
              <a:srgbClr val="334655">
                <a:alpha val="6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920483" y="1981200"/>
              <a:ext cx="297180" cy="297180"/>
            </a:xfrm>
            <a:custGeom>
              <a:avLst/>
              <a:gdLst/>
              <a:ahLst/>
              <a:cxnLst/>
              <a:rect l="l" t="t" r="r" b="b"/>
              <a:pathLst>
                <a:path w="297179" h="297180">
                  <a:moveTo>
                    <a:pt x="148590" y="0"/>
                  </a:moveTo>
                  <a:lnTo>
                    <a:pt x="101632" y="7577"/>
                  </a:lnTo>
                  <a:lnTo>
                    <a:pt x="60844" y="28675"/>
                  </a:lnTo>
                  <a:lnTo>
                    <a:pt x="28675" y="60844"/>
                  </a:lnTo>
                  <a:lnTo>
                    <a:pt x="7577" y="101632"/>
                  </a:lnTo>
                  <a:lnTo>
                    <a:pt x="0" y="148589"/>
                  </a:lnTo>
                  <a:lnTo>
                    <a:pt x="7577" y="195547"/>
                  </a:lnTo>
                  <a:lnTo>
                    <a:pt x="28675" y="236335"/>
                  </a:lnTo>
                  <a:lnTo>
                    <a:pt x="60844" y="268504"/>
                  </a:lnTo>
                  <a:lnTo>
                    <a:pt x="101632" y="289602"/>
                  </a:lnTo>
                  <a:lnTo>
                    <a:pt x="148590" y="297180"/>
                  </a:lnTo>
                  <a:lnTo>
                    <a:pt x="195547" y="289602"/>
                  </a:lnTo>
                  <a:lnTo>
                    <a:pt x="236335" y="268504"/>
                  </a:lnTo>
                  <a:lnTo>
                    <a:pt x="268504" y="236335"/>
                  </a:lnTo>
                  <a:lnTo>
                    <a:pt x="289602" y="195547"/>
                  </a:lnTo>
                  <a:lnTo>
                    <a:pt x="297180" y="148589"/>
                  </a:lnTo>
                  <a:lnTo>
                    <a:pt x="289602" y="101632"/>
                  </a:lnTo>
                  <a:lnTo>
                    <a:pt x="268504" y="60844"/>
                  </a:lnTo>
                  <a:lnTo>
                    <a:pt x="236335" y="28675"/>
                  </a:lnTo>
                  <a:lnTo>
                    <a:pt x="195547" y="7577"/>
                  </a:lnTo>
                  <a:lnTo>
                    <a:pt x="1485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8017509" y="2639314"/>
            <a:ext cx="57277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b="1" spc="-10" dirty="0">
                <a:solidFill>
                  <a:srgbClr val="FFFFFF"/>
                </a:solidFill>
                <a:latin typeface="Carlito"/>
                <a:cs typeface="Carlito"/>
              </a:rPr>
              <a:t>OBJECTIF</a:t>
            </a:r>
            <a:endParaRPr sz="1100">
              <a:latin typeface="Carlito"/>
              <a:cs typeface="Carlito"/>
            </a:endParaRPr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88807" y="1731264"/>
            <a:ext cx="629411" cy="807719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8074279" y="2991992"/>
            <a:ext cx="455930" cy="2654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550" b="1" dirty="0">
                <a:solidFill>
                  <a:srgbClr val="FFFFFF"/>
                </a:solidFill>
                <a:latin typeface="Carlito"/>
                <a:cs typeface="Carlito"/>
              </a:rPr>
              <a:t>6</a:t>
            </a:r>
            <a:r>
              <a:rPr sz="1550" b="1" spc="-6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550" b="1" spc="-25" dirty="0">
                <a:solidFill>
                  <a:srgbClr val="FFFFFF"/>
                </a:solidFill>
                <a:latin typeface="Carlito"/>
                <a:cs typeface="Carlito"/>
              </a:rPr>
              <a:t>000</a:t>
            </a:r>
            <a:endParaRPr sz="1550">
              <a:latin typeface="Carlito"/>
              <a:cs typeface="Carlit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958455" y="3230956"/>
            <a:ext cx="687705" cy="65595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1550" b="1" dirty="0">
                <a:solidFill>
                  <a:srgbClr val="FFFFFF"/>
                </a:solidFill>
                <a:latin typeface="Carlito"/>
                <a:cs typeface="Carlito"/>
              </a:rPr>
              <a:t>à</a:t>
            </a:r>
            <a:r>
              <a:rPr sz="1550" b="1" spc="-8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550" b="1" spc="-10" dirty="0">
                <a:solidFill>
                  <a:srgbClr val="FFFFFF"/>
                </a:solidFill>
                <a:latin typeface="Carlito"/>
                <a:cs typeface="Carlito"/>
              </a:rPr>
              <a:t>10</a:t>
            </a:r>
            <a:r>
              <a:rPr sz="1550" b="1" spc="-6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550" b="1" spc="-25" dirty="0">
                <a:solidFill>
                  <a:srgbClr val="FFFFFF"/>
                </a:solidFill>
                <a:latin typeface="Carlito"/>
                <a:cs typeface="Carlito"/>
              </a:rPr>
              <a:t>000</a:t>
            </a:r>
            <a:endParaRPr sz="1550">
              <a:latin typeface="Carlito"/>
              <a:cs typeface="Carlito"/>
            </a:endParaRPr>
          </a:p>
          <a:p>
            <a:pPr marL="169545" marR="163830" algn="ctr">
              <a:lnSpc>
                <a:spcPts val="1010"/>
              </a:lnSpc>
              <a:spcBef>
                <a:spcPts val="1080"/>
              </a:spcBef>
            </a:pPr>
            <a:r>
              <a:rPr sz="900" b="1" spc="-50" dirty="0">
                <a:solidFill>
                  <a:srgbClr val="FFFFFF"/>
                </a:solidFill>
                <a:latin typeface="Carlito"/>
                <a:cs typeface="Carlito"/>
              </a:rPr>
              <a:t>emplois</a:t>
            </a:r>
            <a:r>
              <a:rPr sz="900" b="1" spc="50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900" b="1" spc="-40" dirty="0">
                <a:solidFill>
                  <a:srgbClr val="FFFFFF"/>
                </a:solidFill>
                <a:latin typeface="Carlito"/>
                <a:cs typeface="Carlito"/>
              </a:rPr>
              <a:t>par</a:t>
            </a:r>
            <a:r>
              <a:rPr sz="900" b="1" spc="-3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900" b="1" spc="-25" dirty="0">
                <a:solidFill>
                  <a:srgbClr val="FFFFFF"/>
                </a:solidFill>
                <a:latin typeface="Carlito"/>
                <a:cs typeface="Carlito"/>
              </a:rPr>
              <a:t>an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045332" y="1541145"/>
            <a:ext cx="15862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007CFF"/>
                </a:solidFill>
                <a:latin typeface="Carlito"/>
                <a:cs typeface="Carlito"/>
              </a:rPr>
              <a:t>Flux</a:t>
            </a:r>
            <a:r>
              <a:rPr sz="900" b="1" spc="-15" dirty="0">
                <a:solidFill>
                  <a:srgbClr val="007CFF"/>
                </a:solidFill>
                <a:latin typeface="Carlito"/>
                <a:cs typeface="Carlito"/>
              </a:rPr>
              <a:t> </a:t>
            </a:r>
            <a:r>
              <a:rPr sz="900" b="1" dirty="0">
                <a:solidFill>
                  <a:srgbClr val="007CFF"/>
                </a:solidFill>
                <a:latin typeface="Carlito"/>
                <a:cs typeface="Carlito"/>
              </a:rPr>
              <a:t>issus</a:t>
            </a:r>
            <a:r>
              <a:rPr sz="900" b="1" spc="-20" dirty="0">
                <a:solidFill>
                  <a:srgbClr val="007CFF"/>
                </a:solidFill>
                <a:latin typeface="Carlito"/>
                <a:cs typeface="Carlito"/>
              </a:rPr>
              <a:t> </a:t>
            </a:r>
            <a:r>
              <a:rPr sz="900" b="1" dirty="0">
                <a:solidFill>
                  <a:srgbClr val="007CFF"/>
                </a:solidFill>
                <a:latin typeface="Carlito"/>
                <a:cs typeface="Carlito"/>
              </a:rPr>
              <a:t>de</a:t>
            </a:r>
            <a:r>
              <a:rPr sz="900" b="1" spc="-25" dirty="0">
                <a:solidFill>
                  <a:srgbClr val="007CFF"/>
                </a:solidFill>
                <a:latin typeface="Carlito"/>
                <a:cs typeface="Carlito"/>
              </a:rPr>
              <a:t> </a:t>
            </a:r>
            <a:r>
              <a:rPr sz="900" b="1" dirty="0">
                <a:solidFill>
                  <a:srgbClr val="007CFF"/>
                </a:solidFill>
                <a:latin typeface="Carlito"/>
                <a:cs typeface="Carlito"/>
              </a:rPr>
              <a:t>la</a:t>
            </a:r>
            <a:r>
              <a:rPr sz="900" b="1" spc="-20" dirty="0">
                <a:solidFill>
                  <a:srgbClr val="007CFF"/>
                </a:solidFill>
                <a:latin typeface="Carlito"/>
                <a:cs typeface="Carlito"/>
              </a:rPr>
              <a:t> </a:t>
            </a:r>
            <a:r>
              <a:rPr sz="900" b="1" dirty="0">
                <a:solidFill>
                  <a:srgbClr val="007CFF"/>
                </a:solidFill>
                <a:latin typeface="Carlito"/>
                <a:cs typeface="Carlito"/>
              </a:rPr>
              <a:t>formation </a:t>
            </a:r>
            <a:r>
              <a:rPr sz="900" b="1" spc="-10" dirty="0">
                <a:solidFill>
                  <a:srgbClr val="007CFF"/>
                </a:solidFill>
                <a:latin typeface="Carlito"/>
                <a:cs typeface="Carlito"/>
              </a:rPr>
              <a:t>initiale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811017" y="3390392"/>
            <a:ext cx="24403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007CFF"/>
                </a:solidFill>
                <a:latin typeface="Carlito"/>
                <a:cs typeface="Carlito"/>
              </a:rPr>
              <a:t>Flux</a:t>
            </a:r>
            <a:r>
              <a:rPr sz="900" b="1" spc="-5" dirty="0">
                <a:solidFill>
                  <a:srgbClr val="007CFF"/>
                </a:solidFill>
                <a:latin typeface="Carlito"/>
                <a:cs typeface="Carlito"/>
              </a:rPr>
              <a:t> </a:t>
            </a:r>
            <a:r>
              <a:rPr sz="900" b="1" dirty="0">
                <a:solidFill>
                  <a:srgbClr val="007CFF"/>
                </a:solidFill>
                <a:latin typeface="Carlito"/>
                <a:cs typeface="Carlito"/>
              </a:rPr>
              <a:t>issus</a:t>
            </a:r>
            <a:r>
              <a:rPr sz="900" b="1" spc="-5" dirty="0">
                <a:solidFill>
                  <a:srgbClr val="007CFF"/>
                </a:solidFill>
                <a:latin typeface="Carlito"/>
                <a:cs typeface="Carlito"/>
              </a:rPr>
              <a:t> </a:t>
            </a:r>
            <a:r>
              <a:rPr sz="900" b="1" dirty="0">
                <a:solidFill>
                  <a:srgbClr val="007CFF"/>
                </a:solidFill>
                <a:latin typeface="Carlito"/>
                <a:cs typeface="Carlito"/>
              </a:rPr>
              <a:t>de</a:t>
            </a:r>
            <a:r>
              <a:rPr sz="900" b="1" spc="-15" dirty="0">
                <a:solidFill>
                  <a:srgbClr val="007CFF"/>
                </a:solidFill>
                <a:latin typeface="Carlito"/>
                <a:cs typeface="Carlito"/>
              </a:rPr>
              <a:t> </a:t>
            </a:r>
            <a:r>
              <a:rPr sz="900" b="1" dirty="0">
                <a:solidFill>
                  <a:srgbClr val="007CFF"/>
                </a:solidFill>
                <a:latin typeface="Carlito"/>
                <a:cs typeface="Carlito"/>
              </a:rPr>
              <a:t>la</a:t>
            </a:r>
            <a:r>
              <a:rPr sz="900" b="1" spc="-5" dirty="0">
                <a:solidFill>
                  <a:srgbClr val="007CFF"/>
                </a:solidFill>
                <a:latin typeface="Carlito"/>
                <a:cs typeface="Carlito"/>
              </a:rPr>
              <a:t> </a:t>
            </a:r>
            <a:r>
              <a:rPr sz="900" b="1" dirty="0">
                <a:solidFill>
                  <a:srgbClr val="007CFF"/>
                </a:solidFill>
                <a:latin typeface="Carlito"/>
                <a:cs typeface="Carlito"/>
              </a:rPr>
              <a:t>formation</a:t>
            </a:r>
            <a:r>
              <a:rPr sz="900" b="1" spc="15" dirty="0">
                <a:solidFill>
                  <a:srgbClr val="007CFF"/>
                </a:solidFill>
                <a:latin typeface="Carlito"/>
                <a:cs typeface="Carlito"/>
              </a:rPr>
              <a:t> </a:t>
            </a:r>
            <a:r>
              <a:rPr sz="900" b="1" spc="-10" dirty="0">
                <a:solidFill>
                  <a:srgbClr val="007CFF"/>
                </a:solidFill>
                <a:latin typeface="Carlito"/>
                <a:cs typeface="Carlito"/>
              </a:rPr>
              <a:t>professionnelle</a:t>
            </a:r>
            <a:r>
              <a:rPr sz="900" b="1" spc="40" dirty="0">
                <a:solidFill>
                  <a:srgbClr val="007CFF"/>
                </a:solidFill>
                <a:latin typeface="Carlito"/>
                <a:cs typeface="Carlito"/>
              </a:rPr>
              <a:t> </a:t>
            </a:r>
            <a:r>
              <a:rPr sz="900" b="1" spc="-10" dirty="0">
                <a:solidFill>
                  <a:srgbClr val="007CFF"/>
                </a:solidFill>
                <a:latin typeface="Carlito"/>
                <a:cs typeface="Carlito"/>
              </a:rPr>
              <a:t>continue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273807" y="1871472"/>
            <a:ext cx="975360" cy="1210310"/>
          </a:xfrm>
          <a:custGeom>
            <a:avLst/>
            <a:gdLst/>
            <a:ahLst/>
            <a:cxnLst/>
            <a:rect l="l" t="t" r="r" b="b"/>
            <a:pathLst>
              <a:path w="975360" h="1210310">
                <a:moveTo>
                  <a:pt x="953389" y="0"/>
                </a:moveTo>
                <a:lnTo>
                  <a:pt x="21971" y="0"/>
                </a:lnTo>
                <a:lnTo>
                  <a:pt x="13394" y="1718"/>
                </a:lnTo>
                <a:lnTo>
                  <a:pt x="6413" y="6413"/>
                </a:lnTo>
                <a:lnTo>
                  <a:pt x="1718" y="13394"/>
                </a:lnTo>
                <a:lnTo>
                  <a:pt x="0" y="21970"/>
                </a:lnTo>
                <a:lnTo>
                  <a:pt x="0" y="1188084"/>
                </a:lnTo>
                <a:lnTo>
                  <a:pt x="1718" y="1196661"/>
                </a:lnTo>
                <a:lnTo>
                  <a:pt x="6413" y="1203642"/>
                </a:lnTo>
                <a:lnTo>
                  <a:pt x="13394" y="1208337"/>
                </a:lnTo>
                <a:lnTo>
                  <a:pt x="21971" y="1210055"/>
                </a:lnTo>
                <a:lnTo>
                  <a:pt x="953389" y="1210055"/>
                </a:lnTo>
                <a:lnTo>
                  <a:pt x="961965" y="1208337"/>
                </a:lnTo>
                <a:lnTo>
                  <a:pt x="968946" y="1203642"/>
                </a:lnTo>
                <a:lnTo>
                  <a:pt x="973641" y="1196661"/>
                </a:lnTo>
                <a:lnTo>
                  <a:pt x="975360" y="1188084"/>
                </a:lnTo>
                <a:lnTo>
                  <a:pt x="975360" y="21970"/>
                </a:lnTo>
                <a:lnTo>
                  <a:pt x="973641" y="13394"/>
                </a:lnTo>
                <a:lnTo>
                  <a:pt x="968946" y="6413"/>
                </a:lnTo>
                <a:lnTo>
                  <a:pt x="961965" y="1718"/>
                </a:lnTo>
                <a:lnTo>
                  <a:pt x="953389" y="0"/>
                </a:lnTo>
                <a:close/>
              </a:path>
            </a:pathLst>
          </a:custGeom>
          <a:solidFill>
            <a:srgbClr val="334655">
              <a:alpha val="6980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350389" y="2068830"/>
            <a:ext cx="838835" cy="375285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065" marR="5080" algn="ctr">
              <a:lnSpc>
                <a:spcPts val="900"/>
              </a:lnSpc>
              <a:spcBef>
                <a:spcPts val="170"/>
              </a:spcBef>
            </a:pPr>
            <a:r>
              <a:rPr sz="800" b="1" spc="-45" dirty="0">
                <a:solidFill>
                  <a:srgbClr val="FFFFFF"/>
                </a:solidFill>
                <a:latin typeface="Carlito"/>
                <a:cs typeface="Carlito"/>
              </a:rPr>
              <a:t>Favoriserl’orientation</a:t>
            </a:r>
            <a:r>
              <a:rPr sz="800" b="1" spc="50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800" b="1" spc="-45" dirty="0">
                <a:solidFill>
                  <a:srgbClr val="FFFFFF"/>
                </a:solidFill>
                <a:latin typeface="Carlito"/>
                <a:cs typeface="Carlito"/>
              </a:rPr>
              <a:t>vers</a:t>
            </a:r>
            <a:r>
              <a:rPr sz="800" b="1" spc="-8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800" b="1" spc="-40" dirty="0">
                <a:solidFill>
                  <a:srgbClr val="FFFFFF"/>
                </a:solidFill>
                <a:latin typeface="Carlito"/>
                <a:cs typeface="Carlito"/>
              </a:rPr>
              <a:t>les</a:t>
            </a:r>
            <a:r>
              <a:rPr sz="800" b="1" spc="-6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800" b="1" spc="-10" dirty="0">
                <a:solidFill>
                  <a:srgbClr val="FFFFFF"/>
                </a:solidFill>
                <a:latin typeface="Carlito"/>
                <a:cs typeface="Carlito"/>
              </a:rPr>
              <a:t>formations</a:t>
            </a:r>
            <a:r>
              <a:rPr sz="800" b="1" spc="50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800" b="1" spc="-10" dirty="0">
                <a:solidFill>
                  <a:srgbClr val="FFFFFF"/>
                </a:solidFill>
                <a:latin typeface="Carlito"/>
                <a:cs typeface="Carlito"/>
              </a:rPr>
              <a:t>techniques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612135" y="1717548"/>
            <a:ext cx="297180" cy="297180"/>
          </a:xfrm>
          <a:custGeom>
            <a:avLst/>
            <a:gdLst/>
            <a:ahLst/>
            <a:cxnLst/>
            <a:rect l="l" t="t" r="r" b="b"/>
            <a:pathLst>
              <a:path w="297180" h="297180">
                <a:moveTo>
                  <a:pt x="148589" y="0"/>
                </a:moveTo>
                <a:lnTo>
                  <a:pt x="101632" y="7577"/>
                </a:lnTo>
                <a:lnTo>
                  <a:pt x="60844" y="28675"/>
                </a:lnTo>
                <a:lnTo>
                  <a:pt x="28675" y="60844"/>
                </a:lnTo>
                <a:lnTo>
                  <a:pt x="7577" y="101632"/>
                </a:lnTo>
                <a:lnTo>
                  <a:pt x="0" y="148589"/>
                </a:lnTo>
                <a:lnTo>
                  <a:pt x="7577" y="195547"/>
                </a:lnTo>
                <a:lnTo>
                  <a:pt x="28675" y="236335"/>
                </a:lnTo>
                <a:lnTo>
                  <a:pt x="60844" y="268504"/>
                </a:lnTo>
                <a:lnTo>
                  <a:pt x="101632" y="289602"/>
                </a:lnTo>
                <a:lnTo>
                  <a:pt x="148589" y="297179"/>
                </a:lnTo>
                <a:lnTo>
                  <a:pt x="195547" y="289602"/>
                </a:lnTo>
                <a:lnTo>
                  <a:pt x="236335" y="268504"/>
                </a:lnTo>
                <a:lnTo>
                  <a:pt x="268504" y="236335"/>
                </a:lnTo>
                <a:lnTo>
                  <a:pt x="289602" y="195547"/>
                </a:lnTo>
                <a:lnTo>
                  <a:pt x="297180" y="148589"/>
                </a:lnTo>
                <a:lnTo>
                  <a:pt x="289602" y="101632"/>
                </a:lnTo>
                <a:lnTo>
                  <a:pt x="268504" y="60844"/>
                </a:lnTo>
                <a:lnTo>
                  <a:pt x="236335" y="28675"/>
                </a:lnTo>
                <a:lnTo>
                  <a:pt x="195547" y="7577"/>
                </a:lnTo>
                <a:lnTo>
                  <a:pt x="1485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712466" y="1759458"/>
            <a:ext cx="98425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b="1" spc="-50" dirty="0">
                <a:solidFill>
                  <a:srgbClr val="334655"/>
                </a:solidFill>
                <a:latin typeface="Carlito"/>
                <a:cs typeface="Carlito"/>
              </a:rPr>
              <a:t>3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489960" y="1871471"/>
            <a:ext cx="2165985" cy="1226820"/>
          </a:xfrm>
          <a:custGeom>
            <a:avLst/>
            <a:gdLst/>
            <a:ahLst/>
            <a:cxnLst/>
            <a:rect l="l" t="t" r="r" b="b"/>
            <a:pathLst>
              <a:path w="2165985" h="1226820">
                <a:moveTo>
                  <a:pt x="973836" y="28067"/>
                </a:moveTo>
                <a:lnTo>
                  <a:pt x="971626" y="17145"/>
                </a:lnTo>
                <a:lnTo>
                  <a:pt x="965606" y="8229"/>
                </a:lnTo>
                <a:lnTo>
                  <a:pt x="956691" y="2209"/>
                </a:lnTo>
                <a:lnTo>
                  <a:pt x="945769" y="0"/>
                </a:lnTo>
                <a:lnTo>
                  <a:pt x="28067" y="0"/>
                </a:lnTo>
                <a:lnTo>
                  <a:pt x="17145" y="2209"/>
                </a:lnTo>
                <a:lnTo>
                  <a:pt x="8216" y="8229"/>
                </a:lnTo>
                <a:lnTo>
                  <a:pt x="2197" y="17157"/>
                </a:lnTo>
                <a:lnTo>
                  <a:pt x="0" y="28067"/>
                </a:lnTo>
                <a:lnTo>
                  <a:pt x="0" y="1194181"/>
                </a:lnTo>
                <a:lnTo>
                  <a:pt x="2197" y="1205103"/>
                </a:lnTo>
                <a:lnTo>
                  <a:pt x="8216" y="1214031"/>
                </a:lnTo>
                <a:lnTo>
                  <a:pt x="17145" y="1220050"/>
                </a:lnTo>
                <a:lnTo>
                  <a:pt x="28067" y="1222248"/>
                </a:lnTo>
                <a:lnTo>
                  <a:pt x="945769" y="1222248"/>
                </a:lnTo>
                <a:lnTo>
                  <a:pt x="956691" y="1220050"/>
                </a:lnTo>
                <a:lnTo>
                  <a:pt x="965606" y="1214031"/>
                </a:lnTo>
                <a:lnTo>
                  <a:pt x="971626" y="1205103"/>
                </a:lnTo>
                <a:lnTo>
                  <a:pt x="973836" y="1194181"/>
                </a:lnTo>
                <a:lnTo>
                  <a:pt x="973836" y="28067"/>
                </a:lnTo>
                <a:close/>
              </a:path>
              <a:path w="2165985" h="1226820">
                <a:moveTo>
                  <a:pt x="2165604" y="30861"/>
                </a:moveTo>
                <a:lnTo>
                  <a:pt x="2163165" y="18859"/>
                </a:lnTo>
                <a:lnTo>
                  <a:pt x="2156549" y="9055"/>
                </a:lnTo>
                <a:lnTo>
                  <a:pt x="2146744" y="2438"/>
                </a:lnTo>
                <a:lnTo>
                  <a:pt x="2134743" y="0"/>
                </a:lnTo>
                <a:lnTo>
                  <a:pt x="1240917" y="0"/>
                </a:lnTo>
                <a:lnTo>
                  <a:pt x="1228915" y="2438"/>
                </a:lnTo>
                <a:lnTo>
                  <a:pt x="1219098" y="9055"/>
                </a:lnTo>
                <a:lnTo>
                  <a:pt x="1212481" y="18859"/>
                </a:lnTo>
                <a:lnTo>
                  <a:pt x="1210056" y="30861"/>
                </a:lnTo>
                <a:lnTo>
                  <a:pt x="1210056" y="1195959"/>
                </a:lnTo>
                <a:lnTo>
                  <a:pt x="1212481" y="1207960"/>
                </a:lnTo>
                <a:lnTo>
                  <a:pt x="1219098" y="1217777"/>
                </a:lnTo>
                <a:lnTo>
                  <a:pt x="1228915" y="1224394"/>
                </a:lnTo>
                <a:lnTo>
                  <a:pt x="1240917" y="1226820"/>
                </a:lnTo>
                <a:lnTo>
                  <a:pt x="2134743" y="1226820"/>
                </a:lnTo>
                <a:lnTo>
                  <a:pt x="2146744" y="1224394"/>
                </a:lnTo>
                <a:lnTo>
                  <a:pt x="2156549" y="1217777"/>
                </a:lnTo>
                <a:lnTo>
                  <a:pt x="2163165" y="1207960"/>
                </a:lnTo>
                <a:lnTo>
                  <a:pt x="2165604" y="1195959"/>
                </a:lnTo>
                <a:lnTo>
                  <a:pt x="2165604" y="30861"/>
                </a:lnTo>
                <a:close/>
              </a:path>
            </a:pathLst>
          </a:custGeom>
          <a:solidFill>
            <a:srgbClr val="334655">
              <a:alpha val="6980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694557" y="2126742"/>
            <a:ext cx="572135" cy="375285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 algn="ctr">
              <a:lnSpc>
                <a:spcPts val="900"/>
              </a:lnSpc>
              <a:spcBef>
                <a:spcPts val="170"/>
              </a:spcBef>
            </a:pPr>
            <a:r>
              <a:rPr sz="800" b="1" spc="-40" dirty="0">
                <a:solidFill>
                  <a:srgbClr val="FFFFFF"/>
                </a:solidFill>
                <a:latin typeface="Carlito"/>
                <a:cs typeface="Carlito"/>
              </a:rPr>
              <a:t>Adapterl’offre</a:t>
            </a:r>
            <a:r>
              <a:rPr sz="800" b="1" spc="50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800" b="1" spc="-30" dirty="0">
                <a:solidFill>
                  <a:srgbClr val="FFFFFF"/>
                </a:solidFill>
                <a:latin typeface="Carlito"/>
                <a:cs typeface="Carlito"/>
              </a:rPr>
              <a:t>de</a:t>
            </a:r>
            <a:r>
              <a:rPr sz="800" b="1" spc="-7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800" b="1" spc="-10" dirty="0">
                <a:solidFill>
                  <a:srgbClr val="FFFFFF"/>
                </a:solidFill>
                <a:latin typeface="Carlito"/>
                <a:cs typeface="Carlito"/>
              </a:rPr>
              <a:t>formation</a:t>
            </a:r>
            <a:r>
              <a:rPr sz="800" b="1" spc="50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800" b="1" spc="-10" dirty="0">
                <a:solidFill>
                  <a:srgbClr val="FFFFFF"/>
                </a:solidFill>
                <a:latin typeface="Carlito"/>
                <a:cs typeface="Carlito"/>
              </a:rPr>
              <a:t>initiale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828288" y="1717548"/>
            <a:ext cx="297180" cy="297180"/>
          </a:xfrm>
          <a:custGeom>
            <a:avLst/>
            <a:gdLst/>
            <a:ahLst/>
            <a:cxnLst/>
            <a:rect l="l" t="t" r="r" b="b"/>
            <a:pathLst>
              <a:path w="297179" h="297180">
                <a:moveTo>
                  <a:pt x="148589" y="0"/>
                </a:moveTo>
                <a:lnTo>
                  <a:pt x="101632" y="7577"/>
                </a:lnTo>
                <a:lnTo>
                  <a:pt x="60844" y="28675"/>
                </a:lnTo>
                <a:lnTo>
                  <a:pt x="28675" y="60844"/>
                </a:lnTo>
                <a:lnTo>
                  <a:pt x="7577" y="101632"/>
                </a:lnTo>
                <a:lnTo>
                  <a:pt x="0" y="148589"/>
                </a:lnTo>
                <a:lnTo>
                  <a:pt x="7577" y="195547"/>
                </a:lnTo>
                <a:lnTo>
                  <a:pt x="28675" y="236335"/>
                </a:lnTo>
                <a:lnTo>
                  <a:pt x="60844" y="268504"/>
                </a:lnTo>
                <a:lnTo>
                  <a:pt x="101632" y="289602"/>
                </a:lnTo>
                <a:lnTo>
                  <a:pt x="148589" y="297179"/>
                </a:lnTo>
                <a:lnTo>
                  <a:pt x="195547" y="289602"/>
                </a:lnTo>
                <a:lnTo>
                  <a:pt x="236335" y="268504"/>
                </a:lnTo>
                <a:lnTo>
                  <a:pt x="268504" y="236335"/>
                </a:lnTo>
                <a:lnTo>
                  <a:pt x="289602" y="195547"/>
                </a:lnTo>
                <a:lnTo>
                  <a:pt x="297179" y="148589"/>
                </a:lnTo>
                <a:lnTo>
                  <a:pt x="289602" y="101632"/>
                </a:lnTo>
                <a:lnTo>
                  <a:pt x="268504" y="60844"/>
                </a:lnTo>
                <a:lnTo>
                  <a:pt x="236335" y="28675"/>
                </a:lnTo>
                <a:lnTo>
                  <a:pt x="195547" y="7577"/>
                </a:lnTo>
                <a:lnTo>
                  <a:pt x="1485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3928617" y="1759458"/>
            <a:ext cx="98425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b="1" spc="-50" dirty="0">
                <a:solidFill>
                  <a:srgbClr val="334655"/>
                </a:solidFill>
                <a:latin typeface="Carlito"/>
                <a:cs typeface="Carlito"/>
              </a:rPr>
              <a:t>4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780534" y="2174875"/>
            <a:ext cx="818515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b="1" spc="-40" dirty="0">
                <a:solidFill>
                  <a:srgbClr val="FFFFFF"/>
                </a:solidFill>
                <a:latin typeface="Carlito"/>
                <a:cs typeface="Carlito"/>
              </a:rPr>
              <a:t>Favoriserl’alternance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044440" y="1717548"/>
            <a:ext cx="297180" cy="297180"/>
          </a:xfrm>
          <a:custGeom>
            <a:avLst/>
            <a:gdLst/>
            <a:ahLst/>
            <a:cxnLst/>
            <a:rect l="l" t="t" r="r" b="b"/>
            <a:pathLst>
              <a:path w="297179" h="297180">
                <a:moveTo>
                  <a:pt x="148589" y="0"/>
                </a:moveTo>
                <a:lnTo>
                  <a:pt x="101632" y="7577"/>
                </a:lnTo>
                <a:lnTo>
                  <a:pt x="60844" y="28675"/>
                </a:lnTo>
                <a:lnTo>
                  <a:pt x="28675" y="60844"/>
                </a:lnTo>
                <a:lnTo>
                  <a:pt x="7577" y="101632"/>
                </a:lnTo>
                <a:lnTo>
                  <a:pt x="0" y="148589"/>
                </a:lnTo>
                <a:lnTo>
                  <a:pt x="7577" y="195547"/>
                </a:lnTo>
                <a:lnTo>
                  <a:pt x="28675" y="236335"/>
                </a:lnTo>
                <a:lnTo>
                  <a:pt x="60844" y="268504"/>
                </a:lnTo>
                <a:lnTo>
                  <a:pt x="101632" y="289602"/>
                </a:lnTo>
                <a:lnTo>
                  <a:pt x="148589" y="297179"/>
                </a:lnTo>
                <a:lnTo>
                  <a:pt x="195547" y="289602"/>
                </a:lnTo>
                <a:lnTo>
                  <a:pt x="236335" y="268504"/>
                </a:lnTo>
                <a:lnTo>
                  <a:pt x="268504" y="236335"/>
                </a:lnTo>
                <a:lnTo>
                  <a:pt x="289602" y="195547"/>
                </a:lnTo>
                <a:lnTo>
                  <a:pt x="297180" y="148589"/>
                </a:lnTo>
                <a:lnTo>
                  <a:pt x="289602" y="101632"/>
                </a:lnTo>
                <a:lnTo>
                  <a:pt x="268504" y="60844"/>
                </a:lnTo>
                <a:lnTo>
                  <a:pt x="236335" y="28675"/>
                </a:lnTo>
                <a:lnTo>
                  <a:pt x="195547" y="7577"/>
                </a:lnTo>
                <a:lnTo>
                  <a:pt x="1485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5145151" y="1759458"/>
            <a:ext cx="98425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b="1" spc="-50" dirty="0">
                <a:solidFill>
                  <a:srgbClr val="334655"/>
                </a:solidFill>
                <a:latin typeface="Carlito"/>
                <a:cs typeface="Carlito"/>
              </a:rPr>
              <a:t>5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279904" y="3758184"/>
            <a:ext cx="3476625" cy="725805"/>
          </a:xfrm>
          <a:custGeom>
            <a:avLst/>
            <a:gdLst/>
            <a:ahLst/>
            <a:cxnLst/>
            <a:rect l="l" t="t" r="r" b="b"/>
            <a:pathLst>
              <a:path w="3476625" h="725804">
                <a:moveTo>
                  <a:pt x="3444112" y="0"/>
                </a:moveTo>
                <a:lnTo>
                  <a:pt x="32131" y="0"/>
                </a:lnTo>
                <a:lnTo>
                  <a:pt x="19609" y="2520"/>
                </a:lnTo>
                <a:lnTo>
                  <a:pt x="9398" y="9397"/>
                </a:lnTo>
                <a:lnTo>
                  <a:pt x="2520" y="19609"/>
                </a:lnTo>
                <a:lnTo>
                  <a:pt x="0" y="32130"/>
                </a:lnTo>
                <a:lnTo>
                  <a:pt x="0" y="693331"/>
                </a:lnTo>
                <a:lnTo>
                  <a:pt x="2520" y="705825"/>
                </a:lnTo>
                <a:lnTo>
                  <a:pt x="9398" y="716025"/>
                </a:lnTo>
                <a:lnTo>
                  <a:pt x="19609" y="722902"/>
                </a:lnTo>
                <a:lnTo>
                  <a:pt x="32131" y="725423"/>
                </a:lnTo>
                <a:lnTo>
                  <a:pt x="3444112" y="725423"/>
                </a:lnTo>
                <a:lnTo>
                  <a:pt x="3456634" y="722902"/>
                </a:lnTo>
                <a:lnTo>
                  <a:pt x="3466846" y="716025"/>
                </a:lnTo>
                <a:lnTo>
                  <a:pt x="3473723" y="705825"/>
                </a:lnTo>
                <a:lnTo>
                  <a:pt x="3476244" y="693331"/>
                </a:lnTo>
                <a:lnTo>
                  <a:pt x="3476244" y="32130"/>
                </a:lnTo>
                <a:lnTo>
                  <a:pt x="3473723" y="19609"/>
                </a:lnTo>
                <a:lnTo>
                  <a:pt x="3466846" y="9397"/>
                </a:lnTo>
                <a:lnTo>
                  <a:pt x="3456634" y="2520"/>
                </a:lnTo>
                <a:lnTo>
                  <a:pt x="3444112" y="0"/>
                </a:lnTo>
                <a:close/>
              </a:path>
            </a:pathLst>
          </a:custGeom>
          <a:solidFill>
            <a:srgbClr val="334655">
              <a:alpha val="6980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883154" y="4023156"/>
            <a:ext cx="845819" cy="2730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b="1" spc="-10" dirty="0">
                <a:solidFill>
                  <a:srgbClr val="FFFFFF"/>
                </a:solidFill>
                <a:latin typeface="Carlito"/>
                <a:cs typeface="Carlito"/>
              </a:rPr>
              <a:t>Fédérerlesmoyens</a:t>
            </a:r>
            <a:endParaRPr sz="8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800" b="1" spc="-45" dirty="0">
                <a:solidFill>
                  <a:srgbClr val="FFFFFF"/>
                </a:solidFill>
                <a:latin typeface="Carlito"/>
                <a:cs typeface="Carlito"/>
              </a:rPr>
              <a:t>de</a:t>
            </a:r>
            <a:r>
              <a:rPr sz="800" b="1" spc="-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800" b="1" spc="-60" dirty="0">
                <a:solidFill>
                  <a:srgbClr val="FFFFFF"/>
                </a:solidFill>
                <a:latin typeface="Carlito"/>
                <a:cs typeface="Carlito"/>
              </a:rPr>
              <a:t>formationdelafilière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838955" y="3631691"/>
            <a:ext cx="297180" cy="297180"/>
          </a:xfrm>
          <a:custGeom>
            <a:avLst/>
            <a:gdLst/>
            <a:ahLst/>
            <a:cxnLst/>
            <a:rect l="l" t="t" r="r" b="b"/>
            <a:pathLst>
              <a:path w="297179" h="297179">
                <a:moveTo>
                  <a:pt x="148590" y="0"/>
                </a:moveTo>
                <a:lnTo>
                  <a:pt x="101632" y="7577"/>
                </a:lnTo>
                <a:lnTo>
                  <a:pt x="60844" y="28675"/>
                </a:lnTo>
                <a:lnTo>
                  <a:pt x="28675" y="60844"/>
                </a:lnTo>
                <a:lnTo>
                  <a:pt x="7577" y="101632"/>
                </a:lnTo>
                <a:lnTo>
                  <a:pt x="0" y="148590"/>
                </a:lnTo>
                <a:lnTo>
                  <a:pt x="7577" y="195547"/>
                </a:lnTo>
                <a:lnTo>
                  <a:pt x="28675" y="236335"/>
                </a:lnTo>
                <a:lnTo>
                  <a:pt x="60844" y="268504"/>
                </a:lnTo>
                <a:lnTo>
                  <a:pt x="101632" y="289602"/>
                </a:lnTo>
                <a:lnTo>
                  <a:pt x="148590" y="297180"/>
                </a:lnTo>
                <a:lnTo>
                  <a:pt x="195547" y="289602"/>
                </a:lnTo>
                <a:lnTo>
                  <a:pt x="236335" y="268504"/>
                </a:lnTo>
                <a:lnTo>
                  <a:pt x="268504" y="236335"/>
                </a:lnTo>
                <a:lnTo>
                  <a:pt x="289602" y="195547"/>
                </a:lnTo>
                <a:lnTo>
                  <a:pt x="297180" y="148590"/>
                </a:lnTo>
                <a:lnTo>
                  <a:pt x="289602" y="101632"/>
                </a:lnTo>
                <a:lnTo>
                  <a:pt x="268504" y="60844"/>
                </a:lnTo>
                <a:lnTo>
                  <a:pt x="236335" y="28675"/>
                </a:lnTo>
                <a:lnTo>
                  <a:pt x="195547" y="7577"/>
                </a:lnTo>
                <a:lnTo>
                  <a:pt x="1485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3939666" y="3674109"/>
            <a:ext cx="98425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b="1" spc="-50" dirty="0">
                <a:solidFill>
                  <a:srgbClr val="334655"/>
                </a:solidFill>
                <a:latin typeface="Carlito"/>
                <a:cs typeface="Carlito"/>
              </a:rPr>
              <a:t>6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300988" y="3179445"/>
            <a:ext cx="98425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b="1" spc="-50" dirty="0">
                <a:solidFill>
                  <a:srgbClr val="334655"/>
                </a:solidFill>
                <a:latin typeface="Carlito"/>
                <a:cs typeface="Carlito"/>
              </a:rPr>
              <a:t>2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020559" y="2023110"/>
            <a:ext cx="98425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b="1" spc="-50" dirty="0">
                <a:solidFill>
                  <a:srgbClr val="334655"/>
                </a:solidFill>
                <a:latin typeface="Carlito"/>
                <a:cs typeface="Carlito"/>
              </a:rPr>
              <a:t>7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179575" y="1610867"/>
            <a:ext cx="297180" cy="297180"/>
          </a:xfrm>
          <a:custGeom>
            <a:avLst/>
            <a:gdLst/>
            <a:ahLst/>
            <a:cxnLst/>
            <a:rect l="l" t="t" r="r" b="b"/>
            <a:pathLst>
              <a:path w="297180" h="297180">
                <a:moveTo>
                  <a:pt x="148590" y="0"/>
                </a:moveTo>
                <a:lnTo>
                  <a:pt x="101622" y="7577"/>
                </a:lnTo>
                <a:lnTo>
                  <a:pt x="60833" y="28675"/>
                </a:lnTo>
                <a:lnTo>
                  <a:pt x="28668" y="60844"/>
                </a:lnTo>
                <a:lnTo>
                  <a:pt x="7574" y="101632"/>
                </a:lnTo>
                <a:lnTo>
                  <a:pt x="0" y="148590"/>
                </a:lnTo>
                <a:lnTo>
                  <a:pt x="7574" y="195547"/>
                </a:lnTo>
                <a:lnTo>
                  <a:pt x="28668" y="236335"/>
                </a:lnTo>
                <a:lnTo>
                  <a:pt x="60833" y="268504"/>
                </a:lnTo>
                <a:lnTo>
                  <a:pt x="101622" y="289602"/>
                </a:lnTo>
                <a:lnTo>
                  <a:pt x="148590" y="297180"/>
                </a:lnTo>
                <a:lnTo>
                  <a:pt x="195547" y="289602"/>
                </a:lnTo>
                <a:lnTo>
                  <a:pt x="236335" y="268504"/>
                </a:lnTo>
                <a:lnTo>
                  <a:pt x="268504" y="236335"/>
                </a:lnTo>
                <a:lnTo>
                  <a:pt x="289602" y="195547"/>
                </a:lnTo>
                <a:lnTo>
                  <a:pt x="297180" y="148590"/>
                </a:lnTo>
                <a:lnTo>
                  <a:pt x="289602" y="101632"/>
                </a:lnTo>
                <a:lnTo>
                  <a:pt x="268504" y="60844"/>
                </a:lnTo>
                <a:lnTo>
                  <a:pt x="236335" y="28675"/>
                </a:lnTo>
                <a:lnTo>
                  <a:pt x="195547" y="7577"/>
                </a:lnTo>
                <a:lnTo>
                  <a:pt x="1485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1278763" y="1651761"/>
            <a:ext cx="98425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b="1" spc="-50" dirty="0">
                <a:solidFill>
                  <a:srgbClr val="334655"/>
                </a:solidFill>
                <a:latin typeface="Carlito"/>
                <a:cs typeface="Carlito"/>
              </a:rPr>
              <a:t>1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104391" y="1989582"/>
            <a:ext cx="474345" cy="489584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 algn="ctr">
              <a:lnSpc>
                <a:spcPts val="900"/>
              </a:lnSpc>
              <a:spcBef>
                <a:spcPts val="170"/>
              </a:spcBef>
            </a:pPr>
            <a:r>
              <a:rPr sz="800" b="1" spc="-10" dirty="0">
                <a:solidFill>
                  <a:srgbClr val="FFFFFF"/>
                </a:solidFill>
                <a:latin typeface="Carlito"/>
                <a:cs typeface="Carlito"/>
              </a:rPr>
              <a:t>Renforcer</a:t>
            </a:r>
            <a:r>
              <a:rPr sz="800" b="1" spc="50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800" b="1" spc="-50" dirty="0">
                <a:solidFill>
                  <a:srgbClr val="FFFFFF"/>
                </a:solidFill>
                <a:latin typeface="Carlito"/>
                <a:cs typeface="Carlito"/>
              </a:rPr>
              <a:t>l’attractivité</a:t>
            </a:r>
            <a:r>
              <a:rPr sz="800" b="1" spc="50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800" b="1" spc="-30" dirty="0">
                <a:solidFill>
                  <a:srgbClr val="FFFFFF"/>
                </a:solidFill>
                <a:latin typeface="Carlito"/>
                <a:cs typeface="Carlito"/>
              </a:rPr>
              <a:t>de</a:t>
            </a:r>
            <a:r>
              <a:rPr sz="800" b="1" spc="-8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800" b="1" spc="-35" dirty="0">
                <a:solidFill>
                  <a:srgbClr val="FFFFFF"/>
                </a:solidFill>
                <a:latin typeface="Carlito"/>
                <a:cs typeface="Carlito"/>
              </a:rPr>
              <a:t>la</a:t>
            </a:r>
            <a:r>
              <a:rPr sz="800" b="1" spc="-8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800" b="1" spc="-10" dirty="0">
                <a:solidFill>
                  <a:srgbClr val="FFFFFF"/>
                </a:solidFill>
                <a:latin typeface="Carlito"/>
                <a:cs typeface="Carlito"/>
              </a:rPr>
              <a:t>filière</a:t>
            </a:r>
            <a:r>
              <a:rPr sz="800" b="1" spc="50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800" b="1" spc="-10" dirty="0">
                <a:solidFill>
                  <a:srgbClr val="FFFFFF"/>
                </a:solidFill>
                <a:latin typeface="Carlito"/>
                <a:cs typeface="Carlito"/>
              </a:rPr>
              <a:t>Nucléaire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084275" y="3581527"/>
            <a:ext cx="558165" cy="489584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14300" marR="117475" indent="1270" algn="ctr">
              <a:lnSpc>
                <a:spcPts val="900"/>
              </a:lnSpc>
              <a:spcBef>
                <a:spcPts val="170"/>
              </a:spcBef>
            </a:pPr>
            <a:r>
              <a:rPr sz="800" b="1" spc="-40" dirty="0">
                <a:solidFill>
                  <a:srgbClr val="FFFFFF"/>
                </a:solidFill>
                <a:latin typeface="Carlito"/>
                <a:cs typeface="Carlito"/>
              </a:rPr>
              <a:t>Elargirle</a:t>
            </a:r>
            <a:r>
              <a:rPr sz="800" b="1" spc="50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800" b="1" spc="-50" dirty="0">
                <a:solidFill>
                  <a:srgbClr val="FFFFFF"/>
                </a:solidFill>
                <a:latin typeface="Carlito"/>
                <a:cs typeface="Carlito"/>
              </a:rPr>
              <a:t>sourcing</a:t>
            </a:r>
            <a:endParaRPr sz="800">
              <a:latin typeface="Carlito"/>
              <a:cs typeface="Carlito"/>
            </a:endParaRPr>
          </a:p>
          <a:p>
            <a:pPr marL="12700" marR="5080" indent="5715" algn="ctr">
              <a:lnSpc>
                <a:spcPts val="900"/>
              </a:lnSpc>
            </a:pPr>
            <a:r>
              <a:rPr sz="800" b="1" spc="-10" dirty="0">
                <a:solidFill>
                  <a:srgbClr val="FFFFFF"/>
                </a:solidFill>
                <a:latin typeface="Carlito"/>
                <a:cs typeface="Carlito"/>
              </a:rPr>
              <a:t>&amp;</a:t>
            </a:r>
            <a:r>
              <a:rPr sz="800" b="1" spc="-9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800" b="1" spc="-40" dirty="0">
                <a:solidFill>
                  <a:srgbClr val="FFFFFF"/>
                </a:solidFill>
                <a:latin typeface="Carlito"/>
                <a:cs typeface="Carlito"/>
              </a:rPr>
              <a:t>favoriserles</a:t>
            </a:r>
            <a:r>
              <a:rPr sz="800" b="1" spc="50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800" b="1" spc="-45" dirty="0">
                <a:solidFill>
                  <a:srgbClr val="FFFFFF"/>
                </a:solidFill>
                <a:latin typeface="Carlito"/>
                <a:cs typeface="Carlito"/>
              </a:rPr>
              <a:t>reconversions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773926" y="2411095"/>
            <a:ext cx="596265" cy="6280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5080" indent="99060">
              <a:lnSpc>
                <a:spcPts val="950"/>
              </a:lnSpc>
              <a:spcBef>
                <a:spcPts val="130"/>
              </a:spcBef>
            </a:pPr>
            <a:r>
              <a:rPr sz="800" b="1" spc="-10" dirty="0">
                <a:solidFill>
                  <a:srgbClr val="FFFFFF"/>
                </a:solidFill>
                <a:latin typeface="Carlito"/>
                <a:cs typeface="Carlito"/>
              </a:rPr>
              <a:t>Renforcer</a:t>
            </a:r>
            <a:r>
              <a:rPr sz="800" b="1" spc="50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800" b="1" spc="-40" dirty="0">
                <a:solidFill>
                  <a:srgbClr val="FFFFFF"/>
                </a:solidFill>
                <a:latin typeface="Carlito"/>
                <a:cs typeface="Carlito"/>
              </a:rPr>
              <a:t>les</a:t>
            </a:r>
            <a:r>
              <a:rPr sz="800" b="1" spc="-6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800" b="1" spc="-10" dirty="0">
                <a:solidFill>
                  <a:srgbClr val="FFFFFF"/>
                </a:solidFill>
                <a:latin typeface="Carlito"/>
                <a:cs typeface="Carlito"/>
              </a:rPr>
              <a:t>capacités</a:t>
            </a:r>
            <a:r>
              <a:rPr sz="800" b="1" spc="50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800" b="1" spc="-10" dirty="0">
                <a:solidFill>
                  <a:srgbClr val="FFFFFF"/>
                </a:solidFill>
                <a:latin typeface="Carlito"/>
                <a:cs typeface="Carlito"/>
              </a:rPr>
              <a:t>d’intégration</a:t>
            </a:r>
            <a:r>
              <a:rPr sz="800" b="1" spc="50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800" b="1" spc="-40" dirty="0">
                <a:solidFill>
                  <a:srgbClr val="FFFFFF"/>
                </a:solidFill>
                <a:latin typeface="Carlito"/>
                <a:cs typeface="Carlito"/>
              </a:rPr>
              <a:t>des</a:t>
            </a:r>
            <a:r>
              <a:rPr sz="800" b="1" spc="-50" dirty="0">
                <a:solidFill>
                  <a:srgbClr val="FFFFFF"/>
                </a:solidFill>
                <a:latin typeface="Carlito"/>
                <a:cs typeface="Carlito"/>
              </a:rPr>
              <a:t> entreprises</a:t>
            </a:r>
            <a:endParaRPr sz="800">
              <a:latin typeface="Carlito"/>
              <a:cs typeface="Carlito"/>
            </a:endParaRPr>
          </a:p>
          <a:p>
            <a:pPr marL="93345">
              <a:lnSpc>
                <a:spcPts val="910"/>
              </a:lnSpc>
            </a:pPr>
            <a:r>
              <a:rPr sz="800" b="1" spc="-30" dirty="0">
                <a:solidFill>
                  <a:srgbClr val="FFFFFF"/>
                </a:solidFill>
                <a:latin typeface="Carlito"/>
                <a:cs typeface="Carlito"/>
              </a:rPr>
              <a:t>de</a:t>
            </a:r>
            <a:r>
              <a:rPr sz="800" b="1" spc="-5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800" b="1" spc="-35" dirty="0">
                <a:solidFill>
                  <a:srgbClr val="FFFFFF"/>
                </a:solidFill>
                <a:latin typeface="Carlito"/>
                <a:cs typeface="Carlito"/>
              </a:rPr>
              <a:t>la</a:t>
            </a:r>
            <a:r>
              <a:rPr sz="800" b="1" spc="-7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800" b="1" spc="-10" dirty="0">
                <a:solidFill>
                  <a:srgbClr val="FFFFFF"/>
                </a:solidFill>
                <a:latin typeface="Carlito"/>
                <a:cs typeface="Carlito"/>
              </a:rPr>
              <a:t>filière</a:t>
            </a:r>
            <a:endParaRPr sz="800">
              <a:latin typeface="Carlito"/>
              <a:cs typeface="Carlito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1095755" y="2551176"/>
            <a:ext cx="437515" cy="1908175"/>
            <a:chOff x="1095755" y="2551176"/>
            <a:chExt cx="437515" cy="1908175"/>
          </a:xfrm>
        </p:grpSpPr>
        <p:sp>
          <p:nvSpPr>
            <p:cNvPr id="43" name="object 43"/>
            <p:cNvSpPr/>
            <p:nvPr/>
          </p:nvSpPr>
          <p:spPr>
            <a:xfrm>
              <a:off x="1095755" y="2619756"/>
              <a:ext cx="281940" cy="281940"/>
            </a:xfrm>
            <a:custGeom>
              <a:avLst/>
              <a:gdLst/>
              <a:ahLst/>
              <a:cxnLst/>
              <a:rect l="l" t="t" r="r" b="b"/>
              <a:pathLst>
                <a:path w="281940" h="281939">
                  <a:moveTo>
                    <a:pt x="140969" y="0"/>
                  </a:moveTo>
                  <a:lnTo>
                    <a:pt x="96414" y="7187"/>
                  </a:lnTo>
                  <a:lnTo>
                    <a:pt x="57716" y="27200"/>
                  </a:lnTo>
                  <a:lnTo>
                    <a:pt x="27200" y="57716"/>
                  </a:lnTo>
                  <a:lnTo>
                    <a:pt x="7187" y="96414"/>
                  </a:lnTo>
                  <a:lnTo>
                    <a:pt x="0" y="140969"/>
                  </a:lnTo>
                  <a:lnTo>
                    <a:pt x="7187" y="185525"/>
                  </a:lnTo>
                  <a:lnTo>
                    <a:pt x="27200" y="224223"/>
                  </a:lnTo>
                  <a:lnTo>
                    <a:pt x="57716" y="254739"/>
                  </a:lnTo>
                  <a:lnTo>
                    <a:pt x="96414" y="274752"/>
                  </a:lnTo>
                  <a:lnTo>
                    <a:pt x="140969" y="281939"/>
                  </a:lnTo>
                  <a:lnTo>
                    <a:pt x="185525" y="274752"/>
                  </a:lnTo>
                  <a:lnTo>
                    <a:pt x="224223" y="254739"/>
                  </a:lnTo>
                  <a:lnTo>
                    <a:pt x="254739" y="224223"/>
                  </a:lnTo>
                  <a:lnTo>
                    <a:pt x="274752" y="185525"/>
                  </a:lnTo>
                  <a:lnTo>
                    <a:pt x="281940" y="140969"/>
                  </a:lnTo>
                  <a:lnTo>
                    <a:pt x="274752" y="96414"/>
                  </a:lnTo>
                  <a:lnTo>
                    <a:pt x="254739" y="57716"/>
                  </a:lnTo>
                  <a:lnTo>
                    <a:pt x="224223" y="27200"/>
                  </a:lnTo>
                  <a:lnTo>
                    <a:pt x="185525" y="7187"/>
                  </a:lnTo>
                  <a:lnTo>
                    <a:pt x="140969" y="0"/>
                  </a:lnTo>
                  <a:close/>
                </a:path>
              </a:pathLst>
            </a:custGeom>
            <a:solidFill>
              <a:srgbClr val="EC4D39">
                <a:alpha val="4313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94815" y="2551176"/>
              <a:ext cx="335279" cy="388619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1095755" y="4114800"/>
              <a:ext cx="307975" cy="307975"/>
            </a:xfrm>
            <a:custGeom>
              <a:avLst/>
              <a:gdLst/>
              <a:ahLst/>
              <a:cxnLst/>
              <a:rect l="l" t="t" r="r" b="b"/>
              <a:pathLst>
                <a:path w="307975" h="307975">
                  <a:moveTo>
                    <a:pt x="153924" y="0"/>
                  </a:moveTo>
                  <a:lnTo>
                    <a:pt x="105270" y="7846"/>
                  </a:lnTo>
                  <a:lnTo>
                    <a:pt x="63016" y="29697"/>
                  </a:lnTo>
                  <a:lnTo>
                    <a:pt x="29697" y="63016"/>
                  </a:lnTo>
                  <a:lnTo>
                    <a:pt x="7846" y="105270"/>
                  </a:lnTo>
                  <a:lnTo>
                    <a:pt x="0" y="153924"/>
                  </a:lnTo>
                  <a:lnTo>
                    <a:pt x="7846" y="202577"/>
                  </a:lnTo>
                  <a:lnTo>
                    <a:pt x="29697" y="244831"/>
                  </a:lnTo>
                  <a:lnTo>
                    <a:pt x="63016" y="278150"/>
                  </a:lnTo>
                  <a:lnTo>
                    <a:pt x="105270" y="300001"/>
                  </a:lnTo>
                  <a:lnTo>
                    <a:pt x="153924" y="307848"/>
                  </a:lnTo>
                  <a:lnTo>
                    <a:pt x="202557" y="300001"/>
                  </a:lnTo>
                  <a:lnTo>
                    <a:pt x="244809" y="278150"/>
                  </a:lnTo>
                  <a:lnTo>
                    <a:pt x="278136" y="244831"/>
                  </a:lnTo>
                  <a:lnTo>
                    <a:pt x="299996" y="202577"/>
                  </a:lnTo>
                  <a:lnTo>
                    <a:pt x="307847" y="153924"/>
                  </a:lnTo>
                  <a:lnTo>
                    <a:pt x="299996" y="105270"/>
                  </a:lnTo>
                  <a:lnTo>
                    <a:pt x="278136" y="63016"/>
                  </a:lnTo>
                  <a:lnTo>
                    <a:pt x="244809" y="29697"/>
                  </a:lnTo>
                  <a:lnTo>
                    <a:pt x="202557" y="7846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EC4D39">
                <a:alpha val="4313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65859" y="4090416"/>
              <a:ext cx="367284" cy="368808"/>
            </a:xfrm>
            <a:prstGeom prst="rect">
              <a:avLst/>
            </a:prstGeom>
          </p:spPr>
        </p:pic>
      </p:grpSp>
      <p:grpSp>
        <p:nvGrpSpPr>
          <p:cNvPr id="47" name="object 47"/>
          <p:cNvGrpSpPr/>
          <p:nvPr/>
        </p:nvGrpSpPr>
        <p:grpSpPr>
          <a:xfrm>
            <a:off x="2601467" y="2482595"/>
            <a:ext cx="2806065" cy="508000"/>
            <a:chOff x="2601467" y="2482595"/>
            <a:chExt cx="2806065" cy="508000"/>
          </a:xfrm>
        </p:grpSpPr>
        <p:pic>
          <p:nvPicPr>
            <p:cNvPr id="48" name="object 4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01467" y="2581655"/>
              <a:ext cx="385571" cy="408431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3707891" y="2538983"/>
              <a:ext cx="281940" cy="281940"/>
            </a:xfrm>
            <a:custGeom>
              <a:avLst/>
              <a:gdLst/>
              <a:ahLst/>
              <a:cxnLst/>
              <a:rect l="l" t="t" r="r" b="b"/>
              <a:pathLst>
                <a:path w="281939" h="281939">
                  <a:moveTo>
                    <a:pt x="140970" y="0"/>
                  </a:moveTo>
                  <a:lnTo>
                    <a:pt x="96414" y="7187"/>
                  </a:lnTo>
                  <a:lnTo>
                    <a:pt x="57716" y="27200"/>
                  </a:lnTo>
                  <a:lnTo>
                    <a:pt x="27200" y="57716"/>
                  </a:lnTo>
                  <a:lnTo>
                    <a:pt x="7187" y="96414"/>
                  </a:lnTo>
                  <a:lnTo>
                    <a:pt x="0" y="140970"/>
                  </a:lnTo>
                  <a:lnTo>
                    <a:pt x="7187" y="185525"/>
                  </a:lnTo>
                  <a:lnTo>
                    <a:pt x="27200" y="224223"/>
                  </a:lnTo>
                  <a:lnTo>
                    <a:pt x="57716" y="254739"/>
                  </a:lnTo>
                  <a:lnTo>
                    <a:pt x="96414" y="274752"/>
                  </a:lnTo>
                  <a:lnTo>
                    <a:pt x="140970" y="281940"/>
                  </a:lnTo>
                  <a:lnTo>
                    <a:pt x="185525" y="274752"/>
                  </a:lnTo>
                  <a:lnTo>
                    <a:pt x="224223" y="254739"/>
                  </a:lnTo>
                  <a:lnTo>
                    <a:pt x="254739" y="224223"/>
                  </a:lnTo>
                  <a:lnTo>
                    <a:pt x="274752" y="185525"/>
                  </a:lnTo>
                  <a:lnTo>
                    <a:pt x="281940" y="140970"/>
                  </a:lnTo>
                  <a:lnTo>
                    <a:pt x="274752" y="96414"/>
                  </a:lnTo>
                  <a:lnTo>
                    <a:pt x="254739" y="57716"/>
                  </a:lnTo>
                  <a:lnTo>
                    <a:pt x="224223" y="27200"/>
                  </a:lnTo>
                  <a:lnTo>
                    <a:pt x="185525" y="7187"/>
                  </a:lnTo>
                  <a:lnTo>
                    <a:pt x="140970" y="0"/>
                  </a:lnTo>
                  <a:close/>
                </a:path>
              </a:pathLst>
            </a:custGeom>
            <a:solidFill>
              <a:srgbClr val="007CFF">
                <a:alpha val="4313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59707" y="2496311"/>
              <a:ext cx="461772" cy="458724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5061203" y="2482595"/>
              <a:ext cx="283845" cy="281940"/>
            </a:xfrm>
            <a:custGeom>
              <a:avLst/>
              <a:gdLst/>
              <a:ahLst/>
              <a:cxnLst/>
              <a:rect l="l" t="t" r="r" b="b"/>
              <a:pathLst>
                <a:path w="283845" h="281939">
                  <a:moveTo>
                    <a:pt x="141732" y="0"/>
                  </a:moveTo>
                  <a:lnTo>
                    <a:pt x="96950" y="7187"/>
                  </a:lnTo>
                  <a:lnTo>
                    <a:pt x="58046" y="27200"/>
                  </a:lnTo>
                  <a:lnTo>
                    <a:pt x="27358" y="57716"/>
                  </a:lnTo>
                  <a:lnTo>
                    <a:pt x="7229" y="96414"/>
                  </a:lnTo>
                  <a:lnTo>
                    <a:pt x="0" y="140970"/>
                  </a:lnTo>
                  <a:lnTo>
                    <a:pt x="7229" y="185525"/>
                  </a:lnTo>
                  <a:lnTo>
                    <a:pt x="27358" y="224223"/>
                  </a:lnTo>
                  <a:lnTo>
                    <a:pt x="58046" y="254739"/>
                  </a:lnTo>
                  <a:lnTo>
                    <a:pt x="96950" y="274752"/>
                  </a:lnTo>
                  <a:lnTo>
                    <a:pt x="141732" y="281940"/>
                  </a:lnTo>
                  <a:lnTo>
                    <a:pt x="186513" y="274752"/>
                  </a:lnTo>
                  <a:lnTo>
                    <a:pt x="225417" y="254739"/>
                  </a:lnTo>
                  <a:lnTo>
                    <a:pt x="256105" y="224223"/>
                  </a:lnTo>
                  <a:lnTo>
                    <a:pt x="276234" y="185525"/>
                  </a:lnTo>
                  <a:lnTo>
                    <a:pt x="283463" y="140970"/>
                  </a:lnTo>
                  <a:lnTo>
                    <a:pt x="276234" y="96414"/>
                  </a:lnTo>
                  <a:lnTo>
                    <a:pt x="256105" y="57716"/>
                  </a:lnTo>
                  <a:lnTo>
                    <a:pt x="225417" y="27200"/>
                  </a:lnTo>
                  <a:lnTo>
                    <a:pt x="186513" y="7187"/>
                  </a:lnTo>
                  <a:lnTo>
                    <a:pt x="141732" y="0"/>
                  </a:lnTo>
                  <a:close/>
                </a:path>
              </a:pathLst>
            </a:custGeom>
            <a:solidFill>
              <a:srgbClr val="007CFF">
                <a:alpha val="4313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80432" y="2502407"/>
              <a:ext cx="426720" cy="429768"/>
            </a:xfrm>
            <a:prstGeom prst="rect">
              <a:avLst/>
            </a:prstGeom>
          </p:spPr>
        </p:pic>
      </p:grpSp>
      <p:grpSp>
        <p:nvGrpSpPr>
          <p:cNvPr id="53" name="object 53"/>
          <p:cNvGrpSpPr/>
          <p:nvPr/>
        </p:nvGrpSpPr>
        <p:grpSpPr>
          <a:xfrm>
            <a:off x="4413503" y="3880103"/>
            <a:ext cx="553720" cy="421005"/>
            <a:chOff x="4413503" y="3880103"/>
            <a:chExt cx="553720" cy="421005"/>
          </a:xfrm>
        </p:grpSpPr>
        <p:sp>
          <p:nvSpPr>
            <p:cNvPr id="54" name="object 54"/>
            <p:cNvSpPr/>
            <p:nvPr/>
          </p:nvSpPr>
          <p:spPr>
            <a:xfrm>
              <a:off x="4684775" y="3884675"/>
              <a:ext cx="281940" cy="281940"/>
            </a:xfrm>
            <a:custGeom>
              <a:avLst/>
              <a:gdLst/>
              <a:ahLst/>
              <a:cxnLst/>
              <a:rect l="l" t="t" r="r" b="b"/>
              <a:pathLst>
                <a:path w="281939" h="281939">
                  <a:moveTo>
                    <a:pt x="140970" y="0"/>
                  </a:moveTo>
                  <a:lnTo>
                    <a:pt x="96414" y="7187"/>
                  </a:lnTo>
                  <a:lnTo>
                    <a:pt x="57716" y="27200"/>
                  </a:lnTo>
                  <a:lnTo>
                    <a:pt x="27200" y="57716"/>
                  </a:lnTo>
                  <a:lnTo>
                    <a:pt x="7187" y="96414"/>
                  </a:lnTo>
                  <a:lnTo>
                    <a:pt x="0" y="140970"/>
                  </a:lnTo>
                  <a:lnTo>
                    <a:pt x="7187" y="185525"/>
                  </a:lnTo>
                  <a:lnTo>
                    <a:pt x="27200" y="224223"/>
                  </a:lnTo>
                  <a:lnTo>
                    <a:pt x="57716" y="254739"/>
                  </a:lnTo>
                  <a:lnTo>
                    <a:pt x="96414" y="274752"/>
                  </a:lnTo>
                  <a:lnTo>
                    <a:pt x="140970" y="281940"/>
                  </a:lnTo>
                  <a:lnTo>
                    <a:pt x="185525" y="274752"/>
                  </a:lnTo>
                  <a:lnTo>
                    <a:pt x="224223" y="254739"/>
                  </a:lnTo>
                  <a:lnTo>
                    <a:pt x="254739" y="224223"/>
                  </a:lnTo>
                  <a:lnTo>
                    <a:pt x="274752" y="185525"/>
                  </a:lnTo>
                  <a:lnTo>
                    <a:pt x="281939" y="140970"/>
                  </a:lnTo>
                  <a:lnTo>
                    <a:pt x="274752" y="96414"/>
                  </a:lnTo>
                  <a:lnTo>
                    <a:pt x="254739" y="57716"/>
                  </a:lnTo>
                  <a:lnTo>
                    <a:pt x="224223" y="27200"/>
                  </a:lnTo>
                  <a:lnTo>
                    <a:pt x="185525" y="7187"/>
                  </a:lnTo>
                  <a:lnTo>
                    <a:pt x="140970" y="0"/>
                  </a:lnTo>
                  <a:close/>
                </a:path>
              </a:pathLst>
            </a:custGeom>
            <a:solidFill>
              <a:srgbClr val="FFFFFF">
                <a:alpha val="2196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13503" y="3880103"/>
              <a:ext cx="480060" cy="420623"/>
            </a:xfrm>
            <a:prstGeom prst="rect">
              <a:avLst/>
            </a:prstGeom>
          </p:spPr>
        </p:pic>
      </p:grpSp>
      <p:grpSp>
        <p:nvGrpSpPr>
          <p:cNvPr id="56" name="object 56"/>
          <p:cNvGrpSpPr/>
          <p:nvPr/>
        </p:nvGrpSpPr>
        <p:grpSpPr>
          <a:xfrm>
            <a:off x="6754368" y="3093720"/>
            <a:ext cx="638810" cy="596265"/>
            <a:chOff x="6754368" y="3093720"/>
            <a:chExt cx="638810" cy="596265"/>
          </a:xfrm>
        </p:grpSpPr>
        <p:sp>
          <p:nvSpPr>
            <p:cNvPr id="57" name="object 57"/>
            <p:cNvSpPr/>
            <p:nvPr/>
          </p:nvSpPr>
          <p:spPr>
            <a:xfrm>
              <a:off x="6932676" y="3093720"/>
              <a:ext cx="281940" cy="283845"/>
            </a:xfrm>
            <a:custGeom>
              <a:avLst/>
              <a:gdLst/>
              <a:ahLst/>
              <a:cxnLst/>
              <a:rect l="l" t="t" r="r" b="b"/>
              <a:pathLst>
                <a:path w="281940" h="283845">
                  <a:moveTo>
                    <a:pt x="140970" y="0"/>
                  </a:moveTo>
                  <a:lnTo>
                    <a:pt x="96414" y="7229"/>
                  </a:lnTo>
                  <a:lnTo>
                    <a:pt x="57716" y="27358"/>
                  </a:lnTo>
                  <a:lnTo>
                    <a:pt x="27200" y="58046"/>
                  </a:lnTo>
                  <a:lnTo>
                    <a:pt x="7187" y="96950"/>
                  </a:lnTo>
                  <a:lnTo>
                    <a:pt x="0" y="141731"/>
                  </a:lnTo>
                  <a:lnTo>
                    <a:pt x="7187" y="186513"/>
                  </a:lnTo>
                  <a:lnTo>
                    <a:pt x="27200" y="225417"/>
                  </a:lnTo>
                  <a:lnTo>
                    <a:pt x="57716" y="256105"/>
                  </a:lnTo>
                  <a:lnTo>
                    <a:pt x="96414" y="276234"/>
                  </a:lnTo>
                  <a:lnTo>
                    <a:pt x="140970" y="283463"/>
                  </a:lnTo>
                  <a:lnTo>
                    <a:pt x="185525" y="276234"/>
                  </a:lnTo>
                  <a:lnTo>
                    <a:pt x="224223" y="256105"/>
                  </a:lnTo>
                  <a:lnTo>
                    <a:pt x="254739" y="225417"/>
                  </a:lnTo>
                  <a:lnTo>
                    <a:pt x="274752" y="186513"/>
                  </a:lnTo>
                  <a:lnTo>
                    <a:pt x="281940" y="141731"/>
                  </a:lnTo>
                  <a:lnTo>
                    <a:pt x="274752" y="96950"/>
                  </a:lnTo>
                  <a:lnTo>
                    <a:pt x="254739" y="58046"/>
                  </a:lnTo>
                  <a:lnTo>
                    <a:pt x="224223" y="27358"/>
                  </a:lnTo>
                  <a:lnTo>
                    <a:pt x="185525" y="7229"/>
                  </a:lnTo>
                  <a:lnTo>
                    <a:pt x="140970" y="0"/>
                  </a:lnTo>
                  <a:close/>
                </a:path>
              </a:pathLst>
            </a:custGeom>
            <a:solidFill>
              <a:srgbClr val="FFF500">
                <a:alpha val="4313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54368" y="3136392"/>
              <a:ext cx="638555" cy="553212"/>
            </a:xfrm>
            <a:prstGeom prst="rect">
              <a:avLst/>
            </a:prstGeom>
          </p:spPr>
        </p:pic>
      </p:grpSp>
      <p:pic>
        <p:nvPicPr>
          <p:cNvPr id="59" name="object 5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016495" y="350520"/>
            <a:ext cx="1589531" cy="39928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0080" rIns="0" bIns="0" rtlCol="0">
            <a:spAutoFit/>
          </a:bodyPr>
          <a:lstStyle/>
          <a:p>
            <a:pPr marL="476250">
              <a:lnSpc>
                <a:spcPts val="2425"/>
              </a:lnSpc>
              <a:spcBef>
                <a:spcPts val="100"/>
              </a:spcBef>
            </a:pPr>
            <a:r>
              <a:rPr dirty="0">
                <a:solidFill>
                  <a:srgbClr val="0F88FF"/>
                </a:solidFill>
                <a:latin typeface="Arial"/>
                <a:cs typeface="Arial"/>
              </a:rPr>
              <a:t>Zoom</a:t>
            </a:r>
            <a:r>
              <a:rPr spc="-35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F88FF"/>
                </a:solidFill>
                <a:latin typeface="Arial"/>
                <a:cs typeface="Arial"/>
              </a:rPr>
              <a:t>action</a:t>
            </a:r>
            <a:r>
              <a:rPr spc="-15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F88FF"/>
                </a:solidFill>
                <a:latin typeface="Arial"/>
                <a:cs typeface="Arial"/>
              </a:rPr>
              <a:t>28</a:t>
            </a:r>
            <a:r>
              <a:rPr spc="-50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F88FF"/>
                </a:solidFill>
                <a:latin typeface="Arial"/>
                <a:cs typeface="Arial"/>
              </a:rPr>
              <a:t>:</a:t>
            </a:r>
            <a:r>
              <a:rPr spc="50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F88FF"/>
                </a:solidFill>
                <a:latin typeface="Arial"/>
                <a:cs typeface="Arial"/>
              </a:rPr>
              <a:t>création</a:t>
            </a:r>
            <a:r>
              <a:rPr spc="-30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F88FF"/>
                </a:solidFill>
                <a:latin typeface="Arial"/>
                <a:cs typeface="Arial"/>
              </a:rPr>
              <a:t>d'une</a:t>
            </a:r>
            <a:r>
              <a:rPr spc="-35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F88FF"/>
                </a:solidFill>
                <a:latin typeface="Arial"/>
                <a:cs typeface="Arial"/>
              </a:rPr>
              <a:t>plateforme</a:t>
            </a:r>
            <a:r>
              <a:rPr spc="-35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spc="-25" dirty="0">
                <a:solidFill>
                  <a:srgbClr val="0F88FF"/>
                </a:solidFill>
                <a:latin typeface="Arial"/>
                <a:cs typeface="Arial"/>
              </a:rPr>
              <a:t>de</a:t>
            </a:r>
          </a:p>
          <a:p>
            <a:pPr marL="1750060">
              <a:lnSpc>
                <a:spcPts val="2425"/>
              </a:lnSpc>
            </a:pPr>
            <a:r>
              <a:rPr dirty="0">
                <a:solidFill>
                  <a:srgbClr val="0F88FF"/>
                </a:solidFill>
                <a:latin typeface="Arial"/>
                <a:cs typeface="Arial"/>
              </a:rPr>
              <a:t>formation</a:t>
            </a:r>
            <a:r>
              <a:rPr spc="-35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F88FF"/>
                </a:solidFill>
                <a:latin typeface="Arial"/>
                <a:cs typeface="Arial"/>
              </a:rPr>
              <a:t>pour</a:t>
            </a:r>
            <a:r>
              <a:rPr spc="-20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F88FF"/>
                </a:solidFill>
                <a:latin typeface="Arial"/>
                <a:cs typeface="Arial"/>
              </a:rPr>
              <a:t>la</a:t>
            </a:r>
            <a:r>
              <a:rPr spc="-30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F88FF"/>
                </a:solidFill>
                <a:latin typeface="Arial"/>
                <a:cs typeface="Arial"/>
              </a:rPr>
              <a:t>filière</a:t>
            </a:r>
            <a:r>
              <a:rPr spc="-45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spc="-10" dirty="0">
                <a:solidFill>
                  <a:srgbClr val="0F88FF"/>
                </a:solidFill>
                <a:latin typeface="Arial"/>
                <a:cs typeface="Arial"/>
              </a:rPr>
              <a:t>nucléaire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6878" y="48714"/>
            <a:ext cx="410718" cy="410062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374904" y="3404615"/>
            <a:ext cx="8328659" cy="952500"/>
          </a:xfrm>
          <a:custGeom>
            <a:avLst/>
            <a:gdLst/>
            <a:ahLst/>
            <a:cxnLst/>
            <a:rect l="l" t="t" r="r" b="b"/>
            <a:pathLst>
              <a:path w="8328659" h="952500">
                <a:moveTo>
                  <a:pt x="8169910" y="0"/>
                </a:moveTo>
                <a:lnTo>
                  <a:pt x="158750" y="0"/>
                </a:lnTo>
                <a:lnTo>
                  <a:pt x="108570" y="8097"/>
                </a:lnTo>
                <a:lnTo>
                  <a:pt x="64991" y="30642"/>
                </a:lnTo>
                <a:lnTo>
                  <a:pt x="30627" y="65013"/>
                </a:lnTo>
                <a:lnTo>
                  <a:pt x="8092" y="108590"/>
                </a:lnTo>
                <a:lnTo>
                  <a:pt x="0" y="158749"/>
                </a:lnTo>
                <a:lnTo>
                  <a:pt x="0" y="793749"/>
                </a:lnTo>
                <a:lnTo>
                  <a:pt x="8092" y="843929"/>
                </a:lnTo>
                <a:lnTo>
                  <a:pt x="30627" y="887508"/>
                </a:lnTo>
                <a:lnTo>
                  <a:pt x="64991" y="921872"/>
                </a:lnTo>
                <a:lnTo>
                  <a:pt x="108570" y="944407"/>
                </a:lnTo>
                <a:lnTo>
                  <a:pt x="158750" y="952499"/>
                </a:lnTo>
                <a:lnTo>
                  <a:pt x="8169910" y="952499"/>
                </a:lnTo>
                <a:lnTo>
                  <a:pt x="8220069" y="944407"/>
                </a:lnTo>
                <a:lnTo>
                  <a:pt x="8263646" y="921872"/>
                </a:lnTo>
                <a:lnTo>
                  <a:pt x="8298017" y="887508"/>
                </a:lnTo>
                <a:lnTo>
                  <a:pt x="8320562" y="843929"/>
                </a:lnTo>
                <a:lnTo>
                  <a:pt x="8328660" y="793749"/>
                </a:lnTo>
                <a:lnTo>
                  <a:pt x="8328660" y="158749"/>
                </a:lnTo>
                <a:lnTo>
                  <a:pt x="8320562" y="108590"/>
                </a:lnTo>
                <a:lnTo>
                  <a:pt x="8298017" y="65013"/>
                </a:lnTo>
                <a:lnTo>
                  <a:pt x="8263646" y="30642"/>
                </a:lnTo>
                <a:lnTo>
                  <a:pt x="8220069" y="8097"/>
                </a:lnTo>
                <a:lnTo>
                  <a:pt x="8169910" y="0"/>
                </a:lnTo>
                <a:close/>
              </a:path>
            </a:pathLst>
          </a:custGeom>
          <a:solidFill>
            <a:srgbClr val="CFE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75310" y="961771"/>
            <a:ext cx="8296275" cy="3187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Actions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menées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1800">
              <a:latin typeface="Arial"/>
              <a:cs typeface="Arial"/>
            </a:endParaRPr>
          </a:p>
          <a:p>
            <a:pPr marL="483234" marR="5080" indent="-213995" algn="just">
              <a:lnSpc>
                <a:spcPct val="100000"/>
              </a:lnSpc>
              <a:buFont typeface="Wingdings"/>
              <a:buChar char=""/>
              <a:tabLst>
                <a:tab pos="484505" algn="l"/>
              </a:tabLst>
            </a:pPr>
            <a:r>
              <a:rPr sz="1400" dirty="0">
                <a:latin typeface="Arial"/>
                <a:cs typeface="Arial"/>
              </a:rPr>
              <a:t>À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partir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l’étude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EDEC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(voir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action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27),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2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actions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ont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été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retenues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et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fusionnées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afin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lancer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un 	</a:t>
            </a:r>
            <a:r>
              <a:rPr sz="1400" b="1" dirty="0">
                <a:latin typeface="Arial"/>
                <a:cs typeface="Arial"/>
              </a:rPr>
              <a:t>projet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construction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d’une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plateforme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des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ressources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pédagogiques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communes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à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la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filière 	nucléaire.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  <a:buFont typeface="Wingdings"/>
              <a:buChar char=""/>
            </a:pPr>
            <a:endParaRPr sz="1400">
              <a:latin typeface="Arial"/>
              <a:cs typeface="Arial"/>
            </a:endParaRPr>
          </a:p>
          <a:p>
            <a:pPr marL="483234" marR="28575" indent="-213995">
              <a:lnSpc>
                <a:spcPct val="100000"/>
              </a:lnSpc>
              <a:buFont typeface="Wingdings"/>
              <a:buChar char=""/>
              <a:tabLst>
                <a:tab pos="484505" algn="l"/>
              </a:tabLst>
            </a:pPr>
            <a:r>
              <a:rPr sz="1400" dirty="0">
                <a:latin typeface="Arial"/>
                <a:cs typeface="Arial"/>
              </a:rPr>
              <a:t>Cette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plateforme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vise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à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permettre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la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mise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à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disposition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d’un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espace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en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ligne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présentation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et 	</a:t>
            </a:r>
            <a:r>
              <a:rPr sz="1400" b="1" dirty="0">
                <a:latin typeface="Arial"/>
                <a:cs typeface="Arial"/>
              </a:rPr>
              <a:t>de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recherche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ressources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pédagogiques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matérielles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et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numériques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pour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en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favoriser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le 	</a:t>
            </a:r>
            <a:r>
              <a:rPr sz="1400" dirty="0">
                <a:latin typeface="Arial"/>
                <a:cs typeface="Arial"/>
              </a:rPr>
              <a:t>partage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auprès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du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grand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public,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des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salariés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la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filière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et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des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formateurs.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00">
              <a:latin typeface="Arial"/>
              <a:cs typeface="Arial"/>
            </a:endParaRPr>
          </a:p>
          <a:p>
            <a:pPr marL="10287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Perspectives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spc="-50" dirty="0"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 marL="102870" marR="13716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Arial"/>
                <a:cs typeface="Arial"/>
              </a:rPr>
              <a:t>Une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première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version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(sous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réserve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financements)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la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plateforme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devrait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être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accessible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en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2025 </a:t>
            </a:r>
            <a:r>
              <a:rPr sz="1400" dirty="0">
                <a:latin typeface="Arial"/>
                <a:cs typeface="Arial"/>
              </a:rPr>
              <a:t>via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portail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i="1" spc="-10" dirty="0">
                <a:latin typeface="Arial"/>
                <a:cs typeface="Arial"/>
              </a:rPr>
              <a:t>monavenirdanslenucléaire.fr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50252" y="152400"/>
            <a:ext cx="1589531" cy="39928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5144" y="157988"/>
            <a:ext cx="3891915" cy="63373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ts val="2270"/>
              </a:lnSpc>
              <a:spcBef>
                <a:spcPts val="380"/>
              </a:spcBef>
            </a:pPr>
            <a:r>
              <a:rPr dirty="0">
                <a:solidFill>
                  <a:srgbClr val="0F88FF"/>
                </a:solidFill>
                <a:latin typeface="Arial"/>
                <a:cs typeface="Arial"/>
              </a:rPr>
              <a:t>Levier</a:t>
            </a:r>
            <a:r>
              <a:rPr spc="-20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F88FF"/>
                </a:solidFill>
                <a:latin typeface="Arial"/>
                <a:cs typeface="Arial"/>
              </a:rPr>
              <a:t>7</a:t>
            </a:r>
            <a:r>
              <a:rPr spc="-30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F88FF"/>
                </a:solidFill>
                <a:latin typeface="Arial"/>
                <a:cs typeface="Arial"/>
              </a:rPr>
              <a:t>:</a:t>
            </a:r>
            <a:r>
              <a:rPr spc="-10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F88FF"/>
                </a:solidFill>
                <a:latin typeface="Arial"/>
                <a:cs typeface="Arial"/>
              </a:rPr>
              <a:t>Faciliter</a:t>
            </a:r>
            <a:r>
              <a:rPr spc="-35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spc="-10" dirty="0">
                <a:solidFill>
                  <a:srgbClr val="0F88FF"/>
                </a:solidFill>
                <a:latin typeface="Arial"/>
                <a:cs typeface="Arial"/>
              </a:rPr>
              <a:t>l’intégration (compagnonnage)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911" y="193710"/>
            <a:ext cx="558946" cy="540694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70163" y="1683371"/>
          <a:ext cx="4584064" cy="9823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33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1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0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5440">
                <a:tc>
                  <a:txBody>
                    <a:bodyPr/>
                    <a:lstStyle/>
                    <a:p>
                      <a:pPr marL="24765" marR="175895">
                        <a:lnSpc>
                          <a:spcPts val="1130"/>
                        </a:lnSpc>
                        <a:spcBef>
                          <a:spcPts val="30"/>
                        </a:spcBef>
                      </a:pPr>
                      <a:r>
                        <a:rPr sz="90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Action</a:t>
                      </a:r>
                      <a:r>
                        <a:rPr sz="900" spc="-7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29</a:t>
                      </a:r>
                      <a:r>
                        <a:rPr sz="900" spc="-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sz="900" spc="-3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définir</a:t>
                      </a:r>
                      <a:r>
                        <a:rPr sz="900" spc="-3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et</a:t>
                      </a:r>
                      <a:r>
                        <a:rPr sz="900" spc="-3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2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mettre</a:t>
                      </a:r>
                      <a:r>
                        <a:rPr sz="900" spc="-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en</a:t>
                      </a:r>
                      <a:r>
                        <a:rPr sz="900" spc="-6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place</a:t>
                      </a:r>
                      <a:r>
                        <a:rPr sz="900" spc="-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l’organisation</a:t>
                      </a:r>
                      <a:r>
                        <a:rPr sz="900" spc="-6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filière</a:t>
                      </a:r>
                      <a:r>
                        <a:rPr sz="90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2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pour</a:t>
                      </a:r>
                      <a:r>
                        <a:rPr sz="900" spc="-3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2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soutenir</a:t>
                      </a:r>
                      <a:r>
                        <a:rPr sz="900" spc="-3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2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l’effort</a:t>
                      </a:r>
                      <a:r>
                        <a:rPr sz="900" spc="-3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2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de </a:t>
                      </a:r>
                      <a:r>
                        <a:rPr sz="900" spc="-1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professionnalisation</a:t>
                      </a:r>
                      <a:r>
                        <a:rPr sz="900" spc="-7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des</a:t>
                      </a:r>
                      <a:r>
                        <a:rPr sz="900" spc="-2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3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nouvelles</a:t>
                      </a:r>
                      <a:r>
                        <a:rPr sz="900" spc="-2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recrues </a:t>
                      </a:r>
                      <a:r>
                        <a:rPr sz="90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par</a:t>
                      </a:r>
                      <a:r>
                        <a:rPr sz="900" spc="-4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le</a:t>
                      </a:r>
                      <a:r>
                        <a:rPr sz="900" spc="4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compagnonnage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9525">
                      <a:solidFill>
                        <a:srgbClr val="4471C4"/>
                      </a:solidFill>
                      <a:prstDash val="solid"/>
                    </a:lnL>
                    <a:lnR w="19050">
                      <a:solidFill>
                        <a:srgbClr val="4471C4"/>
                      </a:solidFill>
                      <a:prstDash val="solid"/>
                    </a:lnR>
                    <a:lnT w="9525">
                      <a:solidFill>
                        <a:srgbClr val="4471C4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4471C4"/>
                      </a:solidFill>
                      <a:prstDash val="solid"/>
                    </a:lnL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6905">
                <a:tc>
                  <a:txBody>
                    <a:bodyPr/>
                    <a:lstStyle/>
                    <a:p>
                      <a:pPr marL="24765" marR="38735" algn="just">
                        <a:lnSpc>
                          <a:spcPct val="107600"/>
                        </a:lnSpc>
                        <a:spcBef>
                          <a:spcPts val="690"/>
                        </a:spcBef>
                      </a:pPr>
                      <a:r>
                        <a:rPr sz="900" spc="-1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Action</a:t>
                      </a:r>
                      <a:r>
                        <a:rPr sz="900" spc="-6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30</a:t>
                      </a:r>
                      <a:r>
                        <a:rPr sz="900" spc="-6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sz="900" spc="-6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2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mettre</a:t>
                      </a:r>
                      <a:r>
                        <a:rPr sz="900" spc="-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2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en</a:t>
                      </a:r>
                      <a:r>
                        <a:rPr sz="900" spc="-4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place</a:t>
                      </a:r>
                      <a:r>
                        <a:rPr sz="900" spc="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8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un</a:t>
                      </a:r>
                      <a:r>
                        <a:rPr sz="900" spc="1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dispositif</a:t>
                      </a:r>
                      <a:r>
                        <a:rPr sz="900" spc="-3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900" spc="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2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soutien</a:t>
                      </a:r>
                      <a:r>
                        <a:rPr sz="900" spc="-4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2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financé</a:t>
                      </a:r>
                      <a:r>
                        <a:rPr sz="900" spc="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par</a:t>
                      </a:r>
                      <a:r>
                        <a:rPr sz="900" spc="-2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les</a:t>
                      </a:r>
                      <a:r>
                        <a:rPr sz="90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2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pouvoirs</a:t>
                      </a:r>
                      <a:r>
                        <a:rPr sz="90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publics </a:t>
                      </a:r>
                      <a:r>
                        <a:rPr sz="900" spc="-2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pour</a:t>
                      </a:r>
                      <a:r>
                        <a:rPr sz="900" spc="-5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favoriser</a:t>
                      </a:r>
                      <a:r>
                        <a:rPr sz="900" b="1" spc="-5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le</a:t>
                      </a:r>
                      <a:r>
                        <a:rPr sz="900" b="1" spc="-3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transfert</a:t>
                      </a:r>
                      <a:r>
                        <a:rPr sz="900" b="1" spc="-5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des</a:t>
                      </a:r>
                      <a:r>
                        <a:rPr sz="900" b="1" spc="-3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compétences</a:t>
                      </a:r>
                      <a:r>
                        <a:rPr sz="900" b="1" spc="-3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par</a:t>
                      </a:r>
                      <a:r>
                        <a:rPr sz="900" b="1" spc="-4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les</a:t>
                      </a:r>
                      <a:r>
                        <a:rPr sz="900" b="1" spc="-3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seniors</a:t>
                      </a:r>
                      <a:r>
                        <a:rPr sz="900" b="1" spc="3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et</a:t>
                      </a:r>
                      <a:r>
                        <a:rPr sz="900" spc="-6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2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plus</a:t>
                      </a:r>
                      <a:r>
                        <a:rPr sz="900" spc="-3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largement </a:t>
                      </a:r>
                      <a:r>
                        <a:rPr sz="90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par</a:t>
                      </a:r>
                      <a:r>
                        <a:rPr sz="900" spc="-6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les</a:t>
                      </a:r>
                      <a:r>
                        <a:rPr sz="900" spc="-2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salariés</a:t>
                      </a:r>
                      <a:r>
                        <a:rPr sz="900" b="1" spc="-2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expérimentés</a:t>
                      </a:r>
                      <a:r>
                        <a:rPr sz="900" b="1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au</a:t>
                      </a:r>
                      <a:r>
                        <a:rPr sz="900" spc="-7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sein</a:t>
                      </a:r>
                      <a:r>
                        <a:rPr sz="900" spc="-8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900" spc="-2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la</a:t>
                      </a:r>
                      <a:r>
                        <a:rPr sz="900" spc="-2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filière</a:t>
                      </a:r>
                      <a:r>
                        <a:rPr sz="900" spc="-2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nucléaire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7630" marB="0">
                    <a:lnL w="9525">
                      <a:solidFill>
                        <a:srgbClr val="4471C4"/>
                      </a:solidFill>
                      <a:prstDash val="solid"/>
                    </a:lnL>
                    <a:lnR w="19050">
                      <a:solidFill>
                        <a:srgbClr val="4471C4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4471C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4471C4"/>
                      </a:solidFill>
                      <a:prstDash val="solid"/>
                    </a:lnL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5" name="object 5"/>
          <p:cNvGrpSpPr/>
          <p:nvPr/>
        </p:nvGrpSpPr>
        <p:grpSpPr>
          <a:xfrm>
            <a:off x="246887" y="3931922"/>
            <a:ext cx="387350" cy="446405"/>
            <a:chOff x="246887" y="3931922"/>
            <a:chExt cx="387350" cy="446405"/>
          </a:xfrm>
        </p:grpSpPr>
        <p:sp>
          <p:nvSpPr>
            <p:cNvPr id="6" name="object 6"/>
            <p:cNvSpPr/>
            <p:nvPr/>
          </p:nvSpPr>
          <p:spPr>
            <a:xfrm>
              <a:off x="251515" y="4247653"/>
              <a:ext cx="375285" cy="126364"/>
            </a:xfrm>
            <a:custGeom>
              <a:avLst/>
              <a:gdLst/>
              <a:ahLst/>
              <a:cxnLst/>
              <a:rect l="l" t="t" r="r" b="b"/>
              <a:pathLst>
                <a:path w="375284" h="126364">
                  <a:moveTo>
                    <a:pt x="374838" y="0"/>
                  </a:moveTo>
                  <a:lnTo>
                    <a:pt x="0" y="0"/>
                  </a:lnTo>
                  <a:lnTo>
                    <a:pt x="0" y="125984"/>
                  </a:lnTo>
                  <a:lnTo>
                    <a:pt x="374838" y="125984"/>
                  </a:lnTo>
                  <a:lnTo>
                    <a:pt x="374838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46888" y="4242828"/>
              <a:ext cx="379730" cy="5080"/>
            </a:xfrm>
            <a:custGeom>
              <a:avLst/>
              <a:gdLst/>
              <a:ahLst/>
              <a:cxnLst/>
              <a:rect l="l" t="t" r="r" b="b"/>
              <a:pathLst>
                <a:path w="379730" h="5079">
                  <a:moveTo>
                    <a:pt x="4622" y="2336"/>
                  </a:moveTo>
                  <a:lnTo>
                    <a:pt x="3949" y="685"/>
                  </a:lnTo>
                  <a:lnTo>
                    <a:pt x="2311" y="0"/>
                  </a:lnTo>
                  <a:lnTo>
                    <a:pt x="673" y="685"/>
                  </a:lnTo>
                  <a:lnTo>
                    <a:pt x="0" y="2336"/>
                  </a:lnTo>
                  <a:lnTo>
                    <a:pt x="673" y="3987"/>
                  </a:lnTo>
                  <a:lnTo>
                    <a:pt x="2311" y="4673"/>
                  </a:lnTo>
                  <a:lnTo>
                    <a:pt x="3949" y="3987"/>
                  </a:lnTo>
                  <a:lnTo>
                    <a:pt x="4622" y="2336"/>
                  </a:lnTo>
                  <a:close/>
                </a:path>
                <a:path w="379730" h="5079">
                  <a:moveTo>
                    <a:pt x="379463" y="2336"/>
                  </a:moveTo>
                  <a:lnTo>
                    <a:pt x="378777" y="685"/>
                  </a:lnTo>
                  <a:lnTo>
                    <a:pt x="377139" y="0"/>
                  </a:lnTo>
                  <a:lnTo>
                    <a:pt x="375513" y="685"/>
                  </a:lnTo>
                  <a:lnTo>
                    <a:pt x="374827" y="2336"/>
                  </a:lnTo>
                  <a:lnTo>
                    <a:pt x="375513" y="3987"/>
                  </a:lnTo>
                  <a:lnTo>
                    <a:pt x="377139" y="4673"/>
                  </a:lnTo>
                  <a:lnTo>
                    <a:pt x="378777" y="3987"/>
                  </a:lnTo>
                  <a:lnTo>
                    <a:pt x="379463" y="2336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6887" y="4242819"/>
              <a:ext cx="5080" cy="131445"/>
            </a:xfrm>
            <a:custGeom>
              <a:avLst/>
              <a:gdLst/>
              <a:ahLst/>
              <a:cxnLst/>
              <a:rect l="l" t="t" r="r" b="b"/>
              <a:pathLst>
                <a:path w="5079" h="131445">
                  <a:moveTo>
                    <a:pt x="0" y="130818"/>
                  </a:moveTo>
                  <a:lnTo>
                    <a:pt x="4627" y="130818"/>
                  </a:lnTo>
                  <a:lnTo>
                    <a:pt x="4627" y="0"/>
                  </a:lnTo>
                  <a:lnTo>
                    <a:pt x="0" y="0"/>
                  </a:lnTo>
                  <a:lnTo>
                    <a:pt x="0" y="1308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46887" y="4373637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0" y="2338"/>
                  </a:moveTo>
                  <a:lnTo>
                    <a:pt x="677" y="685"/>
                  </a:lnTo>
                  <a:lnTo>
                    <a:pt x="2313" y="0"/>
                  </a:lnTo>
                  <a:lnTo>
                    <a:pt x="3949" y="685"/>
                  </a:lnTo>
                  <a:lnTo>
                    <a:pt x="4627" y="2338"/>
                  </a:lnTo>
                  <a:lnTo>
                    <a:pt x="3949" y="3992"/>
                  </a:lnTo>
                  <a:lnTo>
                    <a:pt x="2313" y="4677"/>
                  </a:lnTo>
                  <a:lnTo>
                    <a:pt x="677" y="3992"/>
                  </a:lnTo>
                  <a:lnTo>
                    <a:pt x="0" y="2338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46887" y="4373637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>
                  <a:moveTo>
                    <a:pt x="4627" y="0"/>
                  </a:moveTo>
                  <a:lnTo>
                    <a:pt x="0" y="0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21726" y="4373637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0" y="2338"/>
                  </a:moveTo>
                  <a:lnTo>
                    <a:pt x="677" y="685"/>
                  </a:lnTo>
                  <a:lnTo>
                    <a:pt x="2313" y="0"/>
                  </a:lnTo>
                  <a:lnTo>
                    <a:pt x="3949" y="685"/>
                  </a:lnTo>
                  <a:lnTo>
                    <a:pt x="4627" y="2338"/>
                  </a:lnTo>
                  <a:lnTo>
                    <a:pt x="3949" y="3992"/>
                  </a:lnTo>
                  <a:lnTo>
                    <a:pt x="2313" y="4677"/>
                  </a:lnTo>
                  <a:lnTo>
                    <a:pt x="677" y="3992"/>
                  </a:lnTo>
                  <a:lnTo>
                    <a:pt x="0" y="2338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21726" y="4373637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>
                  <a:moveTo>
                    <a:pt x="4627" y="0"/>
                  </a:moveTo>
                  <a:lnTo>
                    <a:pt x="0" y="0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26353" y="4242818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0" y="2338"/>
                  </a:moveTo>
                  <a:lnTo>
                    <a:pt x="677" y="685"/>
                  </a:lnTo>
                  <a:lnTo>
                    <a:pt x="2313" y="0"/>
                  </a:lnTo>
                  <a:lnTo>
                    <a:pt x="3949" y="685"/>
                  </a:lnTo>
                  <a:lnTo>
                    <a:pt x="4627" y="2338"/>
                  </a:lnTo>
                  <a:lnTo>
                    <a:pt x="3949" y="3992"/>
                  </a:lnTo>
                  <a:lnTo>
                    <a:pt x="2313" y="4677"/>
                  </a:lnTo>
                  <a:lnTo>
                    <a:pt x="677" y="3992"/>
                  </a:lnTo>
                  <a:lnTo>
                    <a:pt x="0" y="2338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26353" y="4242819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0" y="0"/>
                  </a:moveTo>
                  <a:lnTo>
                    <a:pt x="0" y="48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26353" y="4368804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0" y="2338"/>
                  </a:moveTo>
                  <a:lnTo>
                    <a:pt x="677" y="685"/>
                  </a:lnTo>
                  <a:lnTo>
                    <a:pt x="2313" y="0"/>
                  </a:lnTo>
                  <a:lnTo>
                    <a:pt x="3949" y="685"/>
                  </a:lnTo>
                  <a:lnTo>
                    <a:pt x="4627" y="2338"/>
                  </a:lnTo>
                  <a:lnTo>
                    <a:pt x="3949" y="3992"/>
                  </a:lnTo>
                  <a:lnTo>
                    <a:pt x="2313" y="4677"/>
                  </a:lnTo>
                  <a:lnTo>
                    <a:pt x="677" y="3992"/>
                  </a:lnTo>
                  <a:lnTo>
                    <a:pt x="0" y="2338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26353" y="4368804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0" y="0"/>
                  </a:moveTo>
                  <a:lnTo>
                    <a:pt x="0" y="48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51515" y="3936757"/>
              <a:ext cx="375285" cy="126364"/>
            </a:xfrm>
            <a:custGeom>
              <a:avLst/>
              <a:gdLst/>
              <a:ahLst/>
              <a:cxnLst/>
              <a:rect l="l" t="t" r="r" b="b"/>
              <a:pathLst>
                <a:path w="375284" h="126364">
                  <a:moveTo>
                    <a:pt x="374838" y="0"/>
                  </a:moveTo>
                  <a:lnTo>
                    <a:pt x="0" y="0"/>
                  </a:lnTo>
                  <a:lnTo>
                    <a:pt x="0" y="125984"/>
                  </a:lnTo>
                  <a:lnTo>
                    <a:pt x="374838" y="125984"/>
                  </a:lnTo>
                  <a:lnTo>
                    <a:pt x="374838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46887" y="3931922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0" y="2338"/>
                  </a:moveTo>
                  <a:lnTo>
                    <a:pt x="677" y="685"/>
                  </a:lnTo>
                  <a:lnTo>
                    <a:pt x="2313" y="0"/>
                  </a:lnTo>
                  <a:lnTo>
                    <a:pt x="3949" y="685"/>
                  </a:lnTo>
                  <a:lnTo>
                    <a:pt x="4627" y="2338"/>
                  </a:lnTo>
                  <a:lnTo>
                    <a:pt x="3949" y="3992"/>
                  </a:lnTo>
                  <a:lnTo>
                    <a:pt x="2313" y="4677"/>
                  </a:lnTo>
                  <a:lnTo>
                    <a:pt x="677" y="3992"/>
                  </a:lnTo>
                  <a:lnTo>
                    <a:pt x="0" y="2338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46887" y="3931923"/>
              <a:ext cx="379730" cy="5080"/>
            </a:xfrm>
            <a:custGeom>
              <a:avLst/>
              <a:gdLst/>
              <a:ahLst/>
              <a:cxnLst/>
              <a:rect l="l" t="t" r="r" b="b"/>
              <a:pathLst>
                <a:path w="379730" h="5079">
                  <a:moveTo>
                    <a:pt x="0" y="4832"/>
                  </a:moveTo>
                  <a:lnTo>
                    <a:pt x="379465" y="4832"/>
                  </a:lnTo>
                  <a:lnTo>
                    <a:pt x="379465" y="0"/>
                  </a:lnTo>
                  <a:lnTo>
                    <a:pt x="0" y="0"/>
                  </a:lnTo>
                  <a:lnTo>
                    <a:pt x="0" y="48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46888" y="3931932"/>
              <a:ext cx="379730" cy="135890"/>
            </a:xfrm>
            <a:custGeom>
              <a:avLst/>
              <a:gdLst/>
              <a:ahLst/>
              <a:cxnLst/>
              <a:rect l="l" t="t" r="r" b="b"/>
              <a:pathLst>
                <a:path w="379730" h="135889">
                  <a:moveTo>
                    <a:pt x="4622" y="133159"/>
                  </a:moveTo>
                  <a:lnTo>
                    <a:pt x="3949" y="131495"/>
                  </a:lnTo>
                  <a:lnTo>
                    <a:pt x="2311" y="130810"/>
                  </a:lnTo>
                  <a:lnTo>
                    <a:pt x="673" y="131495"/>
                  </a:lnTo>
                  <a:lnTo>
                    <a:pt x="0" y="133159"/>
                  </a:lnTo>
                  <a:lnTo>
                    <a:pt x="673" y="134810"/>
                  </a:lnTo>
                  <a:lnTo>
                    <a:pt x="2311" y="135496"/>
                  </a:lnTo>
                  <a:lnTo>
                    <a:pt x="3949" y="134810"/>
                  </a:lnTo>
                  <a:lnTo>
                    <a:pt x="4622" y="133159"/>
                  </a:lnTo>
                  <a:close/>
                </a:path>
                <a:path w="379730" h="135889">
                  <a:moveTo>
                    <a:pt x="379463" y="2336"/>
                  </a:moveTo>
                  <a:lnTo>
                    <a:pt x="378777" y="685"/>
                  </a:lnTo>
                  <a:lnTo>
                    <a:pt x="377139" y="0"/>
                  </a:lnTo>
                  <a:lnTo>
                    <a:pt x="375513" y="685"/>
                  </a:lnTo>
                  <a:lnTo>
                    <a:pt x="374827" y="2336"/>
                  </a:lnTo>
                  <a:lnTo>
                    <a:pt x="375513" y="3987"/>
                  </a:lnTo>
                  <a:lnTo>
                    <a:pt x="377139" y="4673"/>
                  </a:lnTo>
                  <a:lnTo>
                    <a:pt x="378777" y="3987"/>
                  </a:lnTo>
                  <a:lnTo>
                    <a:pt x="379463" y="2336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46887" y="4062741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>
                  <a:moveTo>
                    <a:pt x="4627" y="0"/>
                  </a:moveTo>
                  <a:lnTo>
                    <a:pt x="0" y="0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21726" y="4062741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0" y="2338"/>
                  </a:moveTo>
                  <a:lnTo>
                    <a:pt x="677" y="685"/>
                  </a:lnTo>
                  <a:lnTo>
                    <a:pt x="2313" y="0"/>
                  </a:lnTo>
                  <a:lnTo>
                    <a:pt x="3949" y="685"/>
                  </a:lnTo>
                  <a:lnTo>
                    <a:pt x="4627" y="2338"/>
                  </a:lnTo>
                  <a:lnTo>
                    <a:pt x="3949" y="3992"/>
                  </a:lnTo>
                  <a:lnTo>
                    <a:pt x="2313" y="4677"/>
                  </a:lnTo>
                  <a:lnTo>
                    <a:pt x="677" y="3992"/>
                  </a:lnTo>
                  <a:lnTo>
                    <a:pt x="0" y="2338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21726" y="4062741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>
                  <a:moveTo>
                    <a:pt x="4627" y="0"/>
                  </a:moveTo>
                  <a:lnTo>
                    <a:pt x="0" y="0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26353" y="3931922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0" y="2338"/>
                  </a:moveTo>
                  <a:lnTo>
                    <a:pt x="677" y="685"/>
                  </a:lnTo>
                  <a:lnTo>
                    <a:pt x="2313" y="0"/>
                  </a:lnTo>
                  <a:lnTo>
                    <a:pt x="3949" y="685"/>
                  </a:lnTo>
                  <a:lnTo>
                    <a:pt x="4627" y="2338"/>
                  </a:lnTo>
                  <a:lnTo>
                    <a:pt x="3949" y="3992"/>
                  </a:lnTo>
                  <a:lnTo>
                    <a:pt x="2313" y="4677"/>
                  </a:lnTo>
                  <a:lnTo>
                    <a:pt x="677" y="3992"/>
                  </a:lnTo>
                  <a:lnTo>
                    <a:pt x="0" y="2338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26353" y="3931923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0" y="0"/>
                  </a:moveTo>
                  <a:lnTo>
                    <a:pt x="0" y="48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26353" y="4057908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0" y="2338"/>
                  </a:moveTo>
                  <a:lnTo>
                    <a:pt x="677" y="685"/>
                  </a:lnTo>
                  <a:lnTo>
                    <a:pt x="2313" y="0"/>
                  </a:lnTo>
                  <a:lnTo>
                    <a:pt x="3949" y="685"/>
                  </a:lnTo>
                  <a:lnTo>
                    <a:pt x="4627" y="2338"/>
                  </a:lnTo>
                  <a:lnTo>
                    <a:pt x="3949" y="3992"/>
                  </a:lnTo>
                  <a:lnTo>
                    <a:pt x="2313" y="4677"/>
                  </a:lnTo>
                  <a:lnTo>
                    <a:pt x="677" y="3992"/>
                  </a:lnTo>
                  <a:lnTo>
                    <a:pt x="0" y="2338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26353" y="4057908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0" y="0"/>
                  </a:moveTo>
                  <a:lnTo>
                    <a:pt x="0" y="48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54563" y="4089094"/>
              <a:ext cx="375285" cy="125095"/>
            </a:xfrm>
            <a:custGeom>
              <a:avLst/>
              <a:gdLst/>
              <a:ahLst/>
              <a:cxnLst/>
              <a:rect l="l" t="t" r="r" b="b"/>
              <a:pathLst>
                <a:path w="375284" h="125095">
                  <a:moveTo>
                    <a:pt x="374838" y="0"/>
                  </a:moveTo>
                  <a:lnTo>
                    <a:pt x="0" y="0"/>
                  </a:lnTo>
                  <a:lnTo>
                    <a:pt x="0" y="124525"/>
                  </a:lnTo>
                  <a:lnTo>
                    <a:pt x="374838" y="124525"/>
                  </a:lnTo>
                  <a:lnTo>
                    <a:pt x="374838" y="0"/>
                  </a:lnTo>
                  <a:close/>
                </a:path>
              </a:pathLst>
            </a:custGeom>
            <a:solidFill>
              <a:srgbClr val="A9D0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49935" y="4084316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0" y="2311"/>
                  </a:moveTo>
                  <a:lnTo>
                    <a:pt x="677" y="677"/>
                  </a:lnTo>
                  <a:lnTo>
                    <a:pt x="2313" y="0"/>
                  </a:lnTo>
                  <a:lnTo>
                    <a:pt x="3949" y="677"/>
                  </a:lnTo>
                  <a:lnTo>
                    <a:pt x="4627" y="2311"/>
                  </a:lnTo>
                  <a:lnTo>
                    <a:pt x="3949" y="3946"/>
                  </a:lnTo>
                  <a:lnTo>
                    <a:pt x="2313" y="4623"/>
                  </a:lnTo>
                  <a:lnTo>
                    <a:pt x="677" y="3946"/>
                  </a:lnTo>
                  <a:lnTo>
                    <a:pt x="0" y="2311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49935" y="4084319"/>
              <a:ext cx="379730" cy="5080"/>
            </a:xfrm>
            <a:custGeom>
              <a:avLst/>
              <a:gdLst/>
              <a:ahLst/>
              <a:cxnLst/>
              <a:rect l="l" t="t" r="r" b="b"/>
              <a:pathLst>
                <a:path w="379730" h="5079">
                  <a:moveTo>
                    <a:pt x="0" y="4774"/>
                  </a:moveTo>
                  <a:lnTo>
                    <a:pt x="379465" y="4774"/>
                  </a:lnTo>
                  <a:lnTo>
                    <a:pt x="379465" y="0"/>
                  </a:lnTo>
                  <a:lnTo>
                    <a:pt x="0" y="0"/>
                  </a:lnTo>
                  <a:lnTo>
                    <a:pt x="0" y="47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49936" y="4084319"/>
              <a:ext cx="379730" cy="133985"/>
            </a:xfrm>
            <a:custGeom>
              <a:avLst/>
              <a:gdLst/>
              <a:ahLst/>
              <a:cxnLst/>
              <a:rect l="l" t="t" r="r" b="b"/>
              <a:pathLst>
                <a:path w="379730" h="133985">
                  <a:moveTo>
                    <a:pt x="4622" y="131622"/>
                  </a:moveTo>
                  <a:lnTo>
                    <a:pt x="3949" y="129984"/>
                  </a:lnTo>
                  <a:lnTo>
                    <a:pt x="2311" y="129311"/>
                  </a:lnTo>
                  <a:lnTo>
                    <a:pt x="673" y="129984"/>
                  </a:lnTo>
                  <a:lnTo>
                    <a:pt x="0" y="131622"/>
                  </a:lnTo>
                  <a:lnTo>
                    <a:pt x="673" y="133248"/>
                  </a:lnTo>
                  <a:lnTo>
                    <a:pt x="2311" y="133934"/>
                  </a:lnTo>
                  <a:lnTo>
                    <a:pt x="3949" y="133248"/>
                  </a:lnTo>
                  <a:lnTo>
                    <a:pt x="4622" y="131622"/>
                  </a:lnTo>
                  <a:close/>
                </a:path>
                <a:path w="379730" h="133985">
                  <a:moveTo>
                    <a:pt x="379463" y="2311"/>
                  </a:moveTo>
                  <a:lnTo>
                    <a:pt x="378777" y="685"/>
                  </a:lnTo>
                  <a:lnTo>
                    <a:pt x="377139" y="0"/>
                  </a:lnTo>
                  <a:lnTo>
                    <a:pt x="375513" y="685"/>
                  </a:lnTo>
                  <a:lnTo>
                    <a:pt x="374827" y="2311"/>
                  </a:lnTo>
                  <a:lnTo>
                    <a:pt x="375513" y="3949"/>
                  </a:lnTo>
                  <a:lnTo>
                    <a:pt x="377139" y="4622"/>
                  </a:lnTo>
                  <a:lnTo>
                    <a:pt x="378777" y="3949"/>
                  </a:lnTo>
                  <a:lnTo>
                    <a:pt x="379463" y="2311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49935" y="4213620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>
                  <a:moveTo>
                    <a:pt x="4627" y="0"/>
                  </a:moveTo>
                  <a:lnTo>
                    <a:pt x="0" y="0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24774" y="4213620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0" y="2311"/>
                  </a:moveTo>
                  <a:lnTo>
                    <a:pt x="677" y="677"/>
                  </a:lnTo>
                  <a:lnTo>
                    <a:pt x="2313" y="0"/>
                  </a:lnTo>
                  <a:lnTo>
                    <a:pt x="3949" y="677"/>
                  </a:lnTo>
                  <a:lnTo>
                    <a:pt x="4627" y="2311"/>
                  </a:lnTo>
                  <a:lnTo>
                    <a:pt x="3949" y="3946"/>
                  </a:lnTo>
                  <a:lnTo>
                    <a:pt x="2313" y="4623"/>
                  </a:lnTo>
                  <a:lnTo>
                    <a:pt x="677" y="3946"/>
                  </a:lnTo>
                  <a:lnTo>
                    <a:pt x="0" y="2311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24774" y="4213620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>
                  <a:moveTo>
                    <a:pt x="4627" y="0"/>
                  </a:moveTo>
                  <a:lnTo>
                    <a:pt x="0" y="0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29401" y="4084316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0" y="2311"/>
                  </a:moveTo>
                  <a:lnTo>
                    <a:pt x="677" y="677"/>
                  </a:lnTo>
                  <a:lnTo>
                    <a:pt x="2313" y="0"/>
                  </a:lnTo>
                  <a:lnTo>
                    <a:pt x="3949" y="677"/>
                  </a:lnTo>
                  <a:lnTo>
                    <a:pt x="4627" y="2311"/>
                  </a:lnTo>
                  <a:lnTo>
                    <a:pt x="3949" y="3946"/>
                  </a:lnTo>
                  <a:lnTo>
                    <a:pt x="2313" y="4623"/>
                  </a:lnTo>
                  <a:lnTo>
                    <a:pt x="677" y="3946"/>
                  </a:lnTo>
                  <a:lnTo>
                    <a:pt x="0" y="2311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29401" y="4084319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0" y="0"/>
                  </a:moveTo>
                  <a:lnTo>
                    <a:pt x="0" y="47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29401" y="4208842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0" y="2311"/>
                  </a:moveTo>
                  <a:lnTo>
                    <a:pt x="677" y="677"/>
                  </a:lnTo>
                  <a:lnTo>
                    <a:pt x="2313" y="0"/>
                  </a:lnTo>
                  <a:lnTo>
                    <a:pt x="3949" y="677"/>
                  </a:lnTo>
                  <a:lnTo>
                    <a:pt x="4627" y="2311"/>
                  </a:lnTo>
                  <a:lnTo>
                    <a:pt x="3949" y="3946"/>
                  </a:lnTo>
                  <a:lnTo>
                    <a:pt x="2313" y="4623"/>
                  </a:lnTo>
                  <a:lnTo>
                    <a:pt x="677" y="3946"/>
                  </a:lnTo>
                  <a:lnTo>
                    <a:pt x="0" y="2311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29401" y="4208842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0" y="0"/>
                  </a:moveTo>
                  <a:lnTo>
                    <a:pt x="0" y="4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674319" y="3873500"/>
            <a:ext cx="1969135" cy="5022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294765">
              <a:lnSpc>
                <a:spcPct val="156600"/>
              </a:lnSpc>
              <a:spcBef>
                <a:spcPts val="95"/>
              </a:spcBef>
            </a:pPr>
            <a:r>
              <a:rPr sz="650" dirty="0">
                <a:solidFill>
                  <a:srgbClr val="882800"/>
                </a:solidFill>
                <a:latin typeface="Arial"/>
                <a:cs typeface="Arial"/>
              </a:rPr>
              <a:t>Action</a:t>
            </a:r>
            <a:r>
              <a:rPr sz="650" spc="30" dirty="0">
                <a:solidFill>
                  <a:srgbClr val="882800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882800"/>
                </a:solidFill>
                <a:latin typeface="Arial"/>
                <a:cs typeface="Arial"/>
              </a:rPr>
              <a:t>à</a:t>
            </a:r>
            <a:r>
              <a:rPr sz="650" spc="30" dirty="0">
                <a:solidFill>
                  <a:srgbClr val="882800"/>
                </a:solidFill>
                <a:latin typeface="Arial"/>
                <a:cs typeface="Arial"/>
              </a:rPr>
              <a:t> </a:t>
            </a:r>
            <a:r>
              <a:rPr sz="650" spc="-10" dirty="0">
                <a:solidFill>
                  <a:srgbClr val="882800"/>
                </a:solidFill>
                <a:latin typeface="Arial"/>
                <a:cs typeface="Arial"/>
              </a:rPr>
              <a:t>l’attendu</a:t>
            </a:r>
            <a:r>
              <a:rPr sz="650" spc="500" dirty="0">
                <a:solidFill>
                  <a:srgbClr val="882800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882800"/>
                </a:solidFill>
                <a:latin typeface="Arial"/>
                <a:cs typeface="Arial"/>
              </a:rPr>
              <a:t>Action</a:t>
            </a:r>
            <a:r>
              <a:rPr sz="650" spc="35" dirty="0">
                <a:solidFill>
                  <a:srgbClr val="882800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882800"/>
                </a:solidFill>
                <a:latin typeface="Arial"/>
                <a:cs typeface="Arial"/>
              </a:rPr>
              <a:t>en</a:t>
            </a:r>
            <a:r>
              <a:rPr sz="650" spc="35" dirty="0">
                <a:solidFill>
                  <a:srgbClr val="882800"/>
                </a:solidFill>
                <a:latin typeface="Arial"/>
                <a:cs typeface="Arial"/>
              </a:rPr>
              <a:t> </a:t>
            </a:r>
            <a:r>
              <a:rPr sz="650" spc="-10" dirty="0">
                <a:solidFill>
                  <a:srgbClr val="882800"/>
                </a:solidFill>
                <a:latin typeface="Arial"/>
                <a:cs typeface="Arial"/>
              </a:rPr>
              <a:t>cours</a:t>
            </a:r>
            <a:endParaRPr sz="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sz="650" dirty="0">
                <a:solidFill>
                  <a:srgbClr val="882800"/>
                </a:solidFill>
                <a:latin typeface="Arial"/>
                <a:cs typeface="Arial"/>
              </a:rPr>
              <a:t>Action</a:t>
            </a:r>
            <a:r>
              <a:rPr sz="650" spc="50" dirty="0">
                <a:solidFill>
                  <a:srgbClr val="882800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882800"/>
                </a:solidFill>
                <a:latin typeface="Arial"/>
                <a:cs typeface="Arial"/>
              </a:rPr>
              <a:t>nécessitant</a:t>
            </a:r>
            <a:r>
              <a:rPr sz="650" spc="65" dirty="0">
                <a:solidFill>
                  <a:srgbClr val="882800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882800"/>
                </a:solidFill>
                <a:latin typeface="Arial"/>
                <a:cs typeface="Arial"/>
              </a:rPr>
              <a:t>un</a:t>
            </a:r>
            <a:r>
              <a:rPr sz="650" spc="50" dirty="0">
                <a:solidFill>
                  <a:srgbClr val="882800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882800"/>
                </a:solidFill>
                <a:latin typeface="Arial"/>
                <a:cs typeface="Arial"/>
              </a:rPr>
              <a:t>engagement</a:t>
            </a:r>
            <a:r>
              <a:rPr sz="650" spc="75" dirty="0">
                <a:solidFill>
                  <a:srgbClr val="882800"/>
                </a:solidFill>
                <a:latin typeface="Arial"/>
                <a:cs typeface="Arial"/>
              </a:rPr>
              <a:t> </a:t>
            </a:r>
            <a:r>
              <a:rPr sz="650" spc="-10" dirty="0">
                <a:solidFill>
                  <a:srgbClr val="882800"/>
                </a:solidFill>
                <a:latin typeface="Arial"/>
                <a:cs typeface="Arial"/>
              </a:rPr>
              <a:t>complémentaire</a:t>
            </a:r>
            <a:endParaRPr sz="65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4920996" y="836675"/>
            <a:ext cx="3991610" cy="3550920"/>
          </a:xfrm>
          <a:custGeom>
            <a:avLst/>
            <a:gdLst/>
            <a:ahLst/>
            <a:cxnLst/>
            <a:rect l="l" t="t" r="r" b="b"/>
            <a:pathLst>
              <a:path w="3991609" h="3550920">
                <a:moveTo>
                  <a:pt x="3399535" y="0"/>
                </a:moveTo>
                <a:lnTo>
                  <a:pt x="591819" y="0"/>
                </a:lnTo>
                <a:lnTo>
                  <a:pt x="543275" y="1961"/>
                </a:lnTo>
                <a:lnTo>
                  <a:pt x="495812" y="7744"/>
                </a:lnTo>
                <a:lnTo>
                  <a:pt x="449584" y="17197"/>
                </a:lnTo>
                <a:lnTo>
                  <a:pt x="404741" y="30167"/>
                </a:lnTo>
                <a:lnTo>
                  <a:pt x="361438" y="46501"/>
                </a:lnTo>
                <a:lnTo>
                  <a:pt x="319824" y="66049"/>
                </a:lnTo>
                <a:lnTo>
                  <a:pt x="280054" y="88657"/>
                </a:lnTo>
                <a:lnTo>
                  <a:pt x="242279" y="114174"/>
                </a:lnTo>
                <a:lnTo>
                  <a:pt x="206651" y="142446"/>
                </a:lnTo>
                <a:lnTo>
                  <a:pt x="173323" y="173323"/>
                </a:lnTo>
                <a:lnTo>
                  <a:pt x="142446" y="206651"/>
                </a:lnTo>
                <a:lnTo>
                  <a:pt x="114174" y="242279"/>
                </a:lnTo>
                <a:lnTo>
                  <a:pt x="88657" y="280054"/>
                </a:lnTo>
                <a:lnTo>
                  <a:pt x="66049" y="319824"/>
                </a:lnTo>
                <a:lnTo>
                  <a:pt x="46501" y="361438"/>
                </a:lnTo>
                <a:lnTo>
                  <a:pt x="30167" y="404741"/>
                </a:lnTo>
                <a:lnTo>
                  <a:pt x="17197" y="449584"/>
                </a:lnTo>
                <a:lnTo>
                  <a:pt x="7744" y="495812"/>
                </a:lnTo>
                <a:lnTo>
                  <a:pt x="1961" y="543275"/>
                </a:lnTo>
                <a:lnTo>
                  <a:pt x="0" y="591820"/>
                </a:lnTo>
                <a:lnTo>
                  <a:pt x="0" y="2958973"/>
                </a:lnTo>
                <a:lnTo>
                  <a:pt x="1961" y="3007512"/>
                </a:lnTo>
                <a:lnTo>
                  <a:pt x="7744" y="3054970"/>
                </a:lnTo>
                <a:lnTo>
                  <a:pt x="17197" y="3101196"/>
                </a:lnTo>
                <a:lnTo>
                  <a:pt x="30167" y="3146036"/>
                </a:lnTo>
                <a:lnTo>
                  <a:pt x="46501" y="3189338"/>
                </a:lnTo>
                <a:lnTo>
                  <a:pt x="66049" y="3230951"/>
                </a:lnTo>
                <a:lnTo>
                  <a:pt x="88657" y="3270721"/>
                </a:lnTo>
                <a:lnTo>
                  <a:pt x="114174" y="3308497"/>
                </a:lnTo>
                <a:lnTo>
                  <a:pt x="142446" y="3344125"/>
                </a:lnTo>
                <a:lnTo>
                  <a:pt x="173323" y="3377455"/>
                </a:lnTo>
                <a:lnTo>
                  <a:pt x="206651" y="3408333"/>
                </a:lnTo>
                <a:lnTo>
                  <a:pt x="242279" y="3436608"/>
                </a:lnTo>
                <a:lnTo>
                  <a:pt x="280054" y="3462126"/>
                </a:lnTo>
                <a:lnTo>
                  <a:pt x="319824" y="3484736"/>
                </a:lnTo>
                <a:lnTo>
                  <a:pt x="361438" y="3504285"/>
                </a:lnTo>
                <a:lnTo>
                  <a:pt x="404741" y="3520622"/>
                </a:lnTo>
                <a:lnTo>
                  <a:pt x="449584" y="3533593"/>
                </a:lnTo>
                <a:lnTo>
                  <a:pt x="495812" y="3543047"/>
                </a:lnTo>
                <a:lnTo>
                  <a:pt x="543275" y="3548831"/>
                </a:lnTo>
                <a:lnTo>
                  <a:pt x="591819" y="3550793"/>
                </a:lnTo>
                <a:lnTo>
                  <a:pt x="3399535" y="3550793"/>
                </a:lnTo>
                <a:lnTo>
                  <a:pt x="3448080" y="3548831"/>
                </a:lnTo>
                <a:lnTo>
                  <a:pt x="3495543" y="3543047"/>
                </a:lnTo>
                <a:lnTo>
                  <a:pt x="3541771" y="3533593"/>
                </a:lnTo>
                <a:lnTo>
                  <a:pt x="3586614" y="3520622"/>
                </a:lnTo>
                <a:lnTo>
                  <a:pt x="3629917" y="3504285"/>
                </a:lnTo>
                <a:lnTo>
                  <a:pt x="3671531" y="3484736"/>
                </a:lnTo>
                <a:lnTo>
                  <a:pt x="3711301" y="3462126"/>
                </a:lnTo>
                <a:lnTo>
                  <a:pt x="3749076" y="3436608"/>
                </a:lnTo>
                <a:lnTo>
                  <a:pt x="3784704" y="3408333"/>
                </a:lnTo>
                <a:lnTo>
                  <a:pt x="3818032" y="3377455"/>
                </a:lnTo>
                <a:lnTo>
                  <a:pt x="3848909" y="3344125"/>
                </a:lnTo>
                <a:lnTo>
                  <a:pt x="3877181" y="3308497"/>
                </a:lnTo>
                <a:lnTo>
                  <a:pt x="3902698" y="3270721"/>
                </a:lnTo>
                <a:lnTo>
                  <a:pt x="3925306" y="3230951"/>
                </a:lnTo>
                <a:lnTo>
                  <a:pt x="3944854" y="3189338"/>
                </a:lnTo>
                <a:lnTo>
                  <a:pt x="3961188" y="3146036"/>
                </a:lnTo>
                <a:lnTo>
                  <a:pt x="3974158" y="3101196"/>
                </a:lnTo>
                <a:lnTo>
                  <a:pt x="3983611" y="3054970"/>
                </a:lnTo>
                <a:lnTo>
                  <a:pt x="3989394" y="3007512"/>
                </a:lnTo>
                <a:lnTo>
                  <a:pt x="3991355" y="2958973"/>
                </a:lnTo>
                <a:lnTo>
                  <a:pt x="3991355" y="591820"/>
                </a:lnTo>
                <a:lnTo>
                  <a:pt x="3989394" y="543275"/>
                </a:lnTo>
                <a:lnTo>
                  <a:pt x="3983611" y="495812"/>
                </a:lnTo>
                <a:lnTo>
                  <a:pt x="3974158" y="449584"/>
                </a:lnTo>
                <a:lnTo>
                  <a:pt x="3961188" y="404741"/>
                </a:lnTo>
                <a:lnTo>
                  <a:pt x="3944854" y="361438"/>
                </a:lnTo>
                <a:lnTo>
                  <a:pt x="3925306" y="319824"/>
                </a:lnTo>
                <a:lnTo>
                  <a:pt x="3902698" y="280054"/>
                </a:lnTo>
                <a:lnTo>
                  <a:pt x="3877181" y="242279"/>
                </a:lnTo>
                <a:lnTo>
                  <a:pt x="3848909" y="206651"/>
                </a:lnTo>
                <a:lnTo>
                  <a:pt x="3818032" y="173323"/>
                </a:lnTo>
                <a:lnTo>
                  <a:pt x="3784704" y="142446"/>
                </a:lnTo>
                <a:lnTo>
                  <a:pt x="3749076" y="114174"/>
                </a:lnTo>
                <a:lnTo>
                  <a:pt x="3711301" y="88657"/>
                </a:lnTo>
                <a:lnTo>
                  <a:pt x="3671531" y="66049"/>
                </a:lnTo>
                <a:lnTo>
                  <a:pt x="3629917" y="46501"/>
                </a:lnTo>
                <a:lnTo>
                  <a:pt x="3586614" y="30167"/>
                </a:lnTo>
                <a:lnTo>
                  <a:pt x="3541771" y="17197"/>
                </a:lnTo>
                <a:lnTo>
                  <a:pt x="3495543" y="7744"/>
                </a:lnTo>
                <a:lnTo>
                  <a:pt x="3448080" y="1961"/>
                </a:lnTo>
                <a:lnTo>
                  <a:pt x="3399535" y="0"/>
                </a:lnTo>
                <a:close/>
              </a:path>
            </a:pathLst>
          </a:custGeom>
          <a:solidFill>
            <a:srgbClr val="CFE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5722111" y="1253744"/>
            <a:ext cx="2696845" cy="6889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solidFill>
                  <a:srgbClr val="0F56C7"/>
                </a:solidFill>
                <a:latin typeface="Arial"/>
                <a:cs typeface="Arial"/>
              </a:rPr>
              <a:t>Faits</a:t>
            </a:r>
            <a:r>
              <a:rPr sz="1050" b="1" spc="-45" dirty="0">
                <a:solidFill>
                  <a:srgbClr val="0F56C7"/>
                </a:solidFill>
                <a:latin typeface="Arial"/>
                <a:cs typeface="Arial"/>
              </a:rPr>
              <a:t> </a:t>
            </a:r>
            <a:r>
              <a:rPr sz="1050" b="1" spc="-10" dirty="0">
                <a:solidFill>
                  <a:srgbClr val="0F56C7"/>
                </a:solidFill>
                <a:latin typeface="Arial"/>
                <a:cs typeface="Arial"/>
              </a:rPr>
              <a:t>notables</a:t>
            </a:r>
            <a:endParaRPr sz="1050">
              <a:latin typeface="Arial"/>
              <a:cs typeface="Arial"/>
            </a:endParaRPr>
          </a:p>
          <a:p>
            <a:pPr marL="419734" marR="5080" indent="-213995">
              <a:lnSpc>
                <a:spcPct val="100000"/>
              </a:lnSpc>
              <a:spcBef>
                <a:spcPts val="1075"/>
              </a:spcBef>
              <a:buFont typeface="Wingdings"/>
              <a:buChar char=""/>
              <a:tabLst>
                <a:tab pos="421005" algn="l"/>
              </a:tabLst>
            </a:pPr>
            <a:r>
              <a:rPr sz="1200" dirty="0">
                <a:latin typeface="Arial"/>
                <a:cs typeface="Arial"/>
              </a:rPr>
              <a:t>Remise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du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rapport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COACH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par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le 	</a:t>
            </a:r>
            <a:r>
              <a:rPr sz="1200" dirty="0">
                <a:latin typeface="Arial"/>
                <a:cs typeface="Arial"/>
              </a:rPr>
              <a:t>Gifen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à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la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DINN</a:t>
            </a:r>
            <a:endParaRPr sz="12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722111" y="2603119"/>
            <a:ext cx="2928620" cy="10998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10" dirty="0">
                <a:solidFill>
                  <a:srgbClr val="0F56C7"/>
                </a:solidFill>
                <a:latin typeface="Arial"/>
                <a:cs typeface="Arial"/>
              </a:rPr>
              <a:t>Perspectives</a:t>
            </a:r>
            <a:r>
              <a:rPr sz="1050" b="1" spc="40" dirty="0">
                <a:solidFill>
                  <a:srgbClr val="0F56C7"/>
                </a:solidFill>
                <a:latin typeface="Arial"/>
                <a:cs typeface="Arial"/>
              </a:rPr>
              <a:t> </a:t>
            </a:r>
            <a:r>
              <a:rPr sz="1050" b="1" spc="-20" dirty="0">
                <a:solidFill>
                  <a:srgbClr val="0F56C7"/>
                </a:solidFill>
                <a:latin typeface="Arial"/>
                <a:cs typeface="Arial"/>
              </a:rPr>
              <a:t>clés</a:t>
            </a: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25"/>
              </a:spcBef>
            </a:pPr>
            <a:endParaRPr sz="1050">
              <a:latin typeface="Arial"/>
              <a:cs typeface="Arial"/>
            </a:endParaRPr>
          </a:p>
          <a:p>
            <a:pPr marL="419734" marR="5080" indent="-213995" algn="just">
              <a:lnSpc>
                <a:spcPct val="100000"/>
              </a:lnSpc>
              <a:buFont typeface="Wingdings"/>
              <a:buChar char=""/>
              <a:tabLst>
                <a:tab pos="421005" algn="l"/>
              </a:tabLst>
            </a:pPr>
            <a:r>
              <a:rPr sz="1200" dirty="0">
                <a:latin typeface="Arial"/>
                <a:cs typeface="Arial"/>
              </a:rPr>
              <a:t>Mise</a:t>
            </a:r>
            <a:r>
              <a:rPr sz="1200" spc="85" dirty="0">
                <a:latin typeface="Arial"/>
                <a:cs typeface="Arial"/>
              </a:rPr>
              <a:t>  </a:t>
            </a:r>
            <a:r>
              <a:rPr sz="1200" dirty="0">
                <a:latin typeface="Arial"/>
                <a:cs typeface="Arial"/>
              </a:rPr>
              <a:t>à</a:t>
            </a:r>
            <a:r>
              <a:rPr sz="1200" spc="85" dirty="0">
                <a:latin typeface="Arial"/>
                <a:cs typeface="Arial"/>
              </a:rPr>
              <a:t>  </a:t>
            </a:r>
            <a:r>
              <a:rPr sz="1200" dirty="0">
                <a:latin typeface="Arial"/>
                <a:cs typeface="Arial"/>
              </a:rPr>
              <a:t>disposition</a:t>
            </a:r>
            <a:r>
              <a:rPr sz="1200" spc="85" dirty="0">
                <a:latin typeface="Arial"/>
                <a:cs typeface="Arial"/>
              </a:rPr>
              <a:t>  </a:t>
            </a:r>
            <a:r>
              <a:rPr sz="1200" dirty="0">
                <a:latin typeface="Arial"/>
                <a:cs typeface="Arial"/>
              </a:rPr>
              <a:t>d’un</a:t>
            </a:r>
            <a:r>
              <a:rPr sz="1200" spc="85" dirty="0">
                <a:latin typeface="Arial"/>
                <a:cs typeface="Arial"/>
              </a:rPr>
              <a:t>  </a:t>
            </a:r>
            <a:r>
              <a:rPr sz="1200" dirty="0">
                <a:latin typeface="Arial"/>
                <a:cs typeface="Arial"/>
              </a:rPr>
              <a:t>guide</a:t>
            </a:r>
            <a:r>
              <a:rPr sz="1200" spc="85" dirty="0">
                <a:latin typeface="Arial"/>
                <a:cs typeface="Arial"/>
              </a:rPr>
              <a:t>  </a:t>
            </a:r>
            <a:r>
              <a:rPr sz="1200" spc="-25" dirty="0">
                <a:latin typeface="Arial"/>
                <a:cs typeface="Arial"/>
              </a:rPr>
              <a:t>du 	</a:t>
            </a:r>
            <a:r>
              <a:rPr sz="1200" dirty="0">
                <a:latin typeface="Arial"/>
                <a:cs typeface="Arial"/>
              </a:rPr>
              <a:t>compagnon</a:t>
            </a:r>
            <a:r>
              <a:rPr sz="1200" spc="1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et</a:t>
            </a:r>
            <a:r>
              <a:rPr sz="1200" spc="1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d’un</a:t>
            </a:r>
            <a:r>
              <a:rPr sz="1200" spc="1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guide</a:t>
            </a:r>
            <a:r>
              <a:rPr sz="1200" spc="1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des</a:t>
            </a:r>
            <a:r>
              <a:rPr sz="1200" spc="120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aides 	</a:t>
            </a:r>
            <a:r>
              <a:rPr sz="1200" dirty="0">
                <a:latin typeface="Arial"/>
                <a:cs typeface="Arial"/>
              </a:rPr>
              <a:t>financières</a:t>
            </a:r>
            <a:r>
              <a:rPr sz="1200" spc="120" dirty="0">
                <a:latin typeface="Arial"/>
                <a:cs typeface="Arial"/>
              </a:rPr>
              <a:t>  </a:t>
            </a:r>
            <a:r>
              <a:rPr sz="1200" dirty="0">
                <a:latin typeface="Arial"/>
                <a:cs typeface="Arial"/>
              </a:rPr>
              <a:t>aux</a:t>
            </a:r>
            <a:r>
              <a:rPr sz="1200" spc="125" dirty="0">
                <a:latin typeface="Arial"/>
                <a:cs typeface="Arial"/>
              </a:rPr>
              <a:t>  </a:t>
            </a:r>
            <a:r>
              <a:rPr sz="1200" dirty="0">
                <a:latin typeface="Arial"/>
                <a:cs typeface="Arial"/>
              </a:rPr>
              <a:t>entreprises</a:t>
            </a:r>
            <a:r>
              <a:rPr sz="1200" spc="120" dirty="0">
                <a:latin typeface="Arial"/>
                <a:cs typeface="Arial"/>
              </a:rPr>
              <a:t> 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125" dirty="0">
                <a:latin typeface="Arial"/>
                <a:cs typeface="Arial"/>
              </a:rPr>
              <a:t>  </a:t>
            </a:r>
            <a:r>
              <a:rPr sz="1200" spc="-25" dirty="0">
                <a:latin typeface="Arial"/>
                <a:cs typeface="Arial"/>
              </a:rPr>
              <a:t>la 	</a:t>
            </a:r>
            <a:r>
              <a:rPr sz="1200" spc="-10" dirty="0">
                <a:latin typeface="Arial"/>
                <a:cs typeface="Arial"/>
              </a:rPr>
              <a:t>filière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5213603" y="1032128"/>
            <a:ext cx="545465" cy="1898650"/>
            <a:chOff x="5213603" y="1032128"/>
            <a:chExt cx="545465" cy="1898650"/>
          </a:xfrm>
        </p:grpSpPr>
        <p:pic>
          <p:nvPicPr>
            <p:cNvPr id="44" name="object 4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24855" y="2599943"/>
              <a:ext cx="219456" cy="220980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5263896" y="2538983"/>
              <a:ext cx="340360" cy="344805"/>
            </a:xfrm>
            <a:custGeom>
              <a:avLst/>
              <a:gdLst/>
              <a:ahLst/>
              <a:cxnLst/>
              <a:rect l="l" t="t" r="r" b="b"/>
              <a:pathLst>
                <a:path w="340360" h="344805">
                  <a:moveTo>
                    <a:pt x="15240" y="150622"/>
                  </a:moveTo>
                  <a:lnTo>
                    <a:pt x="12446" y="147193"/>
                  </a:lnTo>
                  <a:lnTo>
                    <a:pt x="8763" y="146812"/>
                  </a:lnTo>
                  <a:lnTo>
                    <a:pt x="4826" y="146304"/>
                  </a:lnTo>
                  <a:lnTo>
                    <a:pt x="1397" y="149098"/>
                  </a:lnTo>
                  <a:lnTo>
                    <a:pt x="889" y="152781"/>
                  </a:lnTo>
                  <a:lnTo>
                    <a:pt x="381" y="157861"/>
                  </a:lnTo>
                  <a:lnTo>
                    <a:pt x="0" y="164084"/>
                  </a:lnTo>
                  <a:lnTo>
                    <a:pt x="2921" y="167386"/>
                  </a:lnTo>
                  <a:lnTo>
                    <a:pt x="6731" y="167640"/>
                  </a:lnTo>
                  <a:lnTo>
                    <a:pt x="7239" y="167640"/>
                  </a:lnTo>
                  <a:lnTo>
                    <a:pt x="10922" y="167640"/>
                  </a:lnTo>
                  <a:lnTo>
                    <a:pt x="13970" y="164846"/>
                  </a:lnTo>
                  <a:lnTo>
                    <a:pt x="14351" y="158877"/>
                  </a:lnTo>
                  <a:lnTo>
                    <a:pt x="14605" y="156718"/>
                  </a:lnTo>
                  <a:lnTo>
                    <a:pt x="15240" y="150622"/>
                  </a:lnTo>
                  <a:close/>
                </a:path>
                <a:path w="340360" h="344805">
                  <a:moveTo>
                    <a:pt x="339852" y="172212"/>
                  </a:moveTo>
                  <a:lnTo>
                    <a:pt x="333756" y="126517"/>
                  </a:lnTo>
                  <a:lnTo>
                    <a:pt x="316585" y="85407"/>
                  </a:lnTo>
                  <a:lnTo>
                    <a:pt x="289953" y="50533"/>
                  </a:lnTo>
                  <a:lnTo>
                    <a:pt x="255498" y="23571"/>
                  </a:lnTo>
                  <a:lnTo>
                    <a:pt x="214858" y="6172"/>
                  </a:lnTo>
                  <a:lnTo>
                    <a:pt x="169672" y="0"/>
                  </a:lnTo>
                  <a:lnTo>
                    <a:pt x="154165" y="698"/>
                  </a:lnTo>
                  <a:lnTo>
                    <a:pt x="138912" y="2781"/>
                  </a:lnTo>
                  <a:lnTo>
                    <a:pt x="123926" y="6273"/>
                  </a:lnTo>
                  <a:lnTo>
                    <a:pt x="105410" y="12573"/>
                  </a:lnTo>
                  <a:lnTo>
                    <a:pt x="103505" y="16891"/>
                  </a:lnTo>
                  <a:lnTo>
                    <a:pt x="106426" y="24638"/>
                  </a:lnTo>
                  <a:lnTo>
                    <a:pt x="110744" y="26543"/>
                  </a:lnTo>
                  <a:lnTo>
                    <a:pt x="127927" y="20726"/>
                  </a:lnTo>
                  <a:lnTo>
                    <a:pt x="141579" y="17551"/>
                  </a:lnTo>
                  <a:lnTo>
                    <a:pt x="155498" y="15633"/>
                  </a:lnTo>
                  <a:lnTo>
                    <a:pt x="169672" y="14986"/>
                  </a:lnTo>
                  <a:lnTo>
                    <a:pt x="218732" y="23012"/>
                  </a:lnTo>
                  <a:lnTo>
                    <a:pt x="261366" y="45351"/>
                  </a:lnTo>
                  <a:lnTo>
                    <a:pt x="295008" y="79400"/>
                  </a:lnTo>
                  <a:lnTo>
                    <a:pt x="317068" y="122555"/>
                  </a:lnTo>
                  <a:lnTo>
                    <a:pt x="324993" y="172212"/>
                  </a:lnTo>
                  <a:lnTo>
                    <a:pt x="317068" y="221881"/>
                  </a:lnTo>
                  <a:lnTo>
                    <a:pt x="295008" y="265036"/>
                  </a:lnTo>
                  <a:lnTo>
                    <a:pt x="261366" y="299085"/>
                  </a:lnTo>
                  <a:lnTo>
                    <a:pt x="218732" y="321424"/>
                  </a:lnTo>
                  <a:lnTo>
                    <a:pt x="169672" y="329438"/>
                  </a:lnTo>
                  <a:lnTo>
                    <a:pt x="123774" y="322516"/>
                  </a:lnTo>
                  <a:lnTo>
                    <a:pt x="83223" y="303047"/>
                  </a:lnTo>
                  <a:lnTo>
                    <a:pt x="50165" y="272986"/>
                  </a:lnTo>
                  <a:lnTo>
                    <a:pt x="26746" y="234315"/>
                  </a:lnTo>
                  <a:lnTo>
                    <a:pt x="15113" y="188976"/>
                  </a:lnTo>
                  <a:lnTo>
                    <a:pt x="14732" y="184785"/>
                  </a:lnTo>
                  <a:lnTo>
                    <a:pt x="11049" y="181864"/>
                  </a:lnTo>
                  <a:lnTo>
                    <a:pt x="2921" y="182753"/>
                  </a:lnTo>
                  <a:lnTo>
                    <a:pt x="0" y="186309"/>
                  </a:lnTo>
                  <a:lnTo>
                    <a:pt x="508" y="190500"/>
                  </a:lnTo>
                  <a:lnTo>
                    <a:pt x="13169" y="240207"/>
                  </a:lnTo>
                  <a:lnTo>
                    <a:pt x="38773" y="282600"/>
                  </a:lnTo>
                  <a:lnTo>
                    <a:pt x="74968" y="315518"/>
                  </a:lnTo>
                  <a:lnTo>
                    <a:pt x="119380" y="336842"/>
                  </a:lnTo>
                  <a:lnTo>
                    <a:pt x="169672" y="344424"/>
                  </a:lnTo>
                  <a:lnTo>
                    <a:pt x="214858" y="338264"/>
                  </a:lnTo>
                  <a:lnTo>
                    <a:pt x="255498" y="320865"/>
                  </a:lnTo>
                  <a:lnTo>
                    <a:pt x="289953" y="293903"/>
                  </a:lnTo>
                  <a:lnTo>
                    <a:pt x="316585" y="259029"/>
                  </a:lnTo>
                  <a:lnTo>
                    <a:pt x="333756" y="217919"/>
                  </a:lnTo>
                  <a:lnTo>
                    <a:pt x="339852" y="172212"/>
                  </a:lnTo>
                  <a:close/>
                </a:path>
              </a:pathLst>
            </a:custGeom>
            <a:solidFill>
              <a:srgbClr val="FD57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13603" y="2545079"/>
              <a:ext cx="230124" cy="173736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5216652" y="2494787"/>
              <a:ext cx="434340" cy="436245"/>
            </a:xfrm>
            <a:custGeom>
              <a:avLst/>
              <a:gdLst/>
              <a:ahLst/>
              <a:cxnLst/>
              <a:rect l="l" t="t" r="r" b="b"/>
              <a:pathLst>
                <a:path w="434339" h="436244">
                  <a:moveTo>
                    <a:pt x="109728" y="40386"/>
                  </a:moveTo>
                  <a:lnTo>
                    <a:pt x="107442" y="36830"/>
                  </a:lnTo>
                  <a:lnTo>
                    <a:pt x="105156" y="33020"/>
                  </a:lnTo>
                  <a:lnTo>
                    <a:pt x="100584" y="32004"/>
                  </a:lnTo>
                  <a:lnTo>
                    <a:pt x="97155" y="34417"/>
                  </a:lnTo>
                  <a:lnTo>
                    <a:pt x="93091" y="37211"/>
                  </a:lnTo>
                  <a:lnTo>
                    <a:pt x="90932" y="38862"/>
                  </a:lnTo>
                  <a:lnTo>
                    <a:pt x="87757" y="41402"/>
                  </a:lnTo>
                  <a:lnTo>
                    <a:pt x="86868" y="46355"/>
                  </a:lnTo>
                  <a:lnTo>
                    <a:pt x="89154" y="50038"/>
                  </a:lnTo>
                  <a:lnTo>
                    <a:pt x="90805" y="52197"/>
                  </a:lnTo>
                  <a:lnTo>
                    <a:pt x="92964" y="53340"/>
                  </a:lnTo>
                  <a:lnTo>
                    <a:pt x="95377" y="53340"/>
                  </a:lnTo>
                  <a:lnTo>
                    <a:pt x="96774" y="53340"/>
                  </a:lnTo>
                  <a:lnTo>
                    <a:pt x="98298" y="52832"/>
                  </a:lnTo>
                  <a:lnTo>
                    <a:pt x="99695" y="51943"/>
                  </a:lnTo>
                  <a:lnTo>
                    <a:pt x="101473" y="50419"/>
                  </a:lnTo>
                  <a:lnTo>
                    <a:pt x="103378" y="49022"/>
                  </a:lnTo>
                  <a:lnTo>
                    <a:pt x="105283" y="47752"/>
                  </a:lnTo>
                  <a:lnTo>
                    <a:pt x="108712" y="45339"/>
                  </a:lnTo>
                  <a:lnTo>
                    <a:pt x="109728" y="40386"/>
                  </a:lnTo>
                  <a:close/>
                </a:path>
                <a:path w="434339" h="436244">
                  <a:moveTo>
                    <a:pt x="434340" y="217932"/>
                  </a:moveTo>
                  <a:lnTo>
                    <a:pt x="428599" y="168033"/>
                  </a:lnTo>
                  <a:lnTo>
                    <a:pt x="412254" y="122186"/>
                  </a:lnTo>
                  <a:lnTo>
                    <a:pt x="386613" y="81724"/>
                  </a:lnTo>
                  <a:lnTo>
                    <a:pt x="352971" y="47955"/>
                  </a:lnTo>
                  <a:lnTo>
                    <a:pt x="312648" y="22199"/>
                  </a:lnTo>
                  <a:lnTo>
                    <a:pt x="266941" y="5778"/>
                  </a:lnTo>
                  <a:lnTo>
                    <a:pt x="217170" y="0"/>
                  </a:lnTo>
                  <a:lnTo>
                    <a:pt x="193408" y="1282"/>
                  </a:lnTo>
                  <a:lnTo>
                    <a:pt x="147624" y="11468"/>
                  </a:lnTo>
                  <a:lnTo>
                    <a:pt x="120396" y="26416"/>
                  </a:lnTo>
                  <a:lnTo>
                    <a:pt x="123825" y="33782"/>
                  </a:lnTo>
                  <a:lnTo>
                    <a:pt x="128270" y="35560"/>
                  </a:lnTo>
                  <a:lnTo>
                    <a:pt x="131953" y="33782"/>
                  </a:lnTo>
                  <a:lnTo>
                    <a:pt x="152387" y="25577"/>
                  </a:lnTo>
                  <a:lnTo>
                    <a:pt x="173456" y="19659"/>
                  </a:lnTo>
                  <a:lnTo>
                    <a:pt x="195084" y="16065"/>
                  </a:lnTo>
                  <a:lnTo>
                    <a:pt x="217170" y="14859"/>
                  </a:lnTo>
                  <a:lnTo>
                    <a:pt x="263525" y="20243"/>
                  </a:lnTo>
                  <a:lnTo>
                    <a:pt x="306095" y="35547"/>
                  </a:lnTo>
                  <a:lnTo>
                    <a:pt x="343662" y="59563"/>
                  </a:lnTo>
                  <a:lnTo>
                    <a:pt x="374992" y="91033"/>
                  </a:lnTo>
                  <a:lnTo>
                    <a:pt x="398894" y="128752"/>
                  </a:lnTo>
                  <a:lnTo>
                    <a:pt x="414121" y="171462"/>
                  </a:lnTo>
                  <a:lnTo>
                    <a:pt x="419481" y="217932"/>
                  </a:lnTo>
                  <a:lnTo>
                    <a:pt x="414121" y="264414"/>
                  </a:lnTo>
                  <a:lnTo>
                    <a:pt x="398894" y="307098"/>
                  </a:lnTo>
                  <a:lnTo>
                    <a:pt x="374992" y="344792"/>
                  </a:lnTo>
                  <a:lnTo>
                    <a:pt x="343662" y="376237"/>
                  </a:lnTo>
                  <a:lnTo>
                    <a:pt x="306095" y="400227"/>
                  </a:lnTo>
                  <a:lnTo>
                    <a:pt x="263525" y="415518"/>
                  </a:lnTo>
                  <a:lnTo>
                    <a:pt x="217170" y="420878"/>
                  </a:lnTo>
                  <a:lnTo>
                    <a:pt x="170802" y="415518"/>
                  </a:lnTo>
                  <a:lnTo>
                    <a:pt x="128231" y="400227"/>
                  </a:lnTo>
                  <a:lnTo>
                    <a:pt x="90665" y="376237"/>
                  </a:lnTo>
                  <a:lnTo>
                    <a:pt x="59334" y="344792"/>
                  </a:lnTo>
                  <a:lnTo>
                    <a:pt x="35433" y="307098"/>
                  </a:lnTo>
                  <a:lnTo>
                    <a:pt x="20205" y="264414"/>
                  </a:lnTo>
                  <a:lnTo>
                    <a:pt x="14859" y="217932"/>
                  </a:lnTo>
                  <a:lnTo>
                    <a:pt x="15240" y="204216"/>
                  </a:lnTo>
                  <a:lnTo>
                    <a:pt x="12065" y="200660"/>
                  </a:lnTo>
                  <a:lnTo>
                    <a:pt x="3937" y="200406"/>
                  </a:lnTo>
                  <a:lnTo>
                    <a:pt x="508" y="203454"/>
                  </a:lnTo>
                  <a:lnTo>
                    <a:pt x="0" y="217932"/>
                  </a:lnTo>
                  <a:lnTo>
                    <a:pt x="5740" y="267843"/>
                  </a:lnTo>
                  <a:lnTo>
                    <a:pt x="22098" y="313690"/>
                  </a:lnTo>
                  <a:lnTo>
                    <a:pt x="47764" y="354152"/>
                  </a:lnTo>
                  <a:lnTo>
                    <a:pt x="81407" y="387921"/>
                  </a:lnTo>
                  <a:lnTo>
                    <a:pt x="121742" y="413677"/>
                  </a:lnTo>
                  <a:lnTo>
                    <a:pt x="167424" y="430098"/>
                  </a:lnTo>
                  <a:lnTo>
                    <a:pt x="217170" y="435864"/>
                  </a:lnTo>
                  <a:lnTo>
                    <a:pt x="266941" y="430098"/>
                  </a:lnTo>
                  <a:lnTo>
                    <a:pt x="312648" y="413677"/>
                  </a:lnTo>
                  <a:lnTo>
                    <a:pt x="352971" y="387921"/>
                  </a:lnTo>
                  <a:lnTo>
                    <a:pt x="386613" y="354152"/>
                  </a:lnTo>
                  <a:lnTo>
                    <a:pt x="412254" y="313690"/>
                  </a:lnTo>
                  <a:lnTo>
                    <a:pt x="428599" y="267843"/>
                  </a:lnTo>
                  <a:lnTo>
                    <a:pt x="434340" y="217932"/>
                  </a:lnTo>
                  <a:close/>
                </a:path>
              </a:pathLst>
            </a:custGeom>
            <a:solidFill>
              <a:srgbClr val="FD57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348477" y="1041653"/>
              <a:ext cx="113030" cy="367665"/>
            </a:xfrm>
            <a:custGeom>
              <a:avLst/>
              <a:gdLst/>
              <a:ahLst/>
              <a:cxnLst/>
              <a:rect l="l" t="t" r="r" b="b"/>
              <a:pathLst>
                <a:path w="113029" h="367665">
                  <a:moveTo>
                    <a:pt x="105791" y="353441"/>
                  </a:moveTo>
                  <a:lnTo>
                    <a:pt x="98044" y="353441"/>
                  </a:lnTo>
                  <a:lnTo>
                    <a:pt x="95488" y="345148"/>
                  </a:lnTo>
                  <a:lnTo>
                    <a:pt x="89217" y="338058"/>
                  </a:lnTo>
                  <a:lnTo>
                    <a:pt x="79898" y="332563"/>
                  </a:lnTo>
                  <a:lnTo>
                    <a:pt x="68199" y="329057"/>
                  </a:lnTo>
                  <a:lnTo>
                    <a:pt x="68199" y="47498"/>
                  </a:lnTo>
                  <a:lnTo>
                    <a:pt x="73564" y="43562"/>
                  </a:lnTo>
                  <a:lnTo>
                    <a:pt x="77692" y="38401"/>
                  </a:lnTo>
                  <a:lnTo>
                    <a:pt x="80343" y="32263"/>
                  </a:lnTo>
                  <a:lnTo>
                    <a:pt x="81280" y="25400"/>
                  </a:lnTo>
                  <a:lnTo>
                    <a:pt x="79337" y="15484"/>
                  </a:lnTo>
                  <a:lnTo>
                    <a:pt x="74025" y="7413"/>
                  </a:lnTo>
                  <a:lnTo>
                    <a:pt x="66117" y="1986"/>
                  </a:lnTo>
                  <a:lnTo>
                    <a:pt x="56387" y="0"/>
                  </a:lnTo>
                  <a:lnTo>
                    <a:pt x="46658" y="1986"/>
                  </a:lnTo>
                  <a:lnTo>
                    <a:pt x="38750" y="7413"/>
                  </a:lnTo>
                  <a:lnTo>
                    <a:pt x="33438" y="15484"/>
                  </a:lnTo>
                  <a:lnTo>
                    <a:pt x="31496" y="25400"/>
                  </a:lnTo>
                  <a:lnTo>
                    <a:pt x="32432" y="32263"/>
                  </a:lnTo>
                  <a:lnTo>
                    <a:pt x="35083" y="38401"/>
                  </a:lnTo>
                  <a:lnTo>
                    <a:pt x="39211" y="43562"/>
                  </a:lnTo>
                  <a:lnTo>
                    <a:pt x="44576" y="47498"/>
                  </a:lnTo>
                  <a:lnTo>
                    <a:pt x="44576" y="329057"/>
                  </a:lnTo>
                  <a:lnTo>
                    <a:pt x="32877" y="332581"/>
                  </a:lnTo>
                  <a:lnTo>
                    <a:pt x="23558" y="338105"/>
                  </a:lnTo>
                  <a:lnTo>
                    <a:pt x="17287" y="345201"/>
                  </a:lnTo>
                  <a:lnTo>
                    <a:pt x="14732" y="353441"/>
                  </a:lnTo>
                  <a:lnTo>
                    <a:pt x="6985" y="353441"/>
                  </a:lnTo>
                  <a:lnTo>
                    <a:pt x="3048" y="353441"/>
                  </a:lnTo>
                  <a:lnTo>
                    <a:pt x="0" y="356488"/>
                  </a:lnTo>
                  <a:lnTo>
                    <a:pt x="0" y="360299"/>
                  </a:lnTo>
                  <a:lnTo>
                    <a:pt x="0" y="364109"/>
                  </a:lnTo>
                  <a:lnTo>
                    <a:pt x="3048" y="367284"/>
                  </a:lnTo>
                  <a:lnTo>
                    <a:pt x="6985" y="367284"/>
                  </a:lnTo>
                  <a:lnTo>
                    <a:pt x="105791" y="367284"/>
                  </a:lnTo>
                  <a:lnTo>
                    <a:pt x="109474" y="367284"/>
                  </a:lnTo>
                  <a:lnTo>
                    <a:pt x="112775" y="364109"/>
                  </a:lnTo>
                  <a:lnTo>
                    <a:pt x="112775" y="360299"/>
                  </a:lnTo>
                  <a:lnTo>
                    <a:pt x="112775" y="356488"/>
                  </a:lnTo>
                  <a:lnTo>
                    <a:pt x="109474" y="353441"/>
                  </a:lnTo>
                  <a:lnTo>
                    <a:pt x="105791" y="353441"/>
                  </a:lnTo>
                  <a:close/>
                </a:path>
              </a:pathLst>
            </a:custGeom>
            <a:ln w="19050">
              <a:solidFill>
                <a:srgbClr val="FD57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61507" y="1129410"/>
              <a:ext cx="117347" cy="116712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5433821" y="1105407"/>
              <a:ext cx="315595" cy="165735"/>
            </a:xfrm>
            <a:custGeom>
              <a:avLst/>
              <a:gdLst/>
              <a:ahLst/>
              <a:cxnLst/>
              <a:rect l="l" t="t" r="r" b="b"/>
              <a:pathLst>
                <a:path w="315595" h="165734">
                  <a:moveTo>
                    <a:pt x="0" y="0"/>
                  </a:moveTo>
                  <a:lnTo>
                    <a:pt x="0" y="154939"/>
                  </a:lnTo>
                  <a:lnTo>
                    <a:pt x="38476" y="147660"/>
                  </a:lnTo>
                  <a:lnTo>
                    <a:pt x="74845" y="148648"/>
                  </a:lnTo>
                  <a:lnTo>
                    <a:pt x="109643" y="154300"/>
                  </a:lnTo>
                  <a:lnTo>
                    <a:pt x="143406" y="161012"/>
                  </a:lnTo>
                  <a:lnTo>
                    <a:pt x="176671" y="165180"/>
                  </a:lnTo>
                  <a:lnTo>
                    <a:pt x="209973" y="163199"/>
                  </a:lnTo>
                  <a:lnTo>
                    <a:pt x="243849" y="151466"/>
                  </a:lnTo>
                  <a:lnTo>
                    <a:pt x="278835" y="126377"/>
                  </a:lnTo>
                  <a:lnTo>
                    <a:pt x="315467" y="84327"/>
                  </a:lnTo>
                  <a:lnTo>
                    <a:pt x="267952" y="94573"/>
                  </a:lnTo>
                  <a:lnTo>
                    <a:pt x="230320" y="93126"/>
                  </a:lnTo>
                  <a:lnTo>
                    <a:pt x="199672" y="82898"/>
                  </a:lnTo>
                  <a:lnTo>
                    <a:pt x="173106" y="66796"/>
                  </a:lnTo>
                  <a:lnTo>
                    <a:pt x="147723" y="47729"/>
                  </a:lnTo>
                  <a:lnTo>
                    <a:pt x="120621" y="28607"/>
                  </a:lnTo>
                  <a:lnTo>
                    <a:pt x="88901" y="12339"/>
                  </a:lnTo>
                  <a:lnTo>
                    <a:pt x="49660" y="183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D57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1" name="object 5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350252" y="152400"/>
            <a:ext cx="1589531" cy="39928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6615" y="3930396"/>
            <a:ext cx="7988934" cy="931544"/>
          </a:xfrm>
          <a:custGeom>
            <a:avLst/>
            <a:gdLst/>
            <a:ahLst/>
            <a:cxnLst/>
            <a:rect l="l" t="t" r="r" b="b"/>
            <a:pathLst>
              <a:path w="7988934" h="931545">
                <a:moveTo>
                  <a:pt x="7833613" y="0"/>
                </a:moveTo>
                <a:lnTo>
                  <a:pt x="155194" y="0"/>
                </a:lnTo>
                <a:lnTo>
                  <a:pt x="106140" y="7911"/>
                </a:lnTo>
                <a:lnTo>
                  <a:pt x="63537" y="29943"/>
                </a:lnTo>
                <a:lnTo>
                  <a:pt x="29943" y="63537"/>
                </a:lnTo>
                <a:lnTo>
                  <a:pt x="7911" y="106140"/>
                </a:lnTo>
                <a:lnTo>
                  <a:pt x="0" y="155193"/>
                </a:lnTo>
                <a:lnTo>
                  <a:pt x="0" y="775969"/>
                </a:lnTo>
                <a:lnTo>
                  <a:pt x="7911" y="825023"/>
                </a:lnTo>
                <a:lnTo>
                  <a:pt x="29943" y="867626"/>
                </a:lnTo>
                <a:lnTo>
                  <a:pt x="63537" y="901220"/>
                </a:lnTo>
                <a:lnTo>
                  <a:pt x="106140" y="923252"/>
                </a:lnTo>
                <a:lnTo>
                  <a:pt x="155194" y="931163"/>
                </a:lnTo>
                <a:lnTo>
                  <a:pt x="7833613" y="931163"/>
                </a:lnTo>
                <a:lnTo>
                  <a:pt x="7882672" y="923252"/>
                </a:lnTo>
                <a:lnTo>
                  <a:pt x="7925275" y="901220"/>
                </a:lnTo>
                <a:lnTo>
                  <a:pt x="7958868" y="867626"/>
                </a:lnTo>
                <a:lnTo>
                  <a:pt x="7980897" y="825023"/>
                </a:lnTo>
                <a:lnTo>
                  <a:pt x="7988808" y="775969"/>
                </a:lnTo>
                <a:lnTo>
                  <a:pt x="7988808" y="155193"/>
                </a:lnTo>
                <a:lnTo>
                  <a:pt x="7980897" y="106140"/>
                </a:lnTo>
                <a:lnTo>
                  <a:pt x="7958868" y="63537"/>
                </a:lnTo>
                <a:lnTo>
                  <a:pt x="7925275" y="29943"/>
                </a:lnTo>
                <a:lnTo>
                  <a:pt x="7882672" y="7911"/>
                </a:lnTo>
                <a:lnTo>
                  <a:pt x="7833613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94533" y="224409"/>
            <a:ext cx="442531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F88FF"/>
                </a:solidFill>
                <a:latin typeface="Arial"/>
                <a:cs typeface="Arial"/>
              </a:rPr>
              <a:t>Etat</a:t>
            </a:r>
            <a:r>
              <a:rPr spc="-30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F88FF"/>
                </a:solidFill>
                <a:latin typeface="Arial"/>
                <a:cs typeface="Arial"/>
              </a:rPr>
              <a:t>d’avancement</a:t>
            </a:r>
            <a:r>
              <a:rPr spc="-15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F88FF"/>
                </a:solidFill>
                <a:latin typeface="Arial"/>
                <a:cs typeface="Arial"/>
              </a:rPr>
              <a:t>au</a:t>
            </a:r>
            <a:r>
              <a:rPr spc="-20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F88FF"/>
                </a:solidFill>
                <a:latin typeface="Arial"/>
                <a:cs typeface="Arial"/>
              </a:rPr>
              <a:t>1</a:t>
            </a:r>
            <a:r>
              <a:rPr sz="2100" baseline="25793" dirty="0">
                <a:solidFill>
                  <a:srgbClr val="0F88FF"/>
                </a:solidFill>
                <a:latin typeface="Arial"/>
                <a:cs typeface="Arial"/>
              </a:rPr>
              <a:t>er</a:t>
            </a:r>
            <a:r>
              <a:rPr sz="2100" spc="262" baseline="25793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0F88FF"/>
                </a:solidFill>
                <a:latin typeface="Arial"/>
                <a:cs typeface="Arial"/>
              </a:rPr>
              <a:t>juin</a:t>
            </a:r>
            <a:r>
              <a:rPr sz="2100" spc="-5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sz="2100" spc="-20" dirty="0">
                <a:solidFill>
                  <a:srgbClr val="0F88FF"/>
                </a:solidFill>
                <a:latin typeface="Arial"/>
                <a:cs typeface="Arial"/>
              </a:rPr>
              <a:t>2024</a:t>
            </a:r>
            <a:endParaRPr sz="2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7651" y="4055161"/>
            <a:ext cx="7312659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9875" indent="-257175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69875" algn="l"/>
              </a:tabLst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15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leviers</a:t>
            </a:r>
            <a:r>
              <a:rPr sz="15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pour</a:t>
            </a:r>
            <a:r>
              <a:rPr sz="15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lesquels</a:t>
            </a:r>
            <a:r>
              <a:rPr sz="15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les</a:t>
            </a:r>
            <a:r>
              <a:rPr sz="15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résultats</a:t>
            </a:r>
            <a:r>
              <a:rPr sz="15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sont</a:t>
            </a:r>
            <a:r>
              <a:rPr sz="15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conformes</a:t>
            </a:r>
            <a:r>
              <a:rPr sz="15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au</a:t>
            </a:r>
            <a:r>
              <a:rPr sz="15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plan</a:t>
            </a:r>
            <a:r>
              <a:rPr sz="15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Arial"/>
                <a:cs typeface="Arial"/>
              </a:rPr>
              <a:t>d’action</a:t>
            </a:r>
            <a:endParaRPr sz="1500">
              <a:latin typeface="Arial"/>
              <a:cs typeface="Arial"/>
            </a:endParaRPr>
          </a:p>
          <a:p>
            <a:pPr marL="12700" marR="5080" indent="257175">
              <a:lnSpc>
                <a:spcPct val="100000"/>
              </a:lnSpc>
              <a:buFont typeface="Wingdings"/>
              <a:buChar char=""/>
              <a:tabLst>
                <a:tab pos="269875" algn="l"/>
              </a:tabLst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Pour</a:t>
            </a:r>
            <a:r>
              <a:rPr sz="15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5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leviers,</a:t>
            </a:r>
            <a:r>
              <a:rPr sz="15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les</a:t>
            </a:r>
            <a:r>
              <a:rPr sz="15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actions</a:t>
            </a:r>
            <a:r>
              <a:rPr sz="15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sont</a:t>
            </a:r>
            <a:r>
              <a:rPr sz="15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plus</a:t>
            </a:r>
            <a:r>
              <a:rPr sz="15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récentes</a:t>
            </a:r>
            <a:r>
              <a:rPr sz="15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sz="15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tous</a:t>
            </a:r>
            <a:r>
              <a:rPr sz="15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les</a:t>
            </a:r>
            <a:r>
              <a:rPr sz="15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résultats</a:t>
            </a:r>
            <a:r>
              <a:rPr sz="15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attendus</a:t>
            </a:r>
            <a:r>
              <a:rPr sz="15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25" dirty="0">
                <a:solidFill>
                  <a:srgbClr val="FFFFFF"/>
                </a:solidFill>
                <a:latin typeface="Arial"/>
                <a:cs typeface="Arial"/>
              </a:rPr>
              <a:t>ne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ne</a:t>
            </a:r>
            <a:r>
              <a:rPr sz="15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sont</a:t>
            </a:r>
            <a:r>
              <a:rPr sz="15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pas</a:t>
            </a:r>
            <a:r>
              <a:rPr sz="15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encore</a:t>
            </a:r>
            <a:r>
              <a:rPr sz="15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Arial"/>
                <a:cs typeface="Arial"/>
              </a:rPr>
              <a:t>visibles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2039" y="737616"/>
            <a:ext cx="507491" cy="2962656"/>
          </a:xfrm>
          <a:prstGeom prst="rect">
            <a:avLst/>
          </a:prstGeom>
        </p:spPr>
      </p:pic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637776" y="767458"/>
          <a:ext cx="4582795" cy="29527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53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9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2275">
                <a:tc>
                  <a:txBody>
                    <a:bodyPr/>
                    <a:lstStyle/>
                    <a:p>
                      <a:pPr marL="24765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sz="115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Levier</a:t>
                      </a:r>
                      <a:r>
                        <a:rPr sz="1150" b="1" spc="4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150" b="1" spc="7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sz="1150" b="1" spc="5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Renforcer</a:t>
                      </a:r>
                      <a:r>
                        <a:rPr sz="1150" b="1" spc="5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l’attractivité</a:t>
                      </a:r>
                      <a:r>
                        <a:rPr sz="1150" b="1" spc="7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150" b="1" spc="7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la</a:t>
                      </a:r>
                      <a:r>
                        <a:rPr sz="1150" b="1" spc="7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filière</a:t>
                      </a:r>
                      <a:r>
                        <a:rPr sz="1150" b="1" spc="7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b="1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nucléaire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122555" marB="0">
                    <a:lnL w="9525">
                      <a:solidFill>
                        <a:srgbClr val="4471C4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4471C4"/>
                      </a:solidFill>
                      <a:prstDash val="solid"/>
                    </a:lnT>
                    <a:lnB w="9525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0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5/5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12827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275">
                <a:tc>
                  <a:txBody>
                    <a:bodyPr/>
                    <a:lstStyle/>
                    <a:p>
                      <a:pPr marL="796290" marR="263525" indent="-772160">
                        <a:lnSpc>
                          <a:spcPct val="110400"/>
                        </a:lnSpc>
                        <a:spcBef>
                          <a:spcPts val="30"/>
                        </a:spcBef>
                      </a:pPr>
                      <a:r>
                        <a:rPr sz="115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Levier</a:t>
                      </a:r>
                      <a:r>
                        <a:rPr sz="1150" b="1" spc="5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150" b="1" spc="7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sz="1150" b="1" spc="6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Elargir</a:t>
                      </a:r>
                      <a:r>
                        <a:rPr sz="1150" b="1" spc="5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le</a:t>
                      </a:r>
                      <a:r>
                        <a:rPr sz="1150" b="1" spc="8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sourcing</a:t>
                      </a:r>
                      <a:r>
                        <a:rPr sz="1150" b="1" spc="7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pour</a:t>
                      </a:r>
                      <a:r>
                        <a:rPr sz="1150" b="1" spc="5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accroître</a:t>
                      </a:r>
                      <a:r>
                        <a:rPr sz="1150" b="1" spc="7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les</a:t>
                      </a:r>
                      <a:r>
                        <a:rPr sz="1150" b="1" spc="8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b="1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viviers </a:t>
                      </a:r>
                      <a:r>
                        <a:rPr sz="115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150" b="1" spc="8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b="1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recrutement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9525">
                      <a:solidFill>
                        <a:srgbClr val="4471C4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4471C4"/>
                      </a:solidFill>
                      <a:prstDash val="solid"/>
                    </a:lnT>
                    <a:lnB w="9525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0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4/6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12827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275">
                <a:tc>
                  <a:txBody>
                    <a:bodyPr/>
                    <a:lstStyle/>
                    <a:p>
                      <a:pPr marL="796290" marR="384810" indent="-772160">
                        <a:lnSpc>
                          <a:spcPct val="110400"/>
                        </a:lnSpc>
                        <a:spcBef>
                          <a:spcPts val="30"/>
                        </a:spcBef>
                      </a:pPr>
                      <a:r>
                        <a:rPr sz="115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Levier</a:t>
                      </a:r>
                      <a:r>
                        <a:rPr sz="1150" b="1" spc="8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1150" b="1" spc="1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sz="1150" b="1" spc="10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Favoriser</a:t>
                      </a:r>
                      <a:r>
                        <a:rPr sz="1150" b="1" spc="9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l’orientation</a:t>
                      </a:r>
                      <a:r>
                        <a:rPr sz="1150" b="1" spc="1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des</a:t>
                      </a:r>
                      <a:r>
                        <a:rPr sz="1150" b="1" spc="1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jeunes</a:t>
                      </a:r>
                      <a:r>
                        <a:rPr sz="1150" b="1" spc="1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vers</a:t>
                      </a:r>
                      <a:r>
                        <a:rPr sz="1150" b="1" spc="1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b="1" spc="-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les </a:t>
                      </a:r>
                      <a:r>
                        <a:rPr sz="115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cursus</a:t>
                      </a:r>
                      <a:r>
                        <a:rPr sz="1150" b="1" spc="1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scientifiques</a:t>
                      </a:r>
                      <a:r>
                        <a:rPr sz="1150" b="1" spc="1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et</a:t>
                      </a:r>
                      <a:r>
                        <a:rPr sz="1150" b="1" spc="1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b="1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techniques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9525">
                      <a:solidFill>
                        <a:srgbClr val="4471C4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4471C4"/>
                      </a:solidFill>
                      <a:prstDash val="solid"/>
                    </a:lnT>
                    <a:lnB w="9525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sz="10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5/7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1276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275">
                <a:tc>
                  <a:txBody>
                    <a:bodyPr/>
                    <a:lstStyle/>
                    <a:p>
                      <a:pPr marL="796290" marR="614045" indent="-772160">
                        <a:lnSpc>
                          <a:spcPct val="110400"/>
                        </a:lnSpc>
                        <a:spcBef>
                          <a:spcPts val="30"/>
                        </a:spcBef>
                      </a:pPr>
                      <a:r>
                        <a:rPr sz="115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Levier</a:t>
                      </a:r>
                      <a:r>
                        <a:rPr sz="1150" b="1" spc="4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sz="1150" b="1" spc="7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sz="1150" b="1" spc="5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Adapter</a:t>
                      </a:r>
                      <a:r>
                        <a:rPr sz="1150" b="1" spc="5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l’offre</a:t>
                      </a:r>
                      <a:r>
                        <a:rPr sz="1150" b="1" spc="7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150" b="1" spc="7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formation</a:t>
                      </a:r>
                      <a:r>
                        <a:rPr sz="1150" b="1" spc="7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initiale</a:t>
                      </a:r>
                      <a:r>
                        <a:rPr sz="1150" b="1" spc="7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b="1" spc="-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aux </a:t>
                      </a:r>
                      <a:r>
                        <a:rPr sz="115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besoins</a:t>
                      </a:r>
                      <a:r>
                        <a:rPr sz="1150" b="1" spc="4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150" b="1" spc="4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la</a:t>
                      </a:r>
                      <a:r>
                        <a:rPr sz="1150" b="1" spc="4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filière</a:t>
                      </a:r>
                      <a:r>
                        <a:rPr sz="1150" b="1" spc="4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b="1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nucléaire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9525">
                      <a:solidFill>
                        <a:srgbClr val="4471C4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4471C4"/>
                      </a:solidFill>
                      <a:prstDash val="solid"/>
                    </a:lnT>
                    <a:lnB w="9525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sz="10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5/5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1276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275">
                <a:tc>
                  <a:txBody>
                    <a:bodyPr/>
                    <a:lstStyle/>
                    <a:p>
                      <a:pPr marL="24765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sz="115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Levier</a:t>
                      </a:r>
                      <a:r>
                        <a:rPr sz="1150" b="1" spc="6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1150" b="1" spc="9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sz="1150" b="1" spc="7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Renforcer</a:t>
                      </a:r>
                      <a:r>
                        <a:rPr sz="1150" b="1" spc="6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le</a:t>
                      </a:r>
                      <a:r>
                        <a:rPr sz="1150" b="1" spc="9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levier</a:t>
                      </a:r>
                      <a:r>
                        <a:rPr sz="1150" b="1" spc="6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150" b="1" spc="9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b="1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l’alternance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122555" marB="0">
                    <a:lnL w="9525">
                      <a:solidFill>
                        <a:srgbClr val="4471C4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4471C4"/>
                      </a:solidFill>
                      <a:prstDash val="solid"/>
                    </a:lnT>
                    <a:lnB w="9525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0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2/4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12827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2275">
                <a:tc>
                  <a:txBody>
                    <a:bodyPr/>
                    <a:lstStyle/>
                    <a:p>
                      <a:pPr marL="796290" marR="691515" indent="-772160">
                        <a:lnSpc>
                          <a:spcPct val="110400"/>
                        </a:lnSpc>
                        <a:spcBef>
                          <a:spcPts val="30"/>
                        </a:spcBef>
                      </a:pPr>
                      <a:r>
                        <a:rPr sz="115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Levier</a:t>
                      </a:r>
                      <a:r>
                        <a:rPr sz="1150" b="1" spc="4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1150" b="1" spc="8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sz="1150" b="1" spc="6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Fédérer</a:t>
                      </a:r>
                      <a:r>
                        <a:rPr sz="1150" b="1" spc="5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les</a:t>
                      </a:r>
                      <a:r>
                        <a:rPr sz="1150" b="1" spc="8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dispositifs</a:t>
                      </a:r>
                      <a:r>
                        <a:rPr sz="1150" b="1" spc="7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150" b="1" spc="8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la</a:t>
                      </a:r>
                      <a:r>
                        <a:rPr sz="1150" b="1" spc="8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b="1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formation </a:t>
                      </a:r>
                      <a:r>
                        <a:rPr sz="115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professionnelle</a:t>
                      </a:r>
                      <a:r>
                        <a:rPr sz="1150" b="1" spc="17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b="1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continue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9525">
                      <a:solidFill>
                        <a:srgbClr val="4471C4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4471C4"/>
                      </a:solidFill>
                      <a:prstDash val="solid"/>
                    </a:lnT>
                    <a:lnB w="9525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0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2/2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12827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24765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sz="115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Levier</a:t>
                      </a:r>
                      <a:r>
                        <a:rPr sz="1150" b="1" spc="4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7</a:t>
                      </a:r>
                      <a:r>
                        <a:rPr sz="1150" b="1" spc="7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sz="1150" b="1" spc="5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Faciliter</a:t>
                      </a:r>
                      <a:r>
                        <a:rPr sz="1150" b="1" spc="4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l’intégration</a:t>
                      </a:r>
                      <a:r>
                        <a:rPr sz="1150" b="1" spc="6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b="1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(compagnonnage)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122555" marB="0">
                    <a:lnL w="9525">
                      <a:solidFill>
                        <a:srgbClr val="4471C4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4471C4"/>
                      </a:solidFill>
                      <a:prstDash val="solid"/>
                    </a:lnT>
                    <a:lnB w="1905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0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2/2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12827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7" name="object 7"/>
          <p:cNvGrpSpPr/>
          <p:nvPr/>
        </p:nvGrpSpPr>
        <p:grpSpPr>
          <a:xfrm>
            <a:off x="6924802" y="3134616"/>
            <a:ext cx="413384" cy="428625"/>
            <a:chOff x="6924802" y="3134616"/>
            <a:chExt cx="413384" cy="428625"/>
          </a:xfrm>
        </p:grpSpPr>
        <p:sp>
          <p:nvSpPr>
            <p:cNvPr id="8" name="object 8"/>
            <p:cNvSpPr/>
            <p:nvPr/>
          </p:nvSpPr>
          <p:spPr>
            <a:xfrm>
              <a:off x="6924802" y="3134616"/>
              <a:ext cx="413384" cy="428625"/>
            </a:xfrm>
            <a:custGeom>
              <a:avLst/>
              <a:gdLst/>
              <a:ahLst/>
              <a:cxnLst/>
              <a:rect l="l" t="t" r="r" b="b"/>
              <a:pathLst>
                <a:path w="413384" h="428625">
                  <a:moveTo>
                    <a:pt x="413227" y="0"/>
                  </a:moveTo>
                  <a:lnTo>
                    <a:pt x="0" y="0"/>
                  </a:lnTo>
                  <a:lnTo>
                    <a:pt x="0" y="428437"/>
                  </a:lnTo>
                  <a:lnTo>
                    <a:pt x="413227" y="428437"/>
                  </a:lnTo>
                  <a:lnTo>
                    <a:pt x="413227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924802" y="3555672"/>
              <a:ext cx="413384" cy="7620"/>
            </a:xfrm>
            <a:custGeom>
              <a:avLst/>
              <a:gdLst/>
              <a:ahLst/>
              <a:cxnLst/>
              <a:rect l="l" t="t" r="r" b="b"/>
              <a:pathLst>
                <a:path w="413384" h="7620">
                  <a:moveTo>
                    <a:pt x="0" y="7381"/>
                  </a:moveTo>
                  <a:lnTo>
                    <a:pt x="413227" y="7381"/>
                  </a:lnTo>
                  <a:lnTo>
                    <a:pt x="413227" y="0"/>
                  </a:lnTo>
                  <a:lnTo>
                    <a:pt x="0" y="0"/>
                  </a:lnTo>
                  <a:lnTo>
                    <a:pt x="0" y="7381"/>
                  </a:lnTo>
                  <a:close/>
                </a:path>
              </a:pathLst>
            </a:custGeom>
            <a:solidFill>
              <a:srgbClr val="A9D0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330662" y="3555672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20" h="7620">
                  <a:moveTo>
                    <a:pt x="7366" y="0"/>
                  </a:moveTo>
                  <a:lnTo>
                    <a:pt x="0" y="0"/>
                  </a:lnTo>
                  <a:lnTo>
                    <a:pt x="0" y="7381"/>
                  </a:lnTo>
                  <a:lnTo>
                    <a:pt x="7366" y="7381"/>
                  </a:lnTo>
                  <a:lnTo>
                    <a:pt x="73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6924802" y="2621026"/>
            <a:ext cx="1050290" cy="8153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05"/>
              </a:spcBef>
            </a:pPr>
            <a:r>
              <a:rPr sz="750" b="1" spc="-10" dirty="0">
                <a:solidFill>
                  <a:srgbClr val="616468"/>
                </a:solidFill>
                <a:latin typeface="Arial"/>
                <a:cs typeface="Arial"/>
              </a:rPr>
              <a:t>Légende</a:t>
            </a:r>
            <a:endParaRPr sz="750">
              <a:latin typeface="Arial"/>
              <a:cs typeface="Arial"/>
            </a:endParaRPr>
          </a:p>
          <a:p>
            <a:pPr marL="15240" marR="5080">
              <a:lnSpc>
                <a:spcPct val="100000"/>
              </a:lnSpc>
            </a:pPr>
            <a:r>
              <a:rPr sz="750" dirty="0">
                <a:solidFill>
                  <a:srgbClr val="616468"/>
                </a:solidFill>
                <a:latin typeface="Arial"/>
                <a:cs typeface="Arial"/>
              </a:rPr>
              <a:t>nb</a:t>
            </a:r>
            <a:r>
              <a:rPr sz="750" spc="-15" dirty="0">
                <a:solidFill>
                  <a:srgbClr val="616468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616468"/>
                </a:solidFill>
                <a:latin typeface="Arial"/>
                <a:cs typeface="Arial"/>
              </a:rPr>
              <a:t>d’actions</a:t>
            </a:r>
            <a:r>
              <a:rPr sz="750" spc="-30" dirty="0">
                <a:solidFill>
                  <a:srgbClr val="616468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616468"/>
                </a:solidFill>
                <a:latin typeface="Arial"/>
                <a:cs typeface="Arial"/>
              </a:rPr>
              <a:t>à</a:t>
            </a:r>
            <a:r>
              <a:rPr sz="750" spc="-5" dirty="0">
                <a:solidFill>
                  <a:srgbClr val="616468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616468"/>
                </a:solidFill>
                <a:latin typeface="Arial"/>
                <a:cs typeface="Arial"/>
              </a:rPr>
              <a:t>l’attendu</a:t>
            </a:r>
            <a:r>
              <a:rPr sz="750" spc="-40" dirty="0">
                <a:solidFill>
                  <a:srgbClr val="616468"/>
                </a:solidFill>
                <a:latin typeface="Arial"/>
                <a:cs typeface="Arial"/>
              </a:rPr>
              <a:t> </a:t>
            </a:r>
            <a:r>
              <a:rPr sz="750" spc="-50" dirty="0">
                <a:solidFill>
                  <a:srgbClr val="616468"/>
                </a:solidFill>
                <a:latin typeface="Arial"/>
                <a:cs typeface="Arial"/>
              </a:rPr>
              <a:t>/</a:t>
            </a:r>
            <a:r>
              <a:rPr sz="750" dirty="0">
                <a:solidFill>
                  <a:srgbClr val="616468"/>
                </a:solidFill>
                <a:latin typeface="Arial"/>
                <a:cs typeface="Arial"/>
              </a:rPr>
              <a:t> nb</a:t>
            </a:r>
            <a:r>
              <a:rPr sz="750" spc="-15" dirty="0">
                <a:solidFill>
                  <a:srgbClr val="616468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616468"/>
                </a:solidFill>
                <a:latin typeface="Arial"/>
                <a:cs typeface="Arial"/>
              </a:rPr>
              <a:t>d’actions</a:t>
            </a:r>
            <a:r>
              <a:rPr sz="750" spc="-30" dirty="0">
                <a:solidFill>
                  <a:srgbClr val="616468"/>
                </a:solidFill>
                <a:latin typeface="Arial"/>
                <a:cs typeface="Arial"/>
              </a:rPr>
              <a:t> </a:t>
            </a:r>
            <a:r>
              <a:rPr sz="750" spc="-25" dirty="0">
                <a:solidFill>
                  <a:srgbClr val="616468"/>
                </a:solidFill>
                <a:latin typeface="Arial"/>
                <a:cs typeface="Arial"/>
              </a:rPr>
              <a:t>que</a:t>
            </a:r>
            <a:r>
              <a:rPr sz="750" spc="500" dirty="0">
                <a:solidFill>
                  <a:srgbClr val="616468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616468"/>
                </a:solidFill>
                <a:latin typeface="Arial"/>
                <a:cs typeface="Arial"/>
              </a:rPr>
              <a:t>compte</a:t>
            </a:r>
            <a:r>
              <a:rPr sz="750" spc="-30" dirty="0">
                <a:solidFill>
                  <a:srgbClr val="616468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616468"/>
                </a:solidFill>
                <a:latin typeface="Arial"/>
                <a:cs typeface="Arial"/>
              </a:rPr>
              <a:t>le </a:t>
            </a:r>
            <a:r>
              <a:rPr sz="750" spc="-10" dirty="0">
                <a:solidFill>
                  <a:srgbClr val="616468"/>
                </a:solidFill>
                <a:latin typeface="Arial"/>
                <a:cs typeface="Arial"/>
              </a:rPr>
              <a:t>levier</a:t>
            </a: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80"/>
              </a:spcBef>
            </a:pPr>
            <a:endParaRPr sz="750">
              <a:latin typeface="Arial"/>
              <a:cs typeface="Arial"/>
            </a:endParaRPr>
          </a:p>
          <a:p>
            <a:pPr marL="100965">
              <a:lnSpc>
                <a:spcPct val="100000"/>
              </a:lnSpc>
            </a:pPr>
            <a:r>
              <a:rPr sz="1050" b="1" spc="-25" dirty="0">
                <a:solidFill>
                  <a:srgbClr val="FFFFFF"/>
                </a:solidFill>
                <a:latin typeface="Arial"/>
                <a:cs typeface="Arial"/>
              </a:rPr>
              <a:t>5/5</a:t>
            </a:r>
            <a:endParaRPr sz="105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924802" y="3134385"/>
            <a:ext cx="413384" cy="429259"/>
          </a:xfrm>
          <a:custGeom>
            <a:avLst/>
            <a:gdLst/>
            <a:ahLst/>
            <a:cxnLst/>
            <a:rect l="l" t="t" r="r" b="b"/>
            <a:pathLst>
              <a:path w="413384" h="429260">
                <a:moveTo>
                  <a:pt x="413219" y="0"/>
                </a:moveTo>
                <a:lnTo>
                  <a:pt x="398729" y="0"/>
                </a:lnTo>
                <a:lnTo>
                  <a:pt x="398729" y="414147"/>
                </a:lnTo>
                <a:lnTo>
                  <a:pt x="0" y="414147"/>
                </a:lnTo>
                <a:lnTo>
                  <a:pt x="0" y="428675"/>
                </a:lnTo>
                <a:lnTo>
                  <a:pt x="398729" y="428675"/>
                </a:lnTo>
                <a:lnTo>
                  <a:pt x="413219" y="428675"/>
                </a:lnTo>
                <a:lnTo>
                  <a:pt x="413219" y="414147"/>
                </a:lnTo>
                <a:lnTo>
                  <a:pt x="4132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50252" y="152400"/>
            <a:ext cx="1589531" cy="39928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38928" y="943355"/>
            <a:ext cx="3836035" cy="3649979"/>
          </a:xfrm>
          <a:custGeom>
            <a:avLst/>
            <a:gdLst/>
            <a:ahLst/>
            <a:cxnLst/>
            <a:rect l="l" t="t" r="r" b="b"/>
            <a:pathLst>
              <a:path w="3836034" h="3649979">
                <a:moveTo>
                  <a:pt x="3227578" y="0"/>
                </a:moveTo>
                <a:lnTo>
                  <a:pt x="608330" y="0"/>
                </a:lnTo>
                <a:lnTo>
                  <a:pt x="560796" y="1830"/>
                </a:lnTo>
                <a:lnTo>
                  <a:pt x="514262" y="7232"/>
                </a:lnTo>
                <a:lnTo>
                  <a:pt x="468863" y="16069"/>
                </a:lnTo>
                <a:lnTo>
                  <a:pt x="424733" y="28206"/>
                </a:lnTo>
                <a:lnTo>
                  <a:pt x="382009" y="43509"/>
                </a:lnTo>
                <a:lnTo>
                  <a:pt x="340826" y="61841"/>
                </a:lnTo>
                <a:lnTo>
                  <a:pt x="301319" y="83067"/>
                </a:lnTo>
                <a:lnTo>
                  <a:pt x="263623" y="107052"/>
                </a:lnTo>
                <a:lnTo>
                  <a:pt x="227874" y="133661"/>
                </a:lnTo>
                <a:lnTo>
                  <a:pt x="194207" y="162757"/>
                </a:lnTo>
                <a:lnTo>
                  <a:pt x="162757" y="194207"/>
                </a:lnTo>
                <a:lnTo>
                  <a:pt x="133661" y="227874"/>
                </a:lnTo>
                <a:lnTo>
                  <a:pt x="107052" y="263623"/>
                </a:lnTo>
                <a:lnTo>
                  <a:pt x="83067" y="301319"/>
                </a:lnTo>
                <a:lnTo>
                  <a:pt x="61841" y="340826"/>
                </a:lnTo>
                <a:lnTo>
                  <a:pt x="43509" y="382009"/>
                </a:lnTo>
                <a:lnTo>
                  <a:pt x="28206" y="424733"/>
                </a:lnTo>
                <a:lnTo>
                  <a:pt x="16069" y="468863"/>
                </a:lnTo>
                <a:lnTo>
                  <a:pt x="7232" y="514262"/>
                </a:lnTo>
                <a:lnTo>
                  <a:pt x="1830" y="560796"/>
                </a:lnTo>
                <a:lnTo>
                  <a:pt x="0" y="608330"/>
                </a:lnTo>
                <a:lnTo>
                  <a:pt x="0" y="3041637"/>
                </a:lnTo>
                <a:lnTo>
                  <a:pt x="1830" y="3089178"/>
                </a:lnTo>
                <a:lnTo>
                  <a:pt x="7232" y="3135719"/>
                </a:lnTo>
                <a:lnTo>
                  <a:pt x="16069" y="3181124"/>
                </a:lnTo>
                <a:lnTo>
                  <a:pt x="28206" y="3225258"/>
                </a:lnTo>
                <a:lnTo>
                  <a:pt x="43509" y="3267985"/>
                </a:lnTo>
                <a:lnTo>
                  <a:pt x="61841" y="3309171"/>
                </a:lnTo>
                <a:lnTo>
                  <a:pt x="83067" y="3348679"/>
                </a:lnTo>
                <a:lnTo>
                  <a:pt x="107052" y="3386375"/>
                </a:lnTo>
                <a:lnTo>
                  <a:pt x="133661" y="3422124"/>
                </a:lnTo>
                <a:lnTo>
                  <a:pt x="162757" y="3455790"/>
                </a:lnTo>
                <a:lnTo>
                  <a:pt x="194207" y="3487238"/>
                </a:lnTo>
                <a:lnTo>
                  <a:pt x="227874" y="3516333"/>
                </a:lnTo>
                <a:lnTo>
                  <a:pt x="263623" y="3542940"/>
                </a:lnTo>
                <a:lnTo>
                  <a:pt x="301319" y="3566923"/>
                </a:lnTo>
                <a:lnTo>
                  <a:pt x="340826" y="3588147"/>
                </a:lnTo>
                <a:lnTo>
                  <a:pt x="382009" y="3606477"/>
                </a:lnTo>
                <a:lnTo>
                  <a:pt x="424733" y="3621777"/>
                </a:lnTo>
                <a:lnTo>
                  <a:pt x="468863" y="3633913"/>
                </a:lnTo>
                <a:lnTo>
                  <a:pt x="514262" y="3642749"/>
                </a:lnTo>
                <a:lnTo>
                  <a:pt x="560796" y="3648149"/>
                </a:lnTo>
                <a:lnTo>
                  <a:pt x="608330" y="3649980"/>
                </a:lnTo>
                <a:lnTo>
                  <a:pt x="3227578" y="3649980"/>
                </a:lnTo>
                <a:lnTo>
                  <a:pt x="3275111" y="3648149"/>
                </a:lnTo>
                <a:lnTo>
                  <a:pt x="3321645" y="3642749"/>
                </a:lnTo>
                <a:lnTo>
                  <a:pt x="3367044" y="3633913"/>
                </a:lnTo>
                <a:lnTo>
                  <a:pt x="3411174" y="3621777"/>
                </a:lnTo>
                <a:lnTo>
                  <a:pt x="3453898" y="3606477"/>
                </a:lnTo>
                <a:lnTo>
                  <a:pt x="3495081" y="3588147"/>
                </a:lnTo>
                <a:lnTo>
                  <a:pt x="3534588" y="3566923"/>
                </a:lnTo>
                <a:lnTo>
                  <a:pt x="3572284" y="3542940"/>
                </a:lnTo>
                <a:lnTo>
                  <a:pt x="3608033" y="3516333"/>
                </a:lnTo>
                <a:lnTo>
                  <a:pt x="3641700" y="3487238"/>
                </a:lnTo>
                <a:lnTo>
                  <a:pt x="3673150" y="3455790"/>
                </a:lnTo>
                <a:lnTo>
                  <a:pt x="3702246" y="3422124"/>
                </a:lnTo>
                <a:lnTo>
                  <a:pt x="3728855" y="3386375"/>
                </a:lnTo>
                <a:lnTo>
                  <a:pt x="3752840" y="3348679"/>
                </a:lnTo>
                <a:lnTo>
                  <a:pt x="3774066" y="3309171"/>
                </a:lnTo>
                <a:lnTo>
                  <a:pt x="3792398" y="3267985"/>
                </a:lnTo>
                <a:lnTo>
                  <a:pt x="3807701" y="3225258"/>
                </a:lnTo>
                <a:lnTo>
                  <a:pt x="3819838" y="3181124"/>
                </a:lnTo>
                <a:lnTo>
                  <a:pt x="3828675" y="3135719"/>
                </a:lnTo>
                <a:lnTo>
                  <a:pt x="3834077" y="3089178"/>
                </a:lnTo>
                <a:lnTo>
                  <a:pt x="3835907" y="3041637"/>
                </a:lnTo>
                <a:lnTo>
                  <a:pt x="3835907" y="608330"/>
                </a:lnTo>
                <a:lnTo>
                  <a:pt x="3834077" y="560796"/>
                </a:lnTo>
                <a:lnTo>
                  <a:pt x="3828675" y="514262"/>
                </a:lnTo>
                <a:lnTo>
                  <a:pt x="3819838" y="468863"/>
                </a:lnTo>
                <a:lnTo>
                  <a:pt x="3807701" y="424733"/>
                </a:lnTo>
                <a:lnTo>
                  <a:pt x="3792398" y="382009"/>
                </a:lnTo>
                <a:lnTo>
                  <a:pt x="3774066" y="340826"/>
                </a:lnTo>
                <a:lnTo>
                  <a:pt x="3752840" y="301319"/>
                </a:lnTo>
                <a:lnTo>
                  <a:pt x="3728855" y="263623"/>
                </a:lnTo>
                <a:lnTo>
                  <a:pt x="3702246" y="227874"/>
                </a:lnTo>
                <a:lnTo>
                  <a:pt x="3673150" y="194207"/>
                </a:lnTo>
                <a:lnTo>
                  <a:pt x="3641700" y="162757"/>
                </a:lnTo>
                <a:lnTo>
                  <a:pt x="3608033" y="133661"/>
                </a:lnTo>
                <a:lnTo>
                  <a:pt x="3572284" y="107052"/>
                </a:lnTo>
                <a:lnTo>
                  <a:pt x="3534588" y="83067"/>
                </a:lnTo>
                <a:lnTo>
                  <a:pt x="3495081" y="61841"/>
                </a:lnTo>
                <a:lnTo>
                  <a:pt x="3453898" y="43509"/>
                </a:lnTo>
                <a:lnTo>
                  <a:pt x="3411174" y="28206"/>
                </a:lnTo>
                <a:lnTo>
                  <a:pt x="3367044" y="16069"/>
                </a:lnTo>
                <a:lnTo>
                  <a:pt x="3321645" y="7232"/>
                </a:lnTo>
                <a:lnTo>
                  <a:pt x="3275111" y="1830"/>
                </a:lnTo>
                <a:lnTo>
                  <a:pt x="3227578" y="0"/>
                </a:lnTo>
                <a:close/>
              </a:path>
            </a:pathLst>
          </a:custGeom>
          <a:solidFill>
            <a:srgbClr val="CFE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93495" y="496951"/>
            <a:ext cx="680910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F88FF"/>
                </a:solidFill>
                <a:latin typeface="Arial"/>
                <a:cs typeface="Arial"/>
              </a:rPr>
              <a:t>Levier</a:t>
            </a:r>
            <a:r>
              <a:rPr spc="-30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F88FF"/>
                </a:solidFill>
                <a:latin typeface="Arial"/>
                <a:cs typeface="Arial"/>
              </a:rPr>
              <a:t>1</a:t>
            </a:r>
            <a:r>
              <a:rPr spc="-35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F88FF"/>
                </a:solidFill>
                <a:latin typeface="Arial"/>
                <a:cs typeface="Arial"/>
              </a:rPr>
              <a:t>:</a:t>
            </a:r>
            <a:r>
              <a:rPr spc="-15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F88FF"/>
                </a:solidFill>
                <a:latin typeface="Arial"/>
                <a:cs typeface="Arial"/>
              </a:rPr>
              <a:t>Renforcer</a:t>
            </a:r>
            <a:r>
              <a:rPr spc="-25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F88FF"/>
                </a:solidFill>
                <a:latin typeface="Arial"/>
                <a:cs typeface="Arial"/>
              </a:rPr>
              <a:t>l’attractivité</a:t>
            </a:r>
            <a:r>
              <a:rPr spc="-25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F88FF"/>
                </a:solidFill>
                <a:latin typeface="Arial"/>
                <a:cs typeface="Arial"/>
              </a:rPr>
              <a:t>de</a:t>
            </a:r>
            <a:r>
              <a:rPr spc="-25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F88FF"/>
                </a:solidFill>
                <a:latin typeface="Arial"/>
                <a:cs typeface="Arial"/>
              </a:rPr>
              <a:t>la</a:t>
            </a:r>
            <a:r>
              <a:rPr spc="-25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F88FF"/>
                </a:solidFill>
                <a:latin typeface="Arial"/>
                <a:cs typeface="Arial"/>
              </a:rPr>
              <a:t>filière</a:t>
            </a:r>
            <a:r>
              <a:rPr spc="-40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spc="-10" dirty="0">
                <a:solidFill>
                  <a:srgbClr val="0F88FF"/>
                </a:solidFill>
                <a:latin typeface="Arial"/>
                <a:cs typeface="Arial"/>
              </a:rPr>
              <a:t>nucléaire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108" y="436833"/>
            <a:ext cx="518432" cy="61001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205354" y="4835144"/>
            <a:ext cx="28251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005BBA"/>
                </a:solidFill>
                <a:latin typeface="Arial"/>
                <a:cs typeface="Arial"/>
              </a:rPr>
              <a:t>Bilan</a:t>
            </a:r>
            <a:r>
              <a:rPr sz="900" spc="-25" dirty="0">
                <a:solidFill>
                  <a:srgbClr val="005BBA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5BBA"/>
                </a:solidFill>
                <a:latin typeface="Arial"/>
                <a:cs typeface="Arial"/>
              </a:rPr>
              <a:t>plan</a:t>
            </a:r>
            <a:r>
              <a:rPr sz="900" spc="-10" dirty="0">
                <a:solidFill>
                  <a:srgbClr val="005BBA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5BBA"/>
                </a:solidFill>
                <a:latin typeface="Arial"/>
                <a:cs typeface="Arial"/>
              </a:rPr>
              <a:t>d’actions</a:t>
            </a:r>
            <a:r>
              <a:rPr sz="900" spc="-35" dirty="0">
                <a:solidFill>
                  <a:srgbClr val="005BBA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5BBA"/>
                </a:solidFill>
                <a:latin typeface="Arial"/>
                <a:cs typeface="Arial"/>
              </a:rPr>
              <a:t>Compétences</a:t>
            </a:r>
            <a:r>
              <a:rPr sz="900" spc="-45" dirty="0">
                <a:solidFill>
                  <a:srgbClr val="005BBA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5BBA"/>
                </a:solidFill>
                <a:latin typeface="Arial"/>
                <a:cs typeface="Arial"/>
              </a:rPr>
              <a:t>de</a:t>
            </a:r>
            <a:r>
              <a:rPr sz="900" spc="-10" dirty="0">
                <a:solidFill>
                  <a:srgbClr val="005BBA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5BBA"/>
                </a:solidFill>
                <a:latin typeface="Arial"/>
                <a:cs typeface="Arial"/>
              </a:rPr>
              <a:t>la</a:t>
            </a:r>
            <a:r>
              <a:rPr sz="900" spc="-15" dirty="0">
                <a:solidFill>
                  <a:srgbClr val="005BBA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5BBA"/>
                </a:solidFill>
                <a:latin typeface="Arial"/>
                <a:cs typeface="Arial"/>
              </a:rPr>
              <a:t>filière</a:t>
            </a:r>
            <a:r>
              <a:rPr sz="900" spc="-20" dirty="0">
                <a:solidFill>
                  <a:srgbClr val="005BBA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005BBA"/>
                </a:solidFill>
                <a:latin typeface="Arial"/>
                <a:cs typeface="Arial"/>
              </a:rPr>
              <a:t>nucléaire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52565" y="1056894"/>
            <a:ext cx="10496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4471C4"/>
                </a:solidFill>
                <a:latin typeface="Arial"/>
                <a:cs typeface="Arial"/>
              </a:rPr>
              <a:t>Faits</a:t>
            </a:r>
            <a:r>
              <a:rPr sz="1200" b="1" spc="-2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4471C4"/>
                </a:solidFill>
                <a:latin typeface="Arial"/>
                <a:cs typeface="Arial"/>
              </a:rPr>
              <a:t>notables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79160" y="1367790"/>
            <a:ext cx="3352165" cy="2235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6060" marR="133985" indent="-213995">
              <a:lnSpc>
                <a:spcPct val="100000"/>
              </a:lnSpc>
              <a:spcBef>
                <a:spcPts val="95"/>
              </a:spcBef>
              <a:buFont typeface="Wingdings"/>
              <a:buChar char=""/>
              <a:tabLst>
                <a:tab pos="227329" algn="l"/>
              </a:tabLst>
            </a:pPr>
            <a:r>
              <a:rPr sz="1000" dirty="0">
                <a:latin typeface="Arial"/>
                <a:cs typeface="Arial"/>
              </a:rPr>
              <a:t>Une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filière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qui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s’est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fédérée</a:t>
            </a:r>
            <a:r>
              <a:rPr sz="1000" spc="-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autour</a:t>
            </a:r>
            <a:r>
              <a:rPr sz="1000" spc="-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d’outils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et 	</a:t>
            </a:r>
            <a:r>
              <a:rPr sz="1000" dirty="0">
                <a:latin typeface="Arial"/>
                <a:cs typeface="Arial"/>
              </a:rPr>
              <a:t>évènements</a:t>
            </a:r>
            <a:r>
              <a:rPr sz="1000" spc="-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permettant</a:t>
            </a:r>
            <a:r>
              <a:rPr sz="1000" spc="-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faire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découvrir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les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métiers 	</a:t>
            </a:r>
            <a:r>
              <a:rPr sz="1000" dirty="0">
                <a:latin typeface="Arial"/>
                <a:cs typeface="Arial"/>
              </a:rPr>
              <a:t>du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nucléaire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au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plus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grand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nombre</a:t>
            </a:r>
            <a:endParaRPr sz="1000">
              <a:latin typeface="Arial"/>
              <a:cs typeface="Arial"/>
            </a:endParaRPr>
          </a:p>
          <a:p>
            <a:pPr marL="226060" marR="407034" indent="-213995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27329" algn="l"/>
              </a:tabLst>
            </a:pPr>
            <a:r>
              <a:rPr sz="1000" dirty="0">
                <a:latin typeface="Arial"/>
                <a:cs typeface="Arial"/>
              </a:rPr>
              <a:t>Site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web</a:t>
            </a:r>
            <a:r>
              <a:rPr sz="1000" spc="25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monavenirdanslenucléaire.</a:t>
            </a:r>
            <a:r>
              <a:rPr sz="1000" spc="-10" dirty="0">
                <a:latin typeface="Arial"/>
                <a:cs typeface="Arial"/>
              </a:rPr>
              <a:t>fr</a:t>
            </a:r>
            <a:r>
              <a:rPr sz="1000" dirty="0">
                <a:latin typeface="Arial"/>
                <a:cs typeface="Arial"/>
              </a:rPr>
              <a:t> :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une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forte 	augmentation </a:t>
            </a:r>
            <a:r>
              <a:rPr sz="1000" dirty="0">
                <a:latin typeface="Arial"/>
                <a:cs typeface="Arial"/>
              </a:rPr>
              <a:t>du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nombre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d’utilisateurs</a:t>
            </a:r>
            <a:endParaRPr sz="1000">
              <a:latin typeface="Arial"/>
              <a:cs typeface="Arial"/>
            </a:endParaRPr>
          </a:p>
          <a:p>
            <a:pPr marL="226060" marR="337820" indent="-213995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27329" algn="l"/>
              </a:tabLst>
            </a:pPr>
            <a:r>
              <a:rPr sz="1000" i="1" dirty="0">
                <a:latin typeface="Arial"/>
                <a:cs typeface="Arial"/>
              </a:rPr>
              <a:t>La</a:t>
            </a:r>
            <a:r>
              <a:rPr sz="1000" i="1" spc="-30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semaine</a:t>
            </a:r>
            <a:r>
              <a:rPr sz="1000" i="1" spc="-30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des</a:t>
            </a:r>
            <a:r>
              <a:rPr sz="1000" i="1" spc="-30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métiers</a:t>
            </a:r>
            <a:r>
              <a:rPr sz="1000" i="1" spc="-10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du</a:t>
            </a:r>
            <a:r>
              <a:rPr sz="1000" i="1" spc="-30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nucléaire</a:t>
            </a:r>
            <a:r>
              <a:rPr sz="1000" i="1" spc="-2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:</a:t>
            </a:r>
            <a:r>
              <a:rPr sz="1000" i="1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2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x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plus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de 	</a:t>
            </a:r>
            <a:r>
              <a:rPr sz="1000" dirty="0">
                <a:latin typeface="Arial"/>
                <a:cs typeface="Arial"/>
              </a:rPr>
              <a:t>participants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en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2023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vs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2024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(16</a:t>
            </a:r>
            <a:r>
              <a:rPr sz="1000" spc="-20" dirty="0">
                <a:latin typeface="Arial"/>
                <a:cs typeface="Arial"/>
              </a:rPr>
              <a:t> 000)</a:t>
            </a:r>
            <a:endParaRPr sz="1000">
              <a:latin typeface="Arial"/>
              <a:cs typeface="Arial"/>
            </a:endParaRPr>
          </a:p>
          <a:p>
            <a:pPr marL="226695" indent="-213995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26695" algn="l"/>
              </a:tabLst>
            </a:pPr>
            <a:r>
              <a:rPr sz="1000" i="1" dirty="0">
                <a:latin typeface="Arial"/>
                <a:cs typeface="Arial"/>
              </a:rPr>
              <a:t>FORINDUSTRIE</a:t>
            </a:r>
            <a:r>
              <a:rPr sz="1000" i="1" spc="-30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:</a:t>
            </a:r>
            <a:r>
              <a:rPr sz="1000" i="1" spc="-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52.000</a:t>
            </a:r>
            <a:r>
              <a:rPr sz="1000" spc="-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participants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sur</a:t>
            </a:r>
            <a:r>
              <a:rPr sz="1000" spc="-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l’édition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2023</a:t>
            </a:r>
            <a:endParaRPr sz="1000">
              <a:latin typeface="Arial"/>
              <a:cs typeface="Arial"/>
            </a:endParaRPr>
          </a:p>
          <a:p>
            <a:pPr marL="226695" indent="-213995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26695" algn="l"/>
              </a:tabLst>
            </a:pPr>
            <a:r>
              <a:rPr sz="1000" dirty="0">
                <a:latin typeface="Arial"/>
                <a:cs typeface="Arial"/>
              </a:rPr>
              <a:t>WNE</a:t>
            </a:r>
            <a:r>
              <a:rPr sz="1000" spc="-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2023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: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co-</a:t>
            </a:r>
            <a:r>
              <a:rPr sz="1000" dirty="0">
                <a:latin typeface="Arial"/>
                <a:cs typeface="Arial"/>
              </a:rPr>
              <a:t>pilotage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avec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le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GIFEN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la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venue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de</a:t>
            </a:r>
            <a:endParaRPr sz="1000">
              <a:latin typeface="Arial"/>
              <a:cs typeface="Arial"/>
            </a:endParaRPr>
          </a:p>
          <a:p>
            <a:pPr marL="227329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700</a:t>
            </a:r>
            <a:r>
              <a:rPr sz="1000" spc="-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lycéens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et</a:t>
            </a:r>
            <a:r>
              <a:rPr sz="1000" spc="-4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étudiants</a:t>
            </a:r>
            <a:endParaRPr sz="1000">
              <a:latin typeface="Arial"/>
              <a:cs typeface="Arial"/>
            </a:endParaRPr>
          </a:p>
          <a:p>
            <a:pPr marL="226060" marR="397510" indent="-213995">
              <a:lnSpc>
                <a:spcPct val="100000"/>
              </a:lnSpc>
              <a:spcBef>
                <a:spcPts val="605"/>
              </a:spcBef>
              <a:buFont typeface="Wingdings"/>
              <a:buChar char=""/>
              <a:tabLst>
                <a:tab pos="227329" algn="l"/>
              </a:tabLst>
            </a:pPr>
            <a:r>
              <a:rPr sz="1000" dirty="0">
                <a:latin typeface="Arial"/>
                <a:cs typeface="Arial"/>
              </a:rPr>
              <a:t>Lancement</a:t>
            </a:r>
            <a:r>
              <a:rPr sz="1000" spc="-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en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2023</a:t>
            </a:r>
            <a:r>
              <a:rPr sz="1000" spc="-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du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concours</a:t>
            </a:r>
            <a:r>
              <a:rPr sz="1000" spc="-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d’attractivité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du 	</a:t>
            </a:r>
            <a:r>
              <a:rPr sz="1000" dirty="0">
                <a:latin typeface="Arial"/>
                <a:cs typeface="Arial"/>
              </a:rPr>
              <a:t>nucléaire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avec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le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soutien</a:t>
            </a:r>
            <a:r>
              <a:rPr sz="1000" spc="-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du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gouvernement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52565" y="3805224"/>
            <a:ext cx="13023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4471C4"/>
                </a:solidFill>
                <a:latin typeface="Arial"/>
                <a:cs typeface="Arial"/>
              </a:rPr>
              <a:t>Perspectives</a:t>
            </a:r>
            <a:r>
              <a:rPr sz="1200" b="1" spc="-8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4471C4"/>
                </a:solidFill>
                <a:latin typeface="Arial"/>
                <a:cs typeface="Arial"/>
              </a:rPr>
              <a:t>clés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85257" y="4142028"/>
            <a:ext cx="31400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9075" indent="-206375">
              <a:lnSpc>
                <a:spcPct val="100000"/>
              </a:lnSpc>
              <a:spcBef>
                <a:spcPts val="95"/>
              </a:spcBef>
              <a:buFont typeface="Wingdings"/>
              <a:buChar char=""/>
              <a:tabLst>
                <a:tab pos="219075" algn="l"/>
              </a:tabLst>
            </a:pPr>
            <a:r>
              <a:rPr sz="1000" dirty="0">
                <a:latin typeface="Arial"/>
                <a:cs typeface="Arial"/>
              </a:rPr>
              <a:t>Une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campagne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</a:t>
            </a:r>
            <a:r>
              <a:rPr sz="1000" spc="-10" dirty="0">
                <a:latin typeface="Arial"/>
                <a:cs typeface="Arial"/>
              </a:rPr>
              <a:t> communication</a:t>
            </a:r>
            <a:r>
              <a:rPr sz="1000" spc="-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nationale</a:t>
            </a:r>
            <a:r>
              <a:rPr sz="1000" spc="2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à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venir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271515" y="998600"/>
            <a:ext cx="676275" cy="3114675"/>
            <a:chOff x="5271515" y="998600"/>
            <a:chExt cx="676275" cy="3114675"/>
          </a:xfrm>
        </p:grpSpPr>
        <p:sp>
          <p:nvSpPr>
            <p:cNvPr id="11" name="object 11"/>
            <p:cNvSpPr/>
            <p:nvPr/>
          </p:nvSpPr>
          <p:spPr>
            <a:xfrm>
              <a:off x="5537453" y="1008125"/>
              <a:ext cx="114300" cy="367665"/>
            </a:xfrm>
            <a:custGeom>
              <a:avLst/>
              <a:gdLst/>
              <a:ahLst/>
              <a:cxnLst/>
              <a:rect l="l" t="t" r="r" b="b"/>
              <a:pathLst>
                <a:path w="114300" h="367665">
                  <a:moveTo>
                    <a:pt x="107187" y="353440"/>
                  </a:moveTo>
                  <a:lnTo>
                    <a:pt x="99441" y="353440"/>
                  </a:lnTo>
                  <a:lnTo>
                    <a:pt x="96787" y="345148"/>
                  </a:lnTo>
                  <a:lnTo>
                    <a:pt x="90408" y="338058"/>
                  </a:lnTo>
                  <a:lnTo>
                    <a:pt x="80956" y="332563"/>
                  </a:lnTo>
                  <a:lnTo>
                    <a:pt x="69087" y="329057"/>
                  </a:lnTo>
                  <a:lnTo>
                    <a:pt x="69087" y="47498"/>
                  </a:lnTo>
                  <a:lnTo>
                    <a:pt x="74547" y="43562"/>
                  </a:lnTo>
                  <a:lnTo>
                    <a:pt x="78755" y="38401"/>
                  </a:lnTo>
                  <a:lnTo>
                    <a:pt x="81464" y="32263"/>
                  </a:lnTo>
                  <a:lnTo>
                    <a:pt x="82423" y="25400"/>
                  </a:lnTo>
                  <a:lnTo>
                    <a:pt x="80438" y="15484"/>
                  </a:lnTo>
                  <a:lnTo>
                    <a:pt x="75025" y="7413"/>
                  </a:lnTo>
                  <a:lnTo>
                    <a:pt x="66992" y="1986"/>
                  </a:lnTo>
                  <a:lnTo>
                    <a:pt x="57150" y="0"/>
                  </a:lnTo>
                  <a:lnTo>
                    <a:pt x="47307" y="1986"/>
                  </a:lnTo>
                  <a:lnTo>
                    <a:pt x="39274" y="7413"/>
                  </a:lnTo>
                  <a:lnTo>
                    <a:pt x="33861" y="15484"/>
                  </a:lnTo>
                  <a:lnTo>
                    <a:pt x="31876" y="25400"/>
                  </a:lnTo>
                  <a:lnTo>
                    <a:pt x="32835" y="32263"/>
                  </a:lnTo>
                  <a:lnTo>
                    <a:pt x="35544" y="38401"/>
                  </a:lnTo>
                  <a:lnTo>
                    <a:pt x="39752" y="43562"/>
                  </a:lnTo>
                  <a:lnTo>
                    <a:pt x="45212" y="47498"/>
                  </a:lnTo>
                  <a:lnTo>
                    <a:pt x="45212" y="329057"/>
                  </a:lnTo>
                  <a:lnTo>
                    <a:pt x="33343" y="332581"/>
                  </a:lnTo>
                  <a:lnTo>
                    <a:pt x="23891" y="338105"/>
                  </a:lnTo>
                  <a:lnTo>
                    <a:pt x="17512" y="345201"/>
                  </a:lnTo>
                  <a:lnTo>
                    <a:pt x="14859" y="353440"/>
                  </a:lnTo>
                  <a:lnTo>
                    <a:pt x="7112" y="353440"/>
                  </a:lnTo>
                  <a:lnTo>
                    <a:pt x="3175" y="353440"/>
                  </a:lnTo>
                  <a:lnTo>
                    <a:pt x="0" y="356488"/>
                  </a:lnTo>
                  <a:lnTo>
                    <a:pt x="0" y="360299"/>
                  </a:lnTo>
                  <a:lnTo>
                    <a:pt x="0" y="364109"/>
                  </a:lnTo>
                  <a:lnTo>
                    <a:pt x="3175" y="367284"/>
                  </a:lnTo>
                  <a:lnTo>
                    <a:pt x="7112" y="367284"/>
                  </a:lnTo>
                  <a:lnTo>
                    <a:pt x="107187" y="367284"/>
                  </a:lnTo>
                  <a:lnTo>
                    <a:pt x="110998" y="367284"/>
                  </a:lnTo>
                  <a:lnTo>
                    <a:pt x="114300" y="364109"/>
                  </a:lnTo>
                  <a:lnTo>
                    <a:pt x="114300" y="360299"/>
                  </a:lnTo>
                  <a:lnTo>
                    <a:pt x="114300" y="356488"/>
                  </a:lnTo>
                  <a:lnTo>
                    <a:pt x="110998" y="353440"/>
                  </a:lnTo>
                  <a:lnTo>
                    <a:pt x="107187" y="353440"/>
                  </a:lnTo>
                  <a:close/>
                </a:path>
              </a:pathLst>
            </a:custGeom>
            <a:ln w="19050">
              <a:solidFill>
                <a:srgbClr val="FD57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50483" y="1095882"/>
              <a:ext cx="117348" cy="11671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622797" y="1071879"/>
              <a:ext cx="315595" cy="165735"/>
            </a:xfrm>
            <a:custGeom>
              <a:avLst/>
              <a:gdLst/>
              <a:ahLst/>
              <a:cxnLst/>
              <a:rect l="l" t="t" r="r" b="b"/>
              <a:pathLst>
                <a:path w="315595" h="165734">
                  <a:moveTo>
                    <a:pt x="0" y="0"/>
                  </a:moveTo>
                  <a:lnTo>
                    <a:pt x="0" y="154940"/>
                  </a:lnTo>
                  <a:lnTo>
                    <a:pt x="38476" y="147660"/>
                  </a:lnTo>
                  <a:lnTo>
                    <a:pt x="74845" y="148648"/>
                  </a:lnTo>
                  <a:lnTo>
                    <a:pt x="109643" y="154300"/>
                  </a:lnTo>
                  <a:lnTo>
                    <a:pt x="143406" y="161012"/>
                  </a:lnTo>
                  <a:lnTo>
                    <a:pt x="176671" y="165180"/>
                  </a:lnTo>
                  <a:lnTo>
                    <a:pt x="209973" y="163199"/>
                  </a:lnTo>
                  <a:lnTo>
                    <a:pt x="243849" y="151466"/>
                  </a:lnTo>
                  <a:lnTo>
                    <a:pt x="278835" y="126377"/>
                  </a:lnTo>
                  <a:lnTo>
                    <a:pt x="315467" y="84328"/>
                  </a:lnTo>
                  <a:lnTo>
                    <a:pt x="267952" y="94573"/>
                  </a:lnTo>
                  <a:lnTo>
                    <a:pt x="230320" y="93126"/>
                  </a:lnTo>
                  <a:lnTo>
                    <a:pt x="199672" y="82898"/>
                  </a:lnTo>
                  <a:lnTo>
                    <a:pt x="173106" y="66796"/>
                  </a:lnTo>
                  <a:lnTo>
                    <a:pt x="147723" y="47729"/>
                  </a:lnTo>
                  <a:lnTo>
                    <a:pt x="120621" y="28607"/>
                  </a:lnTo>
                  <a:lnTo>
                    <a:pt x="88901" y="12339"/>
                  </a:lnTo>
                  <a:lnTo>
                    <a:pt x="49660" y="183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D57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82767" y="3782568"/>
              <a:ext cx="219456" cy="220979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5321808" y="3721607"/>
              <a:ext cx="340360" cy="342900"/>
            </a:xfrm>
            <a:custGeom>
              <a:avLst/>
              <a:gdLst/>
              <a:ahLst/>
              <a:cxnLst/>
              <a:rect l="l" t="t" r="r" b="b"/>
              <a:pathLst>
                <a:path w="340360" h="342900">
                  <a:moveTo>
                    <a:pt x="15240" y="150622"/>
                  </a:moveTo>
                  <a:lnTo>
                    <a:pt x="12446" y="147193"/>
                  </a:lnTo>
                  <a:lnTo>
                    <a:pt x="8763" y="146812"/>
                  </a:lnTo>
                  <a:lnTo>
                    <a:pt x="4826" y="146304"/>
                  </a:lnTo>
                  <a:lnTo>
                    <a:pt x="1397" y="149098"/>
                  </a:lnTo>
                  <a:lnTo>
                    <a:pt x="889" y="152831"/>
                  </a:lnTo>
                  <a:lnTo>
                    <a:pt x="381" y="157797"/>
                  </a:lnTo>
                  <a:lnTo>
                    <a:pt x="254" y="160286"/>
                  </a:lnTo>
                  <a:lnTo>
                    <a:pt x="0" y="164122"/>
                  </a:lnTo>
                  <a:lnTo>
                    <a:pt x="2921" y="167436"/>
                  </a:lnTo>
                  <a:lnTo>
                    <a:pt x="6731" y="167640"/>
                  </a:lnTo>
                  <a:lnTo>
                    <a:pt x="7239" y="167640"/>
                  </a:lnTo>
                  <a:lnTo>
                    <a:pt x="10922" y="167640"/>
                  </a:lnTo>
                  <a:lnTo>
                    <a:pt x="13970" y="164846"/>
                  </a:lnTo>
                  <a:lnTo>
                    <a:pt x="14351" y="158940"/>
                  </a:lnTo>
                  <a:lnTo>
                    <a:pt x="14859" y="154482"/>
                  </a:lnTo>
                  <a:lnTo>
                    <a:pt x="15240" y="150622"/>
                  </a:lnTo>
                  <a:close/>
                </a:path>
                <a:path w="340360" h="342900">
                  <a:moveTo>
                    <a:pt x="339852" y="171399"/>
                  </a:moveTo>
                  <a:lnTo>
                    <a:pt x="333756" y="125920"/>
                  </a:lnTo>
                  <a:lnTo>
                    <a:pt x="316585" y="85001"/>
                  </a:lnTo>
                  <a:lnTo>
                    <a:pt x="289953" y="50292"/>
                  </a:lnTo>
                  <a:lnTo>
                    <a:pt x="255498" y="23456"/>
                  </a:lnTo>
                  <a:lnTo>
                    <a:pt x="214858" y="6146"/>
                  </a:lnTo>
                  <a:lnTo>
                    <a:pt x="169672" y="0"/>
                  </a:lnTo>
                  <a:lnTo>
                    <a:pt x="154165" y="698"/>
                  </a:lnTo>
                  <a:lnTo>
                    <a:pt x="109220" y="11049"/>
                  </a:lnTo>
                  <a:lnTo>
                    <a:pt x="103505" y="16764"/>
                  </a:lnTo>
                  <a:lnTo>
                    <a:pt x="106426" y="24511"/>
                  </a:lnTo>
                  <a:lnTo>
                    <a:pt x="110744" y="26416"/>
                  </a:lnTo>
                  <a:lnTo>
                    <a:pt x="127927" y="20650"/>
                  </a:lnTo>
                  <a:lnTo>
                    <a:pt x="141579" y="17462"/>
                  </a:lnTo>
                  <a:lnTo>
                    <a:pt x="155498" y="15519"/>
                  </a:lnTo>
                  <a:lnTo>
                    <a:pt x="169672" y="14859"/>
                  </a:lnTo>
                  <a:lnTo>
                    <a:pt x="218732" y="22860"/>
                  </a:lnTo>
                  <a:lnTo>
                    <a:pt x="261366" y="45110"/>
                  </a:lnTo>
                  <a:lnTo>
                    <a:pt x="295008" y="79019"/>
                  </a:lnTo>
                  <a:lnTo>
                    <a:pt x="317068" y="121983"/>
                  </a:lnTo>
                  <a:lnTo>
                    <a:pt x="324993" y="171399"/>
                  </a:lnTo>
                  <a:lnTo>
                    <a:pt x="317068" y="220853"/>
                  </a:lnTo>
                  <a:lnTo>
                    <a:pt x="295008" y="263829"/>
                  </a:lnTo>
                  <a:lnTo>
                    <a:pt x="261366" y="297738"/>
                  </a:lnTo>
                  <a:lnTo>
                    <a:pt x="218732" y="319989"/>
                  </a:lnTo>
                  <a:lnTo>
                    <a:pt x="169672" y="327977"/>
                  </a:lnTo>
                  <a:lnTo>
                    <a:pt x="123774" y="321094"/>
                  </a:lnTo>
                  <a:lnTo>
                    <a:pt x="83223" y="301713"/>
                  </a:lnTo>
                  <a:lnTo>
                    <a:pt x="50165" y="271805"/>
                  </a:lnTo>
                  <a:lnTo>
                    <a:pt x="26746" y="233286"/>
                  </a:lnTo>
                  <a:lnTo>
                    <a:pt x="15113" y="188112"/>
                  </a:lnTo>
                  <a:lnTo>
                    <a:pt x="14732" y="183959"/>
                  </a:lnTo>
                  <a:lnTo>
                    <a:pt x="11049" y="181038"/>
                  </a:lnTo>
                  <a:lnTo>
                    <a:pt x="2921" y="181940"/>
                  </a:lnTo>
                  <a:lnTo>
                    <a:pt x="0" y="185521"/>
                  </a:lnTo>
                  <a:lnTo>
                    <a:pt x="508" y="189674"/>
                  </a:lnTo>
                  <a:lnTo>
                    <a:pt x="13169" y="239166"/>
                  </a:lnTo>
                  <a:lnTo>
                    <a:pt x="38773" y="281368"/>
                  </a:lnTo>
                  <a:lnTo>
                    <a:pt x="74968" y="314134"/>
                  </a:lnTo>
                  <a:lnTo>
                    <a:pt x="119380" y="335356"/>
                  </a:lnTo>
                  <a:lnTo>
                    <a:pt x="169672" y="342900"/>
                  </a:lnTo>
                  <a:lnTo>
                    <a:pt x="214858" y="336765"/>
                  </a:lnTo>
                  <a:lnTo>
                    <a:pt x="255498" y="319455"/>
                  </a:lnTo>
                  <a:lnTo>
                    <a:pt x="289953" y="292608"/>
                  </a:lnTo>
                  <a:lnTo>
                    <a:pt x="316585" y="257886"/>
                  </a:lnTo>
                  <a:lnTo>
                    <a:pt x="333756" y="216941"/>
                  </a:lnTo>
                  <a:lnTo>
                    <a:pt x="339852" y="171399"/>
                  </a:lnTo>
                  <a:close/>
                </a:path>
              </a:pathLst>
            </a:custGeom>
            <a:solidFill>
              <a:srgbClr val="FD57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71515" y="3727703"/>
              <a:ext cx="230124" cy="173736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274564" y="3677411"/>
              <a:ext cx="434340" cy="436245"/>
            </a:xfrm>
            <a:custGeom>
              <a:avLst/>
              <a:gdLst/>
              <a:ahLst/>
              <a:cxnLst/>
              <a:rect l="l" t="t" r="r" b="b"/>
              <a:pathLst>
                <a:path w="434339" h="436245">
                  <a:moveTo>
                    <a:pt x="109728" y="40386"/>
                  </a:moveTo>
                  <a:lnTo>
                    <a:pt x="107442" y="36830"/>
                  </a:lnTo>
                  <a:lnTo>
                    <a:pt x="105156" y="33020"/>
                  </a:lnTo>
                  <a:lnTo>
                    <a:pt x="100584" y="32004"/>
                  </a:lnTo>
                  <a:lnTo>
                    <a:pt x="97155" y="34417"/>
                  </a:lnTo>
                  <a:lnTo>
                    <a:pt x="93091" y="37211"/>
                  </a:lnTo>
                  <a:lnTo>
                    <a:pt x="90932" y="38862"/>
                  </a:lnTo>
                  <a:lnTo>
                    <a:pt x="87757" y="41402"/>
                  </a:lnTo>
                  <a:lnTo>
                    <a:pt x="86868" y="46355"/>
                  </a:lnTo>
                  <a:lnTo>
                    <a:pt x="89154" y="50038"/>
                  </a:lnTo>
                  <a:lnTo>
                    <a:pt x="90805" y="52197"/>
                  </a:lnTo>
                  <a:lnTo>
                    <a:pt x="92964" y="53340"/>
                  </a:lnTo>
                  <a:lnTo>
                    <a:pt x="95377" y="53340"/>
                  </a:lnTo>
                  <a:lnTo>
                    <a:pt x="96774" y="53340"/>
                  </a:lnTo>
                  <a:lnTo>
                    <a:pt x="98298" y="52832"/>
                  </a:lnTo>
                  <a:lnTo>
                    <a:pt x="99695" y="51943"/>
                  </a:lnTo>
                  <a:lnTo>
                    <a:pt x="101473" y="50419"/>
                  </a:lnTo>
                  <a:lnTo>
                    <a:pt x="103378" y="49022"/>
                  </a:lnTo>
                  <a:lnTo>
                    <a:pt x="105283" y="47752"/>
                  </a:lnTo>
                  <a:lnTo>
                    <a:pt x="108712" y="45339"/>
                  </a:lnTo>
                  <a:lnTo>
                    <a:pt x="109728" y="40386"/>
                  </a:lnTo>
                  <a:close/>
                </a:path>
                <a:path w="434339" h="436245">
                  <a:moveTo>
                    <a:pt x="434340" y="217932"/>
                  </a:moveTo>
                  <a:lnTo>
                    <a:pt x="428599" y="168033"/>
                  </a:lnTo>
                  <a:lnTo>
                    <a:pt x="412254" y="122186"/>
                  </a:lnTo>
                  <a:lnTo>
                    <a:pt x="386613" y="81724"/>
                  </a:lnTo>
                  <a:lnTo>
                    <a:pt x="352971" y="47955"/>
                  </a:lnTo>
                  <a:lnTo>
                    <a:pt x="312648" y="22199"/>
                  </a:lnTo>
                  <a:lnTo>
                    <a:pt x="266941" y="5778"/>
                  </a:lnTo>
                  <a:lnTo>
                    <a:pt x="217170" y="0"/>
                  </a:lnTo>
                  <a:lnTo>
                    <a:pt x="193408" y="1282"/>
                  </a:lnTo>
                  <a:lnTo>
                    <a:pt x="147624" y="11468"/>
                  </a:lnTo>
                  <a:lnTo>
                    <a:pt x="120396" y="26416"/>
                  </a:lnTo>
                  <a:lnTo>
                    <a:pt x="123825" y="33782"/>
                  </a:lnTo>
                  <a:lnTo>
                    <a:pt x="128270" y="35560"/>
                  </a:lnTo>
                  <a:lnTo>
                    <a:pt x="131953" y="33782"/>
                  </a:lnTo>
                  <a:lnTo>
                    <a:pt x="152387" y="25577"/>
                  </a:lnTo>
                  <a:lnTo>
                    <a:pt x="173456" y="19659"/>
                  </a:lnTo>
                  <a:lnTo>
                    <a:pt x="195084" y="16065"/>
                  </a:lnTo>
                  <a:lnTo>
                    <a:pt x="217170" y="14859"/>
                  </a:lnTo>
                  <a:lnTo>
                    <a:pt x="263525" y="20243"/>
                  </a:lnTo>
                  <a:lnTo>
                    <a:pt x="306095" y="35547"/>
                  </a:lnTo>
                  <a:lnTo>
                    <a:pt x="343662" y="59563"/>
                  </a:lnTo>
                  <a:lnTo>
                    <a:pt x="374992" y="91033"/>
                  </a:lnTo>
                  <a:lnTo>
                    <a:pt x="398894" y="128752"/>
                  </a:lnTo>
                  <a:lnTo>
                    <a:pt x="414121" y="171462"/>
                  </a:lnTo>
                  <a:lnTo>
                    <a:pt x="419481" y="217932"/>
                  </a:lnTo>
                  <a:lnTo>
                    <a:pt x="414121" y="264401"/>
                  </a:lnTo>
                  <a:lnTo>
                    <a:pt x="398894" y="307086"/>
                  </a:lnTo>
                  <a:lnTo>
                    <a:pt x="374992" y="344766"/>
                  </a:lnTo>
                  <a:lnTo>
                    <a:pt x="343662" y="376212"/>
                  </a:lnTo>
                  <a:lnTo>
                    <a:pt x="306095" y="400202"/>
                  </a:lnTo>
                  <a:lnTo>
                    <a:pt x="263525" y="415493"/>
                  </a:lnTo>
                  <a:lnTo>
                    <a:pt x="217170" y="420852"/>
                  </a:lnTo>
                  <a:lnTo>
                    <a:pt x="170802" y="415493"/>
                  </a:lnTo>
                  <a:lnTo>
                    <a:pt x="128231" y="400202"/>
                  </a:lnTo>
                  <a:lnTo>
                    <a:pt x="90665" y="376212"/>
                  </a:lnTo>
                  <a:lnTo>
                    <a:pt x="59334" y="344766"/>
                  </a:lnTo>
                  <a:lnTo>
                    <a:pt x="35433" y="307086"/>
                  </a:lnTo>
                  <a:lnTo>
                    <a:pt x="20205" y="264401"/>
                  </a:lnTo>
                  <a:lnTo>
                    <a:pt x="14859" y="217932"/>
                  </a:lnTo>
                  <a:lnTo>
                    <a:pt x="15240" y="204266"/>
                  </a:lnTo>
                  <a:lnTo>
                    <a:pt x="12065" y="200685"/>
                  </a:lnTo>
                  <a:lnTo>
                    <a:pt x="3937" y="200355"/>
                  </a:lnTo>
                  <a:lnTo>
                    <a:pt x="508" y="203479"/>
                  </a:lnTo>
                  <a:lnTo>
                    <a:pt x="0" y="217932"/>
                  </a:lnTo>
                  <a:lnTo>
                    <a:pt x="5740" y="267843"/>
                  </a:lnTo>
                  <a:lnTo>
                    <a:pt x="22098" y="313690"/>
                  </a:lnTo>
                  <a:lnTo>
                    <a:pt x="47764" y="354164"/>
                  </a:lnTo>
                  <a:lnTo>
                    <a:pt x="81407" y="387934"/>
                  </a:lnTo>
                  <a:lnTo>
                    <a:pt x="121742" y="413689"/>
                  </a:lnTo>
                  <a:lnTo>
                    <a:pt x="167424" y="430098"/>
                  </a:lnTo>
                  <a:lnTo>
                    <a:pt x="217170" y="435864"/>
                  </a:lnTo>
                  <a:lnTo>
                    <a:pt x="266941" y="430098"/>
                  </a:lnTo>
                  <a:lnTo>
                    <a:pt x="312648" y="413689"/>
                  </a:lnTo>
                  <a:lnTo>
                    <a:pt x="352971" y="387934"/>
                  </a:lnTo>
                  <a:lnTo>
                    <a:pt x="386613" y="354164"/>
                  </a:lnTo>
                  <a:lnTo>
                    <a:pt x="412254" y="313690"/>
                  </a:lnTo>
                  <a:lnTo>
                    <a:pt x="428599" y="267843"/>
                  </a:lnTo>
                  <a:lnTo>
                    <a:pt x="434340" y="217932"/>
                  </a:lnTo>
                  <a:close/>
                </a:path>
              </a:pathLst>
            </a:custGeom>
            <a:solidFill>
              <a:srgbClr val="FD57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4539495" y="1517367"/>
            <a:ext cx="415290" cy="2385695"/>
            <a:chOff x="4539495" y="1517367"/>
            <a:chExt cx="415290" cy="2385695"/>
          </a:xfrm>
        </p:grpSpPr>
        <p:sp>
          <p:nvSpPr>
            <p:cNvPr id="19" name="object 19"/>
            <p:cNvSpPr/>
            <p:nvPr/>
          </p:nvSpPr>
          <p:spPr>
            <a:xfrm>
              <a:off x="4539495" y="1517367"/>
              <a:ext cx="415290" cy="1991995"/>
            </a:xfrm>
            <a:custGeom>
              <a:avLst/>
              <a:gdLst/>
              <a:ahLst/>
              <a:cxnLst/>
              <a:rect l="l" t="t" r="r" b="b"/>
              <a:pathLst>
                <a:path w="415289" h="1991995">
                  <a:moveTo>
                    <a:pt x="0" y="1991631"/>
                  </a:moveTo>
                  <a:lnTo>
                    <a:pt x="414992" y="1991631"/>
                  </a:lnTo>
                  <a:lnTo>
                    <a:pt x="414992" y="0"/>
                  </a:lnTo>
                  <a:lnTo>
                    <a:pt x="0" y="0"/>
                  </a:lnTo>
                  <a:lnTo>
                    <a:pt x="0" y="1991631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539496" y="3501858"/>
              <a:ext cx="415290" cy="401320"/>
            </a:xfrm>
            <a:custGeom>
              <a:avLst/>
              <a:gdLst/>
              <a:ahLst/>
              <a:cxnLst/>
              <a:rect l="l" t="t" r="r" b="b"/>
              <a:pathLst>
                <a:path w="415289" h="401320">
                  <a:moveTo>
                    <a:pt x="415040" y="0"/>
                  </a:moveTo>
                  <a:lnTo>
                    <a:pt x="0" y="0"/>
                  </a:lnTo>
                  <a:lnTo>
                    <a:pt x="0" y="401183"/>
                  </a:lnTo>
                  <a:lnTo>
                    <a:pt x="415040" y="401183"/>
                  </a:lnTo>
                  <a:lnTo>
                    <a:pt x="415040" y="0"/>
                  </a:lnTo>
                  <a:close/>
                </a:path>
              </a:pathLst>
            </a:custGeom>
            <a:solidFill>
              <a:srgbClr val="A9D0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947336" y="3501859"/>
              <a:ext cx="7620" cy="401320"/>
            </a:xfrm>
            <a:custGeom>
              <a:avLst/>
              <a:gdLst/>
              <a:ahLst/>
              <a:cxnLst/>
              <a:rect l="l" t="t" r="r" b="b"/>
              <a:pathLst>
                <a:path w="7620" h="401320">
                  <a:moveTo>
                    <a:pt x="7150" y="0"/>
                  </a:moveTo>
                  <a:lnTo>
                    <a:pt x="0" y="0"/>
                  </a:lnTo>
                  <a:lnTo>
                    <a:pt x="0" y="394042"/>
                  </a:lnTo>
                  <a:lnTo>
                    <a:pt x="0" y="401116"/>
                  </a:lnTo>
                  <a:lnTo>
                    <a:pt x="7150" y="401116"/>
                  </a:lnTo>
                  <a:lnTo>
                    <a:pt x="7150" y="394042"/>
                  </a:lnTo>
                  <a:lnTo>
                    <a:pt x="71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68331" y="1492160"/>
            <a:ext cx="4121785" cy="326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955" marR="8890">
              <a:lnSpc>
                <a:spcPct val="109500"/>
              </a:lnSpc>
              <a:spcBef>
                <a:spcPts val="100"/>
              </a:spcBef>
            </a:pPr>
            <a:r>
              <a:rPr sz="900" u="sng" dirty="0">
                <a:solidFill>
                  <a:srgbClr val="1F3763"/>
                </a:solidFill>
                <a:uFill>
                  <a:solidFill>
                    <a:srgbClr val="1F3763"/>
                  </a:solidFill>
                </a:uFill>
                <a:latin typeface="Arial"/>
                <a:cs typeface="Arial"/>
              </a:rPr>
              <a:t>Action</a:t>
            </a:r>
            <a:r>
              <a:rPr sz="900" u="sng" spc="-75" dirty="0">
                <a:solidFill>
                  <a:srgbClr val="1F3763"/>
                </a:solidFill>
                <a:uFill>
                  <a:solidFill>
                    <a:srgbClr val="1F3763"/>
                  </a:solidFill>
                </a:uFill>
                <a:latin typeface="Arial"/>
                <a:cs typeface="Arial"/>
              </a:rPr>
              <a:t> </a:t>
            </a:r>
            <a:r>
              <a:rPr sz="900" u="sng" dirty="0">
                <a:solidFill>
                  <a:srgbClr val="1F3763"/>
                </a:solidFill>
                <a:uFill>
                  <a:solidFill>
                    <a:srgbClr val="1F3763"/>
                  </a:solidFill>
                </a:uFill>
                <a:latin typeface="Arial"/>
                <a:cs typeface="Arial"/>
              </a:rPr>
              <a:t>1</a:t>
            </a:r>
            <a:r>
              <a:rPr sz="900" u="none" spc="15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u="none" dirty="0">
                <a:solidFill>
                  <a:srgbClr val="1F3763"/>
                </a:solidFill>
                <a:latin typeface="Arial"/>
                <a:cs typeface="Arial"/>
              </a:rPr>
              <a:t>:</a:t>
            </a:r>
            <a:r>
              <a:rPr sz="900" u="none" spc="-30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u="none" spc="-20" dirty="0">
                <a:solidFill>
                  <a:srgbClr val="1F3763"/>
                </a:solidFill>
                <a:latin typeface="Arial"/>
                <a:cs typeface="Arial"/>
              </a:rPr>
              <a:t>enrichir</a:t>
            </a:r>
            <a:r>
              <a:rPr sz="900" u="none" spc="-25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u="none" dirty="0">
                <a:solidFill>
                  <a:srgbClr val="1F3763"/>
                </a:solidFill>
                <a:latin typeface="Arial"/>
                <a:cs typeface="Arial"/>
              </a:rPr>
              <a:t>le</a:t>
            </a:r>
            <a:r>
              <a:rPr sz="900" u="none" spc="5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u="none" spc="-30" dirty="0">
                <a:solidFill>
                  <a:srgbClr val="1F3763"/>
                </a:solidFill>
                <a:latin typeface="Arial"/>
                <a:cs typeface="Arial"/>
              </a:rPr>
              <a:t>contenu</a:t>
            </a:r>
            <a:r>
              <a:rPr sz="900" u="none" spc="-60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u="none" dirty="0">
                <a:solidFill>
                  <a:srgbClr val="1F3763"/>
                </a:solidFill>
                <a:latin typeface="Arial"/>
                <a:cs typeface="Arial"/>
              </a:rPr>
              <a:t>du</a:t>
            </a:r>
            <a:r>
              <a:rPr sz="900" u="none" spc="-35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b="1" u="none" spc="-10" dirty="0">
                <a:solidFill>
                  <a:srgbClr val="1F3763"/>
                </a:solidFill>
                <a:latin typeface="Arial"/>
                <a:cs typeface="Arial"/>
              </a:rPr>
              <a:t>site</a:t>
            </a:r>
            <a:r>
              <a:rPr sz="900" b="1" u="none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b="1" u="none" spc="-10" dirty="0">
                <a:solidFill>
                  <a:srgbClr val="1F3763"/>
                </a:solidFill>
                <a:latin typeface="Arial"/>
                <a:cs typeface="Arial"/>
              </a:rPr>
              <a:t>monavenirdanslenucléaire.fr</a:t>
            </a:r>
            <a:r>
              <a:rPr sz="900" b="1" u="none" spc="30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u="none" dirty="0">
                <a:solidFill>
                  <a:srgbClr val="1F3763"/>
                </a:solidFill>
                <a:latin typeface="Arial"/>
                <a:cs typeface="Arial"/>
              </a:rPr>
              <a:t>et</a:t>
            </a:r>
            <a:r>
              <a:rPr sz="900" u="none" spc="-30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u="none" spc="-20" dirty="0">
                <a:solidFill>
                  <a:srgbClr val="1F3763"/>
                </a:solidFill>
                <a:latin typeface="Arial"/>
                <a:cs typeface="Arial"/>
              </a:rPr>
              <a:t>renforcer </a:t>
            </a:r>
            <a:r>
              <a:rPr sz="900" u="none" spc="-25" dirty="0">
                <a:solidFill>
                  <a:srgbClr val="1F3763"/>
                </a:solidFill>
                <a:latin typeface="Arial"/>
                <a:cs typeface="Arial"/>
              </a:rPr>
              <a:t>sa </a:t>
            </a:r>
            <a:r>
              <a:rPr sz="900" u="none" spc="-10" dirty="0">
                <a:solidFill>
                  <a:srgbClr val="1F3763"/>
                </a:solidFill>
                <a:latin typeface="Arial"/>
                <a:cs typeface="Arial"/>
              </a:rPr>
              <a:t>notoriété</a:t>
            </a:r>
            <a:endParaRPr sz="9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68331" y="1886058"/>
            <a:ext cx="4121785" cy="326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955" marR="110489">
              <a:lnSpc>
                <a:spcPct val="109600"/>
              </a:lnSpc>
              <a:spcBef>
                <a:spcPts val="100"/>
              </a:spcBef>
            </a:pPr>
            <a:r>
              <a:rPr sz="900" u="sng" dirty="0">
                <a:solidFill>
                  <a:srgbClr val="1F3763"/>
                </a:solidFill>
                <a:uFill>
                  <a:solidFill>
                    <a:srgbClr val="1F3763"/>
                  </a:solidFill>
                </a:uFill>
                <a:latin typeface="Arial"/>
                <a:cs typeface="Arial"/>
              </a:rPr>
              <a:t>Action</a:t>
            </a:r>
            <a:r>
              <a:rPr sz="900" u="sng" spc="-90" dirty="0">
                <a:solidFill>
                  <a:srgbClr val="1F3763"/>
                </a:solidFill>
                <a:uFill>
                  <a:solidFill>
                    <a:srgbClr val="1F3763"/>
                  </a:solidFill>
                </a:uFill>
                <a:latin typeface="Arial"/>
                <a:cs typeface="Arial"/>
              </a:rPr>
              <a:t> </a:t>
            </a:r>
            <a:r>
              <a:rPr sz="900" u="sng" dirty="0">
                <a:solidFill>
                  <a:srgbClr val="1F3763"/>
                </a:solidFill>
                <a:uFill>
                  <a:solidFill>
                    <a:srgbClr val="1F3763"/>
                  </a:solidFill>
                </a:uFill>
                <a:latin typeface="Arial"/>
                <a:cs typeface="Arial"/>
              </a:rPr>
              <a:t>2</a:t>
            </a:r>
            <a:r>
              <a:rPr sz="900" u="none" spc="-10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u="none" dirty="0">
                <a:solidFill>
                  <a:srgbClr val="1F3763"/>
                </a:solidFill>
                <a:latin typeface="Arial"/>
                <a:cs typeface="Arial"/>
              </a:rPr>
              <a:t>:</a:t>
            </a:r>
            <a:r>
              <a:rPr sz="900" u="none" spc="-55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u="none" spc="-20" dirty="0">
                <a:solidFill>
                  <a:srgbClr val="1F3763"/>
                </a:solidFill>
                <a:latin typeface="Arial"/>
                <a:cs typeface="Arial"/>
              </a:rPr>
              <a:t>pérenniser</a:t>
            </a:r>
            <a:r>
              <a:rPr sz="900" u="none" spc="-45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u="none" dirty="0">
                <a:solidFill>
                  <a:srgbClr val="1F3763"/>
                </a:solidFill>
                <a:latin typeface="Arial"/>
                <a:cs typeface="Arial"/>
              </a:rPr>
              <a:t>la </a:t>
            </a:r>
            <a:r>
              <a:rPr sz="900" b="1" u="none" dirty="0">
                <a:solidFill>
                  <a:srgbClr val="1F3763"/>
                </a:solidFill>
                <a:latin typeface="Arial"/>
                <a:cs typeface="Arial"/>
              </a:rPr>
              <a:t>semaine</a:t>
            </a:r>
            <a:r>
              <a:rPr sz="900" b="1" u="none" spc="-20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b="1" u="none" dirty="0">
                <a:solidFill>
                  <a:srgbClr val="1F3763"/>
                </a:solidFill>
                <a:latin typeface="Arial"/>
                <a:cs typeface="Arial"/>
              </a:rPr>
              <a:t>des</a:t>
            </a:r>
            <a:r>
              <a:rPr sz="900" b="1" u="none" spc="-25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b="1" u="none" spc="-10" dirty="0">
                <a:solidFill>
                  <a:srgbClr val="1F3763"/>
                </a:solidFill>
                <a:latin typeface="Arial"/>
                <a:cs typeface="Arial"/>
              </a:rPr>
              <a:t>métiers</a:t>
            </a:r>
            <a:r>
              <a:rPr sz="900" b="1" u="none" spc="-20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b="1" u="none" dirty="0">
                <a:solidFill>
                  <a:srgbClr val="1F3763"/>
                </a:solidFill>
                <a:latin typeface="Arial"/>
                <a:cs typeface="Arial"/>
              </a:rPr>
              <a:t>du</a:t>
            </a:r>
            <a:r>
              <a:rPr sz="900" b="1" u="none" spc="-15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b="1" u="none" dirty="0">
                <a:solidFill>
                  <a:srgbClr val="1F3763"/>
                </a:solidFill>
                <a:latin typeface="Arial"/>
                <a:cs typeface="Arial"/>
              </a:rPr>
              <a:t>nucléaire</a:t>
            </a:r>
            <a:r>
              <a:rPr sz="900" b="1" u="none" spc="25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u="none" dirty="0">
                <a:solidFill>
                  <a:srgbClr val="1F3763"/>
                </a:solidFill>
                <a:latin typeface="Arial"/>
                <a:cs typeface="Arial"/>
              </a:rPr>
              <a:t>et</a:t>
            </a:r>
            <a:r>
              <a:rPr sz="900" u="none" spc="-55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u="none" spc="-10" dirty="0">
                <a:solidFill>
                  <a:srgbClr val="1F3763"/>
                </a:solidFill>
                <a:latin typeface="Arial"/>
                <a:cs typeface="Arial"/>
              </a:rPr>
              <a:t>fédérer</a:t>
            </a:r>
            <a:r>
              <a:rPr sz="900" u="none" spc="-40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u="none" spc="-30" dirty="0">
                <a:solidFill>
                  <a:srgbClr val="1F3763"/>
                </a:solidFill>
                <a:latin typeface="Arial"/>
                <a:cs typeface="Arial"/>
              </a:rPr>
              <a:t>autour</a:t>
            </a:r>
            <a:r>
              <a:rPr sz="900" u="none" spc="-40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u="none" spc="-25" dirty="0">
                <a:solidFill>
                  <a:srgbClr val="1F3763"/>
                </a:solidFill>
                <a:latin typeface="Arial"/>
                <a:cs typeface="Arial"/>
              </a:rPr>
              <a:t>de </a:t>
            </a:r>
            <a:r>
              <a:rPr sz="900" u="none" dirty="0">
                <a:solidFill>
                  <a:srgbClr val="1F3763"/>
                </a:solidFill>
                <a:latin typeface="Arial"/>
                <a:cs typeface="Arial"/>
              </a:rPr>
              <a:t>cet</a:t>
            </a:r>
            <a:r>
              <a:rPr sz="900" u="none" spc="-45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u="none" spc="-30" dirty="0">
                <a:solidFill>
                  <a:srgbClr val="1F3763"/>
                </a:solidFill>
                <a:latin typeface="Arial"/>
                <a:cs typeface="Arial"/>
              </a:rPr>
              <a:t>évènement</a:t>
            </a:r>
            <a:r>
              <a:rPr sz="900" u="none" spc="-45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u="none" spc="-10" dirty="0">
                <a:solidFill>
                  <a:srgbClr val="1F3763"/>
                </a:solidFill>
                <a:latin typeface="Arial"/>
                <a:cs typeface="Arial"/>
              </a:rPr>
              <a:t>phare </a:t>
            </a:r>
            <a:r>
              <a:rPr sz="900" u="none" dirty="0">
                <a:solidFill>
                  <a:srgbClr val="1F3763"/>
                </a:solidFill>
                <a:latin typeface="Arial"/>
                <a:cs typeface="Arial"/>
              </a:rPr>
              <a:t>de</a:t>
            </a:r>
            <a:r>
              <a:rPr sz="900" u="none" spc="-10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u="none" dirty="0">
                <a:solidFill>
                  <a:srgbClr val="1F3763"/>
                </a:solidFill>
                <a:latin typeface="Arial"/>
                <a:cs typeface="Arial"/>
              </a:rPr>
              <a:t>de</a:t>
            </a:r>
            <a:r>
              <a:rPr sz="900" u="none" spc="-10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u="none" spc="-30" dirty="0">
                <a:solidFill>
                  <a:srgbClr val="1F3763"/>
                </a:solidFill>
                <a:latin typeface="Arial"/>
                <a:cs typeface="Arial"/>
              </a:rPr>
              <a:t>nouvelles</a:t>
            </a:r>
            <a:r>
              <a:rPr sz="900" u="none" spc="-15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u="none" spc="-10" dirty="0">
                <a:solidFill>
                  <a:srgbClr val="1F3763"/>
                </a:solidFill>
                <a:latin typeface="Arial"/>
                <a:cs typeface="Arial"/>
              </a:rPr>
              <a:t>initiatives.</a:t>
            </a:r>
            <a:endParaRPr sz="9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68331" y="2301385"/>
            <a:ext cx="4121785" cy="46990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0955" marR="262255">
              <a:lnSpc>
                <a:spcPct val="107100"/>
              </a:lnSpc>
              <a:spcBef>
                <a:spcPts val="125"/>
              </a:spcBef>
            </a:pPr>
            <a:r>
              <a:rPr sz="900" u="sng" dirty="0">
                <a:solidFill>
                  <a:srgbClr val="1F3763"/>
                </a:solidFill>
                <a:uFill>
                  <a:solidFill>
                    <a:srgbClr val="1F3763"/>
                  </a:solidFill>
                </a:uFill>
                <a:latin typeface="Arial"/>
                <a:cs typeface="Arial"/>
              </a:rPr>
              <a:t>Action</a:t>
            </a:r>
            <a:r>
              <a:rPr sz="900" u="sng" spc="-80" dirty="0">
                <a:solidFill>
                  <a:srgbClr val="1F3763"/>
                </a:solidFill>
                <a:uFill>
                  <a:solidFill>
                    <a:srgbClr val="1F3763"/>
                  </a:solidFill>
                </a:uFill>
                <a:latin typeface="Arial"/>
                <a:cs typeface="Arial"/>
              </a:rPr>
              <a:t> </a:t>
            </a:r>
            <a:r>
              <a:rPr sz="900" u="sng" dirty="0">
                <a:solidFill>
                  <a:srgbClr val="1F3763"/>
                </a:solidFill>
                <a:uFill>
                  <a:solidFill>
                    <a:srgbClr val="1F3763"/>
                  </a:solidFill>
                </a:uFill>
                <a:latin typeface="Arial"/>
                <a:cs typeface="Arial"/>
              </a:rPr>
              <a:t>3</a:t>
            </a:r>
            <a:r>
              <a:rPr sz="900" u="none" spc="-25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u="none" dirty="0">
                <a:solidFill>
                  <a:srgbClr val="1F3763"/>
                </a:solidFill>
                <a:latin typeface="Arial"/>
                <a:cs typeface="Arial"/>
              </a:rPr>
              <a:t>:</a:t>
            </a:r>
            <a:r>
              <a:rPr sz="900" u="none" spc="-55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u="none" spc="-10" dirty="0">
                <a:solidFill>
                  <a:srgbClr val="1F3763"/>
                </a:solidFill>
                <a:latin typeface="Arial"/>
                <a:cs typeface="Arial"/>
              </a:rPr>
              <a:t>accompagner</a:t>
            </a:r>
            <a:r>
              <a:rPr sz="900" u="none" spc="-50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u="none" dirty="0">
                <a:solidFill>
                  <a:srgbClr val="1F3763"/>
                </a:solidFill>
                <a:latin typeface="Arial"/>
                <a:cs typeface="Arial"/>
              </a:rPr>
              <a:t>la</a:t>
            </a:r>
            <a:r>
              <a:rPr sz="900" u="none" spc="-25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u="none" dirty="0">
                <a:solidFill>
                  <a:srgbClr val="1F3763"/>
                </a:solidFill>
                <a:latin typeface="Arial"/>
                <a:cs typeface="Arial"/>
              </a:rPr>
              <a:t>mise</a:t>
            </a:r>
            <a:r>
              <a:rPr sz="900" u="none" spc="-25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u="none" dirty="0">
                <a:solidFill>
                  <a:srgbClr val="1F3763"/>
                </a:solidFill>
                <a:latin typeface="Arial"/>
                <a:cs typeface="Arial"/>
              </a:rPr>
              <a:t>en</a:t>
            </a:r>
            <a:r>
              <a:rPr sz="900" u="none" spc="-80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u="none" spc="-10" dirty="0">
                <a:solidFill>
                  <a:srgbClr val="1F3763"/>
                </a:solidFill>
                <a:latin typeface="Arial"/>
                <a:cs typeface="Arial"/>
              </a:rPr>
              <a:t>place</a:t>
            </a:r>
            <a:r>
              <a:rPr sz="900" u="none" spc="-30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u="none" dirty="0">
                <a:solidFill>
                  <a:srgbClr val="1F3763"/>
                </a:solidFill>
                <a:latin typeface="Arial"/>
                <a:cs typeface="Arial"/>
              </a:rPr>
              <a:t>de</a:t>
            </a:r>
            <a:r>
              <a:rPr sz="900" u="none" spc="15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b="1" u="none" dirty="0">
                <a:solidFill>
                  <a:srgbClr val="1F3763"/>
                </a:solidFill>
                <a:latin typeface="Arial"/>
                <a:cs typeface="Arial"/>
              </a:rPr>
              <a:t>réseaux</a:t>
            </a:r>
            <a:r>
              <a:rPr sz="900" b="1" u="none" spc="-30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b="1" u="none" dirty="0">
                <a:solidFill>
                  <a:srgbClr val="1F3763"/>
                </a:solidFill>
                <a:latin typeface="Arial"/>
                <a:cs typeface="Arial"/>
              </a:rPr>
              <a:t>d’ambassadeurs</a:t>
            </a:r>
            <a:r>
              <a:rPr sz="900" b="1" u="none" spc="10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u="none" spc="-20" dirty="0">
                <a:solidFill>
                  <a:srgbClr val="1F3763"/>
                </a:solidFill>
                <a:latin typeface="Arial"/>
                <a:cs typeface="Arial"/>
              </a:rPr>
              <a:t>pour </a:t>
            </a:r>
            <a:r>
              <a:rPr sz="900" u="none" spc="-10" dirty="0">
                <a:solidFill>
                  <a:srgbClr val="1F3763"/>
                </a:solidFill>
                <a:latin typeface="Arial"/>
                <a:cs typeface="Arial"/>
              </a:rPr>
              <a:t>garantir</a:t>
            </a:r>
            <a:r>
              <a:rPr sz="900" u="none" spc="-55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u="none" spc="-40" dirty="0">
                <a:solidFill>
                  <a:srgbClr val="1F3763"/>
                </a:solidFill>
                <a:latin typeface="Arial"/>
                <a:cs typeface="Arial"/>
              </a:rPr>
              <a:t>une</a:t>
            </a:r>
            <a:r>
              <a:rPr sz="900" u="none" spc="-20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u="none" spc="-10" dirty="0">
                <a:solidFill>
                  <a:srgbClr val="1F3763"/>
                </a:solidFill>
                <a:latin typeface="Arial"/>
                <a:cs typeface="Arial"/>
              </a:rPr>
              <a:t>présence</a:t>
            </a:r>
            <a:r>
              <a:rPr sz="900" u="none" spc="-20" dirty="0">
                <a:solidFill>
                  <a:srgbClr val="1F3763"/>
                </a:solidFill>
                <a:latin typeface="Arial"/>
                <a:cs typeface="Arial"/>
              </a:rPr>
              <a:t> importante</a:t>
            </a:r>
            <a:r>
              <a:rPr sz="900" u="none" spc="-25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u="none" dirty="0">
                <a:solidFill>
                  <a:srgbClr val="1F3763"/>
                </a:solidFill>
                <a:latin typeface="Arial"/>
                <a:cs typeface="Arial"/>
              </a:rPr>
              <a:t>des</a:t>
            </a:r>
            <a:r>
              <a:rPr sz="900" u="none" spc="-25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u="none" spc="-10" dirty="0">
                <a:solidFill>
                  <a:srgbClr val="1F3763"/>
                </a:solidFill>
                <a:latin typeface="Arial"/>
                <a:cs typeface="Arial"/>
              </a:rPr>
              <a:t>entreprises</a:t>
            </a:r>
            <a:r>
              <a:rPr sz="900" u="none" spc="-25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u="none" dirty="0">
                <a:solidFill>
                  <a:srgbClr val="1F3763"/>
                </a:solidFill>
                <a:latin typeface="Arial"/>
                <a:cs typeface="Arial"/>
              </a:rPr>
              <a:t>de</a:t>
            </a:r>
            <a:r>
              <a:rPr sz="900" u="none" spc="-20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u="none" dirty="0">
                <a:solidFill>
                  <a:srgbClr val="1F3763"/>
                </a:solidFill>
                <a:latin typeface="Arial"/>
                <a:cs typeface="Arial"/>
              </a:rPr>
              <a:t>la</a:t>
            </a:r>
            <a:r>
              <a:rPr sz="900" u="none" spc="-25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u="none" spc="-10" dirty="0">
                <a:solidFill>
                  <a:srgbClr val="1F3763"/>
                </a:solidFill>
                <a:latin typeface="Arial"/>
                <a:cs typeface="Arial"/>
              </a:rPr>
              <a:t>filière</a:t>
            </a:r>
            <a:r>
              <a:rPr sz="900" u="none" spc="-20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u="none" spc="-10" dirty="0">
                <a:solidFill>
                  <a:srgbClr val="1F3763"/>
                </a:solidFill>
                <a:latin typeface="Arial"/>
                <a:cs typeface="Arial"/>
              </a:rPr>
              <a:t>lors</a:t>
            </a:r>
            <a:r>
              <a:rPr sz="900" u="none" spc="-25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u="none" dirty="0">
                <a:solidFill>
                  <a:srgbClr val="1F3763"/>
                </a:solidFill>
                <a:latin typeface="Arial"/>
                <a:cs typeface="Arial"/>
              </a:rPr>
              <a:t>de</a:t>
            </a:r>
            <a:r>
              <a:rPr sz="900" u="none" spc="-20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u="none" spc="-10" dirty="0">
                <a:solidFill>
                  <a:srgbClr val="1F3763"/>
                </a:solidFill>
                <a:latin typeface="Arial"/>
                <a:cs typeface="Arial"/>
              </a:rPr>
              <a:t>salons, </a:t>
            </a:r>
            <a:r>
              <a:rPr sz="900" u="none" spc="-25" dirty="0">
                <a:solidFill>
                  <a:srgbClr val="1F3763"/>
                </a:solidFill>
                <a:latin typeface="Arial"/>
                <a:cs typeface="Arial"/>
              </a:rPr>
              <a:t>forums</a:t>
            </a:r>
            <a:r>
              <a:rPr sz="900" u="none" spc="-20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u="none" dirty="0">
                <a:solidFill>
                  <a:srgbClr val="1F3763"/>
                </a:solidFill>
                <a:latin typeface="Arial"/>
                <a:cs typeface="Arial"/>
              </a:rPr>
              <a:t>de</a:t>
            </a:r>
            <a:r>
              <a:rPr sz="900" u="none" spc="-10" dirty="0">
                <a:solidFill>
                  <a:srgbClr val="1F3763"/>
                </a:solidFill>
                <a:latin typeface="Arial"/>
                <a:cs typeface="Arial"/>
              </a:rPr>
              <a:t> recrutement.</a:t>
            </a:r>
            <a:endParaRPr sz="9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68331" y="2895880"/>
            <a:ext cx="4121785" cy="46990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0955" marR="41275">
              <a:lnSpc>
                <a:spcPct val="107100"/>
              </a:lnSpc>
              <a:spcBef>
                <a:spcPts val="125"/>
              </a:spcBef>
            </a:pPr>
            <a:r>
              <a:rPr sz="900" u="sng" dirty="0">
                <a:solidFill>
                  <a:srgbClr val="1F3763"/>
                </a:solidFill>
                <a:uFill>
                  <a:solidFill>
                    <a:srgbClr val="1F3763"/>
                  </a:solidFill>
                </a:uFill>
                <a:latin typeface="Arial"/>
                <a:cs typeface="Arial"/>
              </a:rPr>
              <a:t>Action</a:t>
            </a:r>
            <a:r>
              <a:rPr sz="900" u="sng" spc="-90" dirty="0">
                <a:solidFill>
                  <a:srgbClr val="1F3763"/>
                </a:solidFill>
                <a:uFill>
                  <a:solidFill>
                    <a:srgbClr val="1F3763"/>
                  </a:solidFill>
                </a:uFill>
                <a:latin typeface="Arial"/>
                <a:cs typeface="Arial"/>
              </a:rPr>
              <a:t> </a:t>
            </a:r>
            <a:r>
              <a:rPr sz="900" u="sng" dirty="0">
                <a:solidFill>
                  <a:srgbClr val="1F3763"/>
                </a:solidFill>
                <a:uFill>
                  <a:solidFill>
                    <a:srgbClr val="1F3763"/>
                  </a:solidFill>
                </a:uFill>
                <a:latin typeface="Arial"/>
                <a:cs typeface="Arial"/>
              </a:rPr>
              <a:t>4</a:t>
            </a:r>
            <a:r>
              <a:rPr sz="900" u="none" spc="-15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u="none" dirty="0">
                <a:solidFill>
                  <a:srgbClr val="1F3763"/>
                </a:solidFill>
                <a:latin typeface="Arial"/>
                <a:cs typeface="Arial"/>
              </a:rPr>
              <a:t>:</a:t>
            </a:r>
            <a:r>
              <a:rPr sz="900" u="none" spc="-55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u="none" spc="-20" dirty="0">
                <a:solidFill>
                  <a:srgbClr val="1F3763"/>
                </a:solidFill>
                <a:latin typeface="Arial"/>
                <a:cs typeface="Arial"/>
              </a:rPr>
              <a:t>contribuer</a:t>
            </a:r>
            <a:r>
              <a:rPr sz="900" u="none" spc="-45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u="none" dirty="0">
                <a:solidFill>
                  <a:srgbClr val="1F3763"/>
                </a:solidFill>
                <a:latin typeface="Arial"/>
                <a:cs typeface="Arial"/>
              </a:rPr>
              <a:t>au</a:t>
            </a:r>
            <a:r>
              <a:rPr sz="900" u="none" spc="-80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u="none" spc="-10" dirty="0">
                <a:solidFill>
                  <a:srgbClr val="1F3763"/>
                </a:solidFill>
                <a:latin typeface="Arial"/>
                <a:cs typeface="Arial"/>
              </a:rPr>
              <a:t>déploiement</a:t>
            </a:r>
            <a:r>
              <a:rPr sz="900" u="none" spc="-55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u="none" dirty="0">
                <a:solidFill>
                  <a:srgbClr val="1F3763"/>
                </a:solidFill>
                <a:latin typeface="Arial"/>
                <a:cs typeface="Arial"/>
              </a:rPr>
              <a:t>en</a:t>
            </a:r>
            <a:r>
              <a:rPr sz="900" u="none" spc="-80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u="none" dirty="0">
                <a:solidFill>
                  <a:srgbClr val="1F3763"/>
                </a:solidFill>
                <a:latin typeface="Arial"/>
                <a:cs typeface="Arial"/>
              </a:rPr>
              <a:t>2023</a:t>
            </a:r>
            <a:r>
              <a:rPr sz="900" u="none" spc="-25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u="none" dirty="0">
                <a:solidFill>
                  <a:srgbClr val="1F3763"/>
                </a:solidFill>
                <a:latin typeface="Arial"/>
                <a:cs typeface="Arial"/>
              </a:rPr>
              <a:t>du</a:t>
            </a:r>
            <a:r>
              <a:rPr sz="900" u="none" spc="-80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u="none" dirty="0">
                <a:solidFill>
                  <a:srgbClr val="1F3763"/>
                </a:solidFill>
                <a:latin typeface="Arial"/>
                <a:cs typeface="Arial"/>
              </a:rPr>
              <a:t>programme</a:t>
            </a:r>
            <a:r>
              <a:rPr sz="900" u="none" spc="35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b="1" u="none" spc="-10" dirty="0">
                <a:solidFill>
                  <a:srgbClr val="1F3763"/>
                </a:solidFill>
                <a:latin typeface="Arial"/>
                <a:cs typeface="Arial"/>
              </a:rPr>
              <a:t>FORINDUSTRIE </a:t>
            </a:r>
            <a:r>
              <a:rPr sz="900" u="none" dirty="0">
                <a:solidFill>
                  <a:srgbClr val="1F3763"/>
                </a:solidFill>
                <a:latin typeface="Arial"/>
                <a:cs typeface="Arial"/>
              </a:rPr>
              <a:t>dédié</a:t>
            </a:r>
            <a:r>
              <a:rPr sz="900" u="none" spc="-25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u="none" dirty="0">
                <a:solidFill>
                  <a:srgbClr val="1F3763"/>
                </a:solidFill>
                <a:latin typeface="Arial"/>
                <a:cs typeface="Arial"/>
              </a:rPr>
              <a:t>à</a:t>
            </a:r>
            <a:r>
              <a:rPr sz="900" u="none" spc="-15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u="none" dirty="0">
                <a:solidFill>
                  <a:srgbClr val="1F3763"/>
                </a:solidFill>
                <a:latin typeface="Arial"/>
                <a:cs typeface="Arial"/>
              </a:rPr>
              <a:t>la</a:t>
            </a:r>
            <a:r>
              <a:rPr sz="900" u="none" spc="-15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u="none" spc="-20" dirty="0">
                <a:solidFill>
                  <a:srgbClr val="1F3763"/>
                </a:solidFill>
                <a:latin typeface="Arial"/>
                <a:cs typeface="Arial"/>
              </a:rPr>
              <a:t>découverte</a:t>
            </a:r>
            <a:r>
              <a:rPr sz="900" u="none" spc="-10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u="none" dirty="0">
                <a:solidFill>
                  <a:srgbClr val="1F3763"/>
                </a:solidFill>
                <a:latin typeface="Arial"/>
                <a:cs typeface="Arial"/>
              </a:rPr>
              <a:t>des</a:t>
            </a:r>
            <a:r>
              <a:rPr sz="900" u="none" spc="-20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u="none" spc="-10" dirty="0">
                <a:solidFill>
                  <a:srgbClr val="1F3763"/>
                </a:solidFill>
                <a:latin typeface="Arial"/>
                <a:cs typeface="Arial"/>
              </a:rPr>
              <a:t>métiers</a:t>
            </a:r>
            <a:r>
              <a:rPr sz="900" u="none" spc="-20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u="none" dirty="0">
                <a:solidFill>
                  <a:srgbClr val="1F3763"/>
                </a:solidFill>
                <a:latin typeface="Arial"/>
                <a:cs typeface="Arial"/>
              </a:rPr>
              <a:t>de</a:t>
            </a:r>
            <a:r>
              <a:rPr sz="900" u="none" spc="-15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u="none" dirty="0">
                <a:solidFill>
                  <a:srgbClr val="1F3763"/>
                </a:solidFill>
                <a:latin typeface="Arial"/>
                <a:cs typeface="Arial"/>
              </a:rPr>
              <a:t>la</a:t>
            </a:r>
            <a:r>
              <a:rPr sz="900" u="none" spc="-15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u="none" spc="-10" dirty="0">
                <a:solidFill>
                  <a:srgbClr val="1F3763"/>
                </a:solidFill>
                <a:latin typeface="Arial"/>
                <a:cs typeface="Arial"/>
              </a:rPr>
              <a:t>transition</a:t>
            </a:r>
            <a:r>
              <a:rPr sz="900" u="none" spc="-70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u="none" spc="-20" dirty="0">
                <a:solidFill>
                  <a:srgbClr val="1F3763"/>
                </a:solidFill>
                <a:latin typeface="Arial"/>
                <a:cs typeface="Arial"/>
              </a:rPr>
              <a:t>énergétique,</a:t>
            </a:r>
            <a:r>
              <a:rPr sz="900" u="none" spc="-45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u="none" spc="-20" dirty="0">
                <a:solidFill>
                  <a:srgbClr val="1F3763"/>
                </a:solidFill>
                <a:latin typeface="Arial"/>
                <a:cs typeface="Arial"/>
              </a:rPr>
              <a:t>dont</a:t>
            </a:r>
            <a:r>
              <a:rPr sz="900" u="none" spc="-45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u="none" spc="-10" dirty="0">
                <a:solidFill>
                  <a:srgbClr val="1F3763"/>
                </a:solidFill>
                <a:latin typeface="Arial"/>
                <a:cs typeface="Arial"/>
              </a:rPr>
              <a:t>les</a:t>
            </a:r>
            <a:r>
              <a:rPr sz="900" u="none" spc="-20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u="none" spc="-10" dirty="0">
                <a:solidFill>
                  <a:srgbClr val="1F3763"/>
                </a:solidFill>
                <a:latin typeface="Arial"/>
                <a:cs typeface="Arial"/>
              </a:rPr>
              <a:t>métiers</a:t>
            </a:r>
            <a:r>
              <a:rPr sz="900" u="none" spc="-15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u="none" spc="-25" dirty="0">
                <a:solidFill>
                  <a:srgbClr val="1F3763"/>
                </a:solidFill>
                <a:latin typeface="Arial"/>
                <a:cs typeface="Arial"/>
              </a:rPr>
              <a:t>du </a:t>
            </a:r>
            <a:r>
              <a:rPr sz="900" u="none" spc="-10" dirty="0">
                <a:solidFill>
                  <a:srgbClr val="1F3763"/>
                </a:solidFill>
                <a:latin typeface="Arial"/>
                <a:cs typeface="Arial"/>
              </a:rPr>
              <a:t>nucléaire</a:t>
            </a:r>
            <a:endParaRPr sz="9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68331" y="3496536"/>
            <a:ext cx="412178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955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1F3763"/>
                </a:solidFill>
                <a:latin typeface="Arial"/>
                <a:cs typeface="Arial"/>
              </a:rPr>
              <a:t>Campagne</a:t>
            </a:r>
            <a:r>
              <a:rPr sz="900" b="1" spc="-35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1F3763"/>
                </a:solidFill>
                <a:latin typeface="Arial"/>
                <a:cs typeface="Arial"/>
              </a:rPr>
              <a:t>de</a:t>
            </a:r>
            <a:r>
              <a:rPr sz="900" b="1" spc="-30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1F3763"/>
                </a:solidFill>
                <a:latin typeface="Arial"/>
                <a:cs typeface="Arial"/>
              </a:rPr>
              <a:t>communication</a:t>
            </a:r>
            <a:r>
              <a:rPr sz="900" b="1" spc="5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1F3763"/>
                </a:solidFill>
                <a:latin typeface="Arial"/>
                <a:cs typeface="Arial"/>
              </a:rPr>
              <a:t>de</a:t>
            </a:r>
            <a:r>
              <a:rPr sz="900" spc="-30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1F3763"/>
                </a:solidFill>
                <a:latin typeface="Arial"/>
                <a:cs typeface="Arial"/>
              </a:rPr>
              <a:t>grande</a:t>
            </a:r>
            <a:r>
              <a:rPr sz="900" spc="-30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1F3763"/>
                </a:solidFill>
                <a:latin typeface="Arial"/>
                <a:cs typeface="Arial"/>
              </a:rPr>
              <a:t>ampleur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361187" y="1510284"/>
            <a:ext cx="4667885" cy="2393315"/>
            <a:chOff x="361187" y="1510284"/>
            <a:chExt cx="4667885" cy="2393315"/>
          </a:xfrm>
        </p:grpSpPr>
        <p:sp>
          <p:nvSpPr>
            <p:cNvPr id="28" name="object 28"/>
            <p:cNvSpPr/>
            <p:nvPr/>
          </p:nvSpPr>
          <p:spPr>
            <a:xfrm>
              <a:off x="361187" y="1510284"/>
              <a:ext cx="4142740" cy="7620"/>
            </a:xfrm>
            <a:custGeom>
              <a:avLst/>
              <a:gdLst/>
              <a:ahLst/>
              <a:cxnLst/>
              <a:rect l="l" t="t" r="r" b="b"/>
              <a:pathLst>
                <a:path w="4142740" h="7619">
                  <a:moveTo>
                    <a:pt x="0" y="7100"/>
                  </a:moveTo>
                  <a:lnTo>
                    <a:pt x="4142590" y="7100"/>
                  </a:lnTo>
                  <a:lnTo>
                    <a:pt x="4142590" y="0"/>
                  </a:lnTo>
                  <a:lnTo>
                    <a:pt x="0" y="0"/>
                  </a:lnTo>
                  <a:lnTo>
                    <a:pt x="0" y="71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71903" y="1907854"/>
              <a:ext cx="4114165" cy="0"/>
            </a:xfrm>
            <a:custGeom>
              <a:avLst/>
              <a:gdLst/>
              <a:ahLst/>
              <a:cxnLst/>
              <a:rect l="l" t="t" r="r" b="b"/>
              <a:pathLst>
                <a:path w="4114165">
                  <a:moveTo>
                    <a:pt x="0" y="0"/>
                  </a:moveTo>
                  <a:lnTo>
                    <a:pt x="4113968" y="0"/>
                  </a:lnTo>
                </a:path>
              </a:pathLst>
            </a:custGeom>
            <a:ln w="714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8331" y="1904235"/>
              <a:ext cx="4121159" cy="7142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4539496" y="1897092"/>
              <a:ext cx="415290" cy="14604"/>
            </a:xfrm>
            <a:custGeom>
              <a:avLst/>
              <a:gdLst/>
              <a:ahLst/>
              <a:cxnLst/>
              <a:rect l="l" t="t" r="r" b="b"/>
              <a:pathLst>
                <a:path w="415289" h="14605">
                  <a:moveTo>
                    <a:pt x="415040" y="0"/>
                  </a:moveTo>
                  <a:lnTo>
                    <a:pt x="0" y="0"/>
                  </a:lnTo>
                  <a:lnTo>
                    <a:pt x="0" y="14285"/>
                  </a:lnTo>
                  <a:lnTo>
                    <a:pt x="415040" y="14285"/>
                  </a:lnTo>
                  <a:lnTo>
                    <a:pt x="4150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71903" y="2323275"/>
              <a:ext cx="4114165" cy="0"/>
            </a:xfrm>
            <a:custGeom>
              <a:avLst/>
              <a:gdLst/>
              <a:ahLst/>
              <a:cxnLst/>
              <a:rect l="l" t="t" r="r" b="b"/>
              <a:pathLst>
                <a:path w="4114165">
                  <a:moveTo>
                    <a:pt x="0" y="0"/>
                  </a:moveTo>
                  <a:lnTo>
                    <a:pt x="4113968" y="0"/>
                  </a:lnTo>
                </a:path>
              </a:pathLst>
            </a:custGeom>
            <a:ln w="714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8331" y="2319752"/>
              <a:ext cx="4121159" cy="7142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4539496" y="2312609"/>
              <a:ext cx="415290" cy="14604"/>
            </a:xfrm>
            <a:custGeom>
              <a:avLst/>
              <a:gdLst/>
              <a:ahLst/>
              <a:cxnLst/>
              <a:rect l="l" t="t" r="r" b="b"/>
              <a:pathLst>
                <a:path w="415289" h="14605">
                  <a:moveTo>
                    <a:pt x="415040" y="0"/>
                  </a:moveTo>
                  <a:lnTo>
                    <a:pt x="0" y="0"/>
                  </a:lnTo>
                  <a:lnTo>
                    <a:pt x="0" y="14285"/>
                  </a:lnTo>
                  <a:lnTo>
                    <a:pt x="415040" y="14285"/>
                  </a:lnTo>
                  <a:lnTo>
                    <a:pt x="4150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71903" y="2918027"/>
              <a:ext cx="4114165" cy="0"/>
            </a:xfrm>
            <a:custGeom>
              <a:avLst/>
              <a:gdLst/>
              <a:ahLst/>
              <a:cxnLst/>
              <a:rect l="l" t="t" r="r" b="b"/>
              <a:pathLst>
                <a:path w="4114165">
                  <a:moveTo>
                    <a:pt x="0" y="0"/>
                  </a:moveTo>
                  <a:lnTo>
                    <a:pt x="4113968" y="0"/>
                  </a:lnTo>
                </a:path>
              </a:pathLst>
            </a:custGeom>
            <a:ln w="714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8331" y="2914504"/>
              <a:ext cx="4121159" cy="7142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4539496" y="2907361"/>
              <a:ext cx="415290" cy="14604"/>
            </a:xfrm>
            <a:custGeom>
              <a:avLst/>
              <a:gdLst/>
              <a:ahLst/>
              <a:cxnLst/>
              <a:rect l="l" t="t" r="r" b="b"/>
              <a:pathLst>
                <a:path w="415289" h="14605">
                  <a:moveTo>
                    <a:pt x="415040" y="0"/>
                  </a:moveTo>
                  <a:lnTo>
                    <a:pt x="0" y="0"/>
                  </a:lnTo>
                  <a:lnTo>
                    <a:pt x="0" y="14285"/>
                  </a:lnTo>
                  <a:lnTo>
                    <a:pt x="415040" y="14285"/>
                  </a:lnTo>
                  <a:lnTo>
                    <a:pt x="4150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71903" y="3505427"/>
              <a:ext cx="4114165" cy="0"/>
            </a:xfrm>
            <a:custGeom>
              <a:avLst/>
              <a:gdLst/>
              <a:ahLst/>
              <a:cxnLst/>
              <a:rect l="l" t="t" r="r" b="b"/>
              <a:pathLst>
                <a:path w="4114165">
                  <a:moveTo>
                    <a:pt x="0" y="0"/>
                  </a:moveTo>
                  <a:lnTo>
                    <a:pt x="4113968" y="0"/>
                  </a:lnTo>
                </a:path>
              </a:pathLst>
            </a:custGeom>
            <a:ln w="714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8331" y="3501856"/>
              <a:ext cx="4121159" cy="7142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4539496" y="3494713"/>
              <a:ext cx="415290" cy="14604"/>
            </a:xfrm>
            <a:custGeom>
              <a:avLst/>
              <a:gdLst/>
              <a:ahLst/>
              <a:cxnLst/>
              <a:rect l="l" t="t" r="r" b="b"/>
              <a:pathLst>
                <a:path w="415289" h="14604">
                  <a:moveTo>
                    <a:pt x="415040" y="0"/>
                  </a:moveTo>
                  <a:lnTo>
                    <a:pt x="0" y="0"/>
                  </a:lnTo>
                  <a:lnTo>
                    <a:pt x="0" y="14285"/>
                  </a:lnTo>
                  <a:lnTo>
                    <a:pt x="415040" y="14285"/>
                  </a:lnTo>
                  <a:lnTo>
                    <a:pt x="4150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61175" y="1517370"/>
              <a:ext cx="4142740" cy="2385695"/>
            </a:xfrm>
            <a:custGeom>
              <a:avLst/>
              <a:gdLst/>
              <a:ahLst/>
              <a:cxnLst/>
              <a:rect l="l" t="t" r="r" b="b"/>
              <a:pathLst>
                <a:path w="4142740" h="2385695">
                  <a:moveTo>
                    <a:pt x="4142600" y="0"/>
                  </a:moveTo>
                  <a:lnTo>
                    <a:pt x="4128312" y="0"/>
                  </a:lnTo>
                  <a:lnTo>
                    <a:pt x="4128312" y="2371394"/>
                  </a:lnTo>
                  <a:lnTo>
                    <a:pt x="7150" y="2371394"/>
                  </a:lnTo>
                  <a:lnTo>
                    <a:pt x="7150" y="0"/>
                  </a:lnTo>
                  <a:lnTo>
                    <a:pt x="0" y="0"/>
                  </a:lnTo>
                  <a:lnTo>
                    <a:pt x="0" y="2385606"/>
                  </a:lnTo>
                  <a:lnTo>
                    <a:pt x="4128312" y="2385682"/>
                  </a:lnTo>
                  <a:lnTo>
                    <a:pt x="4142600" y="2385682"/>
                  </a:lnTo>
                  <a:lnTo>
                    <a:pt x="4142600" y="2371394"/>
                  </a:lnTo>
                  <a:lnTo>
                    <a:pt x="41426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539488" y="1517370"/>
              <a:ext cx="415290" cy="2385695"/>
            </a:xfrm>
            <a:custGeom>
              <a:avLst/>
              <a:gdLst/>
              <a:ahLst/>
              <a:cxnLst/>
              <a:rect l="l" t="t" r="r" b="b"/>
              <a:pathLst>
                <a:path w="415289" h="2385695">
                  <a:moveTo>
                    <a:pt x="415036" y="2371394"/>
                  </a:moveTo>
                  <a:lnTo>
                    <a:pt x="414997" y="0"/>
                  </a:lnTo>
                  <a:lnTo>
                    <a:pt x="400710" y="0"/>
                  </a:lnTo>
                  <a:lnTo>
                    <a:pt x="400710" y="2371394"/>
                  </a:lnTo>
                  <a:lnTo>
                    <a:pt x="0" y="2371394"/>
                  </a:lnTo>
                  <a:lnTo>
                    <a:pt x="0" y="2385682"/>
                  </a:lnTo>
                  <a:lnTo>
                    <a:pt x="400710" y="2385682"/>
                  </a:lnTo>
                  <a:lnTo>
                    <a:pt x="414997" y="2385682"/>
                  </a:lnTo>
                  <a:lnTo>
                    <a:pt x="415036" y="23713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92302" y="1739382"/>
              <a:ext cx="67379" cy="88129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560996" y="1684746"/>
              <a:ext cx="67381" cy="88129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4527337" y="1567493"/>
              <a:ext cx="469900" cy="303530"/>
            </a:xfrm>
            <a:custGeom>
              <a:avLst/>
              <a:gdLst/>
              <a:ahLst/>
              <a:cxnLst/>
              <a:rect l="l" t="t" r="r" b="b"/>
              <a:pathLst>
                <a:path w="469900" h="303530">
                  <a:moveTo>
                    <a:pt x="145186" y="213119"/>
                  </a:moveTo>
                  <a:lnTo>
                    <a:pt x="130189" y="213119"/>
                  </a:lnTo>
                  <a:lnTo>
                    <a:pt x="131732" y="213223"/>
                  </a:lnTo>
                  <a:lnTo>
                    <a:pt x="135018" y="215678"/>
                  </a:lnTo>
                  <a:lnTo>
                    <a:pt x="150694" y="256059"/>
                  </a:lnTo>
                  <a:lnTo>
                    <a:pt x="237963" y="303016"/>
                  </a:lnTo>
                  <a:lnTo>
                    <a:pt x="240376" y="302443"/>
                  </a:lnTo>
                  <a:lnTo>
                    <a:pt x="248617" y="292803"/>
                  </a:lnTo>
                  <a:lnTo>
                    <a:pt x="264618" y="292803"/>
                  </a:lnTo>
                  <a:lnTo>
                    <a:pt x="268905" y="291061"/>
                  </a:lnTo>
                  <a:lnTo>
                    <a:pt x="236377" y="291061"/>
                  </a:lnTo>
                  <a:lnTo>
                    <a:pt x="173187" y="264771"/>
                  </a:lnTo>
                  <a:lnTo>
                    <a:pt x="168302" y="261704"/>
                  </a:lnTo>
                  <a:lnTo>
                    <a:pt x="163665" y="256814"/>
                  </a:lnTo>
                  <a:lnTo>
                    <a:pt x="159514" y="250408"/>
                  </a:lnTo>
                  <a:lnTo>
                    <a:pt x="156091" y="242794"/>
                  </a:lnTo>
                  <a:lnTo>
                    <a:pt x="145186" y="213119"/>
                  </a:lnTo>
                  <a:close/>
                </a:path>
                <a:path w="469900" h="303530">
                  <a:moveTo>
                    <a:pt x="261400" y="293872"/>
                  </a:moveTo>
                  <a:lnTo>
                    <a:pt x="260306" y="293872"/>
                  </a:lnTo>
                  <a:lnTo>
                    <a:pt x="260592" y="293902"/>
                  </a:lnTo>
                  <a:lnTo>
                    <a:pt x="261400" y="293872"/>
                  </a:lnTo>
                  <a:close/>
                </a:path>
                <a:path w="469900" h="303530">
                  <a:moveTo>
                    <a:pt x="264618" y="292803"/>
                  </a:moveTo>
                  <a:lnTo>
                    <a:pt x="248617" y="292803"/>
                  </a:lnTo>
                  <a:lnTo>
                    <a:pt x="260206" y="293920"/>
                  </a:lnTo>
                  <a:lnTo>
                    <a:pt x="261400" y="293872"/>
                  </a:lnTo>
                  <a:lnTo>
                    <a:pt x="261658" y="293824"/>
                  </a:lnTo>
                  <a:lnTo>
                    <a:pt x="262123" y="293672"/>
                  </a:lnTo>
                  <a:lnTo>
                    <a:pt x="262779" y="293551"/>
                  </a:lnTo>
                  <a:lnTo>
                    <a:pt x="264618" y="292803"/>
                  </a:lnTo>
                  <a:close/>
                </a:path>
                <a:path w="469900" h="303530">
                  <a:moveTo>
                    <a:pt x="245223" y="282000"/>
                  </a:moveTo>
                  <a:lnTo>
                    <a:pt x="243553" y="282673"/>
                  </a:lnTo>
                  <a:lnTo>
                    <a:pt x="236377" y="291061"/>
                  </a:lnTo>
                  <a:lnTo>
                    <a:pt x="268905" y="291061"/>
                  </a:lnTo>
                  <a:lnTo>
                    <a:pt x="288779" y="282986"/>
                  </a:lnTo>
                  <a:lnTo>
                    <a:pt x="255398" y="282986"/>
                  </a:lnTo>
                  <a:lnTo>
                    <a:pt x="245223" y="282000"/>
                  </a:lnTo>
                  <a:close/>
                </a:path>
                <a:path w="469900" h="303530">
                  <a:moveTo>
                    <a:pt x="37826" y="77613"/>
                  </a:moveTo>
                  <a:lnTo>
                    <a:pt x="10647" y="77613"/>
                  </a:lnTo>
                  <a:lnTo>
                    <a:pt x="255585" y="179517"/>
                  </a:lnTo>
                  <a:lnTo>
                    <a:pt x="255398" y="282986"/>
                  </a:lnTo>
                  <a:lnTo>
                    <a:pt x="288779" y="282986"/>
                  </a:lnTo>
                  <a:lnTo>
                    <a:pt x="293728" y="280974"/>
                  </a:lnTo>
                  <a:lnTo>
                    <a:pt x="266026" y="280974"/>
                  </a:lnTo>
                  <a:lnTo>
                    <a:pt x="266026" y="181741"/>
                  </a:lnTo>
                  <a:lnTo>
                    <a:pt x="291580" y="171576"/>
                  </a:lnTo>
                  <a:lnTo>
                    <a:pt x="263379" y="171576"/>
                  </a:lnTo>
                  <a:lnTo>
                    <a:pt x="263010" y="171337"/>
                  </a:lnTo>
                  <a:lnTo>
                    <a:pt x="262814" y="171237"/>
                  </a:lnTo>
                  <a:lnTo>
                    <a:pt x="89385" y="99068"/>
                  </a:lnTo>
                  <a:lnTo>
                    <a:pt x="90458" y="95024"/>
                  </a:lnTo>
                  <a:lnTo>
                    <a:pt x="79666" y="95024"/>
                  </a:lnTo>
                  <a:lnTo>
                    <a:pt x="37826" y="77613"/>
                  </a:lnTo>
                  <a:close/>
                </a:path>
                <a:path w="469900" h="303530">
                  <a:moveTo>
                    <a:pt x="412548" y="152566"/>
                  </a:moveTo>
                  <a:lnTo>
                    <a:pt x="342013" y="181785"/>
                  </a:lnTo>
                  <a:lnTo>
                    <a:pt x="340857" y="183153"/>
                  </a:lnTo>
                  <a:lnTo>
                    <a:pt x="324130" y="257364"/>
                  </a:lnTo>
                  <a:lnTo>
                    <a:pt x="266026" y="280974"/>
                  </a:lnTo>
                  <a:lnTo>
                    <a:pt x="293728" y="280974"/>
                  </a:lnTo>
                  <a:lnTo>
                    <a:pt x="332172" y="265353"/>
                  </a:lnTo>
                  <a:lnTo>
                    <a:pt x="333337" y="263976"/>
                  </a:lnTo>
                  <a:lnTo>
                    <a:pt x="350072" y="189735"/>
                  </a:lnTo>
                  <a:lnTo>
                    <a:pt x="413313" y="163539"/>
                  </a:lnTo>
                  <a:lnTo>
                    <a:pt x="428516" y="163539"/>
                  </a:lnTo>
                  <a:lnTo>
                    <a:pt x="428418" y="163270"/>
                  </a:lnTo>
                  <a:lnTo>
                    <a:pt x="425376" y="159808"/>
                  </a:lnTo>
                  <a:lnTo>
                    <a:pt x="420420" y="154334"/>
                  </a:lnTo>
                  <a:lnTo>
                    <a:pt x="412548" y="152566"/>
                  </a:lnTo>
                  <a:close/>
                </a:path>
                <a:path w="469900" h="303530">
                  <a:moveTo>
                    <a:pt x="168933" y="0"/>
                  </a:moveTo>
                  <a:lnTo>
                    <a:pt x="3039" y="65162"/>
                  </a:lnTo>
                  <a:lnTo>
                    <a:pt x="0" y="189083"/>
                  </a:lnTo>
                  <a:lnTo>
                    <a:pt x="1266" y="190986"/>
                  </a:lnTo>
                  <a:lnTo>
                    <a:pt x="15603" y="196955"/>
                  </a:lnTo>
                  <a:lnTo>
                    <a:pt x="23782" y="213406"/>
                  </a:lnTo>
                  <a:lnTo>
                    <a:pt x="24731" y="214288"/>
                  </a:lnTo>
                  <a:lnTo>
                    <a:pt x="92589" y="242524"/>
                  </a:lnTo>
                  <a:lnTo>
                    <a:pt x="100383" y="244258"/>
                  </a:lnTo>
                  <a:lnTo>
                    <a:pt x="107673" y="242952"/>
                  </a:lnTo>
                  <a:lnTo>
                    <a:pt x="114085" y="238760"/>
                  </a:lnTo>
                  <a:lnTo>
                    <a:pt x="116914" y="234961"/>
                  </a:lnTo>
                  <a:lnTo>
                    <a:pt x="102456" y="234961"/>
                  </a:lnTo>
                  <a:lnTo>
                    <a:pt x="96792" y="232985"/>
                  </a:lnTo>
                  <a:lnTo>
                    <a:pt x="31699" y="205895"/>
                  </a:lnTo>
                  <a:lnTo>
                    <a:pt x="23522" y="189452"/>
                  </a:lnTo>
                  <a:lnTo>
                    <a:pt x="22574" y="188566"/>
                  </a:lnTo>
                  <a:lnTo>
                    <a:pt x="10441" y="183514"/>
                  </a:lnTo>
                  <a:lnTo>
                    <a:pt x="10567" y="112300"/>
                  </a:lnTo>
                  <a:lnTo>
                    <a:pt x="10647" y="77613"/>
                  </a:lnTo>
                  <a:lnTo>
                    <a:pt x="37826" y="77613"/>
                  </a:lnTo>
                  <a:lnTo>
                    <a:pt x="19108" y="69824"/>
                  </a:lnTo>
                  <a:lnTo>
                    <a:pt x="160656" y="12511"/>
                  </a:lnTo>
                  <a:lnTo>
                    <a:pt x="168357" y="10498"/>
                  </a:lnTo>
                  <a:lnTo>
                    <a:pt x="199417" y="10498"/>
                  </a:lnTo>
                  <a:lnTo>
                    <a:pt x="192579" y="5180"/>
                  </a:lnTo>
                  <a:lnTo>
                    <a:pt x="181140" y="838"/>
                  </a:lnTo>
                  <a:lnTo>
                    <a:pt x="168933" y="0"/>
                  </a:lnTo>
                  <a:close/>
                </a:path>
                <a:path w="469900" h="303530">
                  <a:moveTo>
                    <a:pt x="130350" y="202689"/>
                  </a:moveTo>
                  <a:lnTo>
                    <a:pt x="125355" y="202806"/>
                  </a:lnTo>
                  <a:lnTo>
                    <a:pt x="121113" y="205604"/>
                  </a:lnTo>
                  <a:lnTo>
                    <a:pt x="119139" y="209891"/>
                  </a:lnTo>
                  <a:lnTo>
                    <a:pt x="110037" y="226920"/>
                  </a:lnTo>
                  <a:lnTo>
                    <a:pt x="108207" y="232177"/>
                  </a:lnTo>
                  <a:lnTo>
                    <a:pt x="102456" y="234961"/>
                  </a:lnTo>
                  <a:lnTo>
                    <a:pt x="116914" y="234961"/>
                  </a:lnTo>
                  <a:lnTo>
                    <a:pt x="119244" y="231834"/>
                  </a:lnTo>
                  <a:lnTo>
                    <a:pt x="128767" y="213997"/>
                  </a:lnTo>
                  <a:lnTo>
                    <a:pt x="129493" y="213193"/>
                  </a:lnTo>
                  <a:lnTo>
                    <a:pt x="130189" y="213119"/>
                  </a:lnTo>
                  <a:lnTo>
                    <a:pt x="145186" y="213119"/>
                  </a:lnTo>
                  <a:lnTo>
                    <a:pt x="143716" y="209118"/>
                  </a:lnTo>
                  <a:lnTo>
                    <a:pt x="137526" y="203175"/>
                  </a:lnTo>
                  <a:lnTo>
                    <a:pt x="130350" y="202689"/>
                  </a:lnTo>
                  <a:close/>
                </a:path>
                <a:path w="469900" h="303530">
                  <a:moveTo>
                    <a:pt x="428516" y="163539"/>
                  </a:moveTo>
                  <a:lnTo>
                    <a:pt x="413313" y="163539"/>
                  </a:lnTo>
                  <a:lnTo>
                    <a:pt x="417421" y="165242"/>
                  </a:lnTo>
                  <a:lnTo>
                    <a:pt x="419290" y="169691"/>
                  </a:lnTo>
                  <a:lnTo>
                    <a:pt x="419464" y="170612"/>
                  </a:lnTo>
                  <a:lnTo>
                    <a:pt x="419551" y="178140"/>
                  </a:lnTo>
                  <a:lnTo>
                    <a:pt x="417682" y="180881"/>
                  </a:lnTo>
                  <a:lnTo>
                    <a:pt x="414804" y="181898"/>
                  </a:lnTo>
                  <a:lnTo>
                    <a:pt x="407489" y="184165"/>
                  </a:lnTo>
                  <a:lnTo>
                    <a:pt x="402507" y="190929"/>
                  </a:lnTo>
                  <a:lnTo>
                    <a:pt x="402421" y="208788"/>
                  </a:lnTo>
                  <a:lnTo>
                    <a:pt x="402325" y="213549"/>
                  </a:lnTo>
                  <a:lnTo>
                    <a:pt x="409975" y="221503"/>
                  </a:lnTo>
                  <a:lnTo>
                    <a:pt x="421898" y="221742"/>
                  </a:lnTo>
                  <a:lnTo>
                    <a:pt x="424202" y="221325"/>
                  </a:lnTo>
                  <a:lnTo>
                    <a:pt x="431418" y="218497"/>
                  </a:lnTo>
                  <a:lnTo>
                    <a:pt x="442366" y="212176"/>
                  </a:lnTo>
                  <a:lnTo>
                    <a:pt x="418942" y="212176"/>
                  </a:lnTo>
                  <a:lnTo>
                    <a:pt x="414848" y="210382"/>
                  </a:lnTo>
                  <a:lnTo>
                    <a:pt x="413113" y="205934"/>
                  </a:lnTo>
                  <a:lnTo>
                    <a:pt x="413051" y="205604"/>
                  </a:lnTo>
                  <a:lnTo>
                    <a:pt x="412944" y="198584"/>
                  </a:lnTo>
                  <a:lnTo>
                    <a:pt x="412870" y="195703"/>
                  </a:lnTo>
                  <a:lnTo>
                    <a:pt x="414752" y="192962"/>
                  </a:lnTo>
                  <a:lnTo>
                    <a:pt x="417638" y="191946"/>
                  </a:lnTo>
                  <a:lnTo>
                    <a:pt x="424941" y="189678"/>
                  </a:lnTo>
                  <a:lnTo>
                    <a:pt x="429896" y="182910"/>
                  </a:lnTo>
                  <a:lnTo>
                    <a:pt x="429971" y="169691"/>
                  </a:lnTo>
                  <a:lnTo>
                    <a:pt x="430027" y="167723"/>
                  </a:lnTo>
                  <a:lnTo>
                    <a:pt x="428516" y="163539"/>
                  </a:lnTo>
                  <a:close/>
                </a:path>
                <a:path w="469900" h="303530">
                  <a:moveTo>
                    <a:pt x="454991" y="119968"/>
                  </a:moveTo>
                  <a:lnTo>
                    <a:pt x="423943" y="119968"/>
                  </a:lnTo>
                  <a:lnTo>
                    <a:pt x="431776" y="119974"/>
                  </a:lnTo>
                  <a:lnTo>
                    <a:pt x="439366" y="121952"/>
                  </a:lnTo>
                  <a:lnTo>
                    <a:pt x="459020" y="152127"/>
                  </a:lnTo>
                  <a:lnTo>
                    <a:pt x="458909" y="163539"/>
                  </a:lnTo>
                  <a:lnTo>
                    <a:pt x="440517" y="201337"/>
                  </a:lnTo>
                  <a:lnTo>
                    <a:pt x="418942" y="212176"/>
                  </a:lnTo>
                  <a:lnTo>
                    <a:pt x="442366" y="212176"/>
                  </a:lnTo>
                  <a:lnTo>
                    <a:pt x="466737" y="180639"/>
                  </a:lnTo>
                  <a:lnTo>
                    <a:pt x="469434" y="152127"/>
                  </a:lnTo>
                  <a:lnTo>
                    <a:pt x="468822" y="144148"/>
                  </a:lnTo>
                  <a:lnTo>
                    <a:pt x="466659" y="136273"/>
                  </a:lnTo>
                  <a:lnTo>
                    <a:pt x="463046" y="128945"/>
                  </a:lnTo>
                  <a:lnTo>
                    <a:pt x="458064" y="122370"/>
                  </a:lnTo>
                  <a:lnTo>
                    <a:pt x="454991" y="119968"/>
                  </a:lnTo>
                  <a:close/>
                </a:path>
                <a:path w="469900" h="303530">
                  <a:moveTo>
                    <a:pt x="424570" y="109464"/>
                  </a:moveTo>
                  <a:lnTo>
                    <a:pt x="412387" y="112300"/>
                  </a:lnTo>
                  <a:lnTo>
                    <a:pt x="263379" y="171576"/>
                  </a:lnTo>
                  <a:lnTo>
                    <a:pt x="291580" y="171576"/>
                  </a:lnTo>
                  <a:lnTo>
                    <a:pt x="416247" y="121984"/>
                  </a:lnTo>
                  <a:lnTo>
                    <a:pt x="423943" y="119968"/>
                  </a:lnTo>
                  <a:lnTo>
                    <a:pt x="454991" y="119968"/>
                  </a:lnTo>
                  <a:lnTo>
                    <a:pt x="448224" y="114677"/>
                  </a:lnTo>
                  <a:lnTo>
                    <a:pt x="436787" y="110316"/>
                  </a:lnTo>
                  <a:lnTo>
                    <a:pt x="424570" y="109464"/>
                  </a:lnTo>
                  <a:close/>
                </a:path>
                <a:path w="469900" h="303530">
                  <a:moveTo>
                    <a:pt x="172904" y="54067"/>
                  </a:moveTo>
                  <a:lnTo>
                    <a:pt x="157717" y="54067"/>
                  </a:lnTo>
                  <a:lnTo>
                    <a:pt x="161842" y="55770"/>
                  </a:lnTo>
                  <a:lnTo>
                    <a:pt x="163694" y="60219"/>
                  </a:lnTo>
                  <a:lnTo>
                    <a:pt x="163877" y="61140"/>
                  </a:lnTo>
                  <a:lnTo>
                    <a:pt x="163955" y="68668"/>
                  </a:lnTo>
                  <a:lnTo>
                    <a:pt x="162068" y="71409"/>
                  </a:lnTo>
                  <a:lnTo>
                    <a:pt x="159208" y="72426"/>
                  </a:lnTo>
                  <a:lnTo>
                    <a:pt x="151892" y="74693"/>
                  </a:lnTo>
                  <a:lnTo>
                    <a:pt x="146911" y="81457"/>
                  </a:lnTo>
                  <a:lnTo>
                    <a:pt x="163285" y="113921"/>
                  </a:lnTo>
                  <a:lnTo>
                    <a:pt x="175830" y="109025"/>
                  </a:lnTo>
                  <a:lnTo>
                    <a:pt x="186774" y="102704"/>
                  </a:lnTo>
                  <a:lnTo>
                    <a:pt x="163351" y="102704"/>
                  </a:lnTo>
                  <a:lnTo>
                    <a:pt x="159256" y="100910"/>
                  </a:lnTo>
                  <a:lnTo>
                    <a:pt x="157521" y="96462"/>
                  </a:lnTo>
                  <a:lnTo>
                    <a:pt x="157356" y="95593"/>
                  </a:lnTo>
                  <a:lnTo>
                    <a:pt x="157278" y="86231"/>
                  </a:lnTo>
                  <a:lnTo>
                    <a:pt x="159160" y="83490"/>
                  </a:lnTo>
                  <a:lnTo>
                    <a:pt x="162025" y="82474"/>
                  </a:lnTo>
                  <a:lnTo>
                    <a:pt x="169340" y="80206"/>
                  </a:lnTo>
                  <a:lnTo>
                    <a:pt x="174220" y="73577"/>
                  </a:lnTo>
                  <a:lnTo>
                    <a:pt x="174309" y="62825"/>
                  </a:lnTo>
                  <a:lnTo>
                    <a:pt x="174413" y="58238"/>
                  </a:lnTo>
                  <a:lnTo>
                    <a:pt x="172904" y="54067"/>
                  </a:lnTo>
                  <a:close/>
                </a:path>
                <a:path w="469900" h="303530">
                  <a:moveTo>
                    <a:pt x="199417" y="10498"/>
                  </a:moveTo>
                  <a:lnTo>
                    <a:pt x="168357" y="10498"/>
                  </a:lnTo>
                  <a:lnTo>
                    <a:pt x="176192" y="10503"/>
                  </a:lnTo>
                  <a:lnTo>
                    <a:pt x="183775" y="12478"/>
                  </a:lnTo>
                  <a:lnTo>
                    <a:pt x="203432" y="42655"/>
                  </a:lnTo>
                  <a:lnTo>
                    <a:pt x="203321" y="54067"/>
                  </a:lnTo>
                  <a:lnTo>
                    <a:pt x="184927" y="91865"/>
                  </a:lnTo>
                  <a:lnTo>
                    <a:pt x="163351" y="102704"/>
                  </a:lnTo>
                  <a:lnTo>
                    <a:pt x="186774" y="102704"/>
                  </a:lnTo>
                  <a:lnTo>
                    <a:pt x="211147" y="71167"/>
                  </a:lnTo>
                  <a:lnTo>
                    <a:pt x="213848" y="42655"/>
                  </a:lnTo>
                  <a:lnTo>
                    <a:pt x="213219" y="34642"/>
                  </a:lnTo>
                  <a:lnTo>
                    <a:pt x="211046" y="26758"/>
                  </a:lnTo>
                  <a:lnTo>
                    <a:pt x="207427" y="19425"/>
                  </a:lnTo>
                  <a:lnTo>
                    <a:pt x="202441" y="12850"/>
                  </a:lnTo>
                  <a:lnTo>
                    <a:pt x="199417" y="10498"/>
                  </a:lnTo>
                  <a:close/>
                </a:path>
                <a:path w="469900" h="303530">
                  <a:moveTo>
                    <a:pt x="156948" y="43098"/>
                  </a:moveTo>
                  <a:lnTo>
                    <a:pt x="86482" y="72287"/>
                  </a:lnTo>
                  <a:lnTo>
                    <a:pt x="85356" y="73577"/>
                  </a:lnTo>
                  <a:lnTo>
                    <a:pt x="79666" y="95024"/>
                  </a:lnTo>
                  <a:lnTo>
                    <a:pt x="90458" y="95024"/>
                  </a:lnTo>
                  <a:lnTo>
                    <a:pt x="94362" y="80310"/>
                  </a:lnTo>
                  <a:lnTo>
                    <a:pt x="157717" y="54067"/>
                  </a:lnTo>
                  <a:lnTo>
                    <a:pt x="172904" y="54067"/>
                  </a:lnTo>
                  <a:lnTo>
                    <a:pt x="172800" y="53781"/>
                  </a:lnTo>
                  <a:lnTo>
                    <a:pt x="169784" y="50323"/>
                  </a:lnTo>
                  <a:lnTo>
                    <a:pt x="164815" y="44858"/>
                  </a:lnTo>
                  <a:lnTo>
                    <a:pt x="156948" y="430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586728" y="2115362"/>
              <a:ext cx="67216" cy="87864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717634" y="2169834"/>
              <a:ext cx="67220" cy="87864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4553187" y="1998460"/>
              <a:ext cx="468630" cy="302260"/>
            </a:xfrm>
            <a:custGeom>
              <a:avLst/>
              <a:gdLst/>
              <a:ahLst/>
              <a:cxnLst/>
              <a:rect l="l" t="t" r="r" b="b"/>
              <a:pathLst>
                <a:path w="468629" h="302260">
                  <a:moveTo>
                    <a:pt x="144751" y="212480"/>
                  </a:moveTo>
                  <a:lnTo>
                    <a:pt x="129798" y="212480"/>
                  </a:lnTo>
                  <a:lnTo>
                    <a:pt x="131337" y="212584"/>
                  </a:lnTo>
                  <a:lnTo>
                    <a:pt x="134613" y="215031"/>
                  </a:lnTo>
                  <a:lnTo>
                    <a:pt x="150242" y="255291"/>
                  </a:lnTo>
                  <a:lnTo>
                    <a:pt x="237249" y="302107"/>
                  </a:lnTo>
                  <a:lnTo>
                    <a:pt x="239655" y="301536"/>
                  </a:lnTo>
                  <a:lnTo>
                    <a:pt x="247872" y="291925"/>
                  </a:lnTo>
                  <a:lnTo>
                    <a:pt x="263824" y="291925"/>
                  </a:lnTo>
                  <a:lnTo>
                    <a:pt x="268098" y="290188"/>
                  </a:lnTo>
                  <a:lnTo>
                    <a:pt x="235668" y="290188"/>
                  </a:lnTo>
                  <a:lnTo>
                    <a:pt x="172668" y="263976"/>
                  </a:lnTo>
                  <a:lnTo>
                    <a:pt x="167797" y="260919"/>
                  </a:lnTo>
                  <a:lnTo>
                    <a:pt x="163174" y="256043"/>
                  </a:lnTo>
                  <a:lnTo>
                    <a:pt x="159036" y="249657"/>
                  </a:lnTo>
                  <a:lnTo>
                    <a:pt x="155623" y="242065"/>
                  </a:lnTo>
                  <a:lnTo>
                    <a:pt x="144751" y="212480"/>
                  </a:lnTo>
                  <a:close/>
                </a:path>
                <a:path w="468629" h="302260">
                  <a:moveTo>
                    <a:pt x="260616" y="292990"/>
                  </a:moveTo>
                  <a:lnTo>
                    <a:pt x="259525" y="292990"/>
                  </a:lnTo>
                  <a:lnTo>
                    <a:pt x="259811" y="293021"/>
                  </a:lnTo>
                  <a:lnTo>
                    <a:pt x="260616" y="292990"/>
                  </a:lnTo>
                  <a:close/>
                </a:path>
                <a:path w="468629" h="302260">
                  <a:moveTo>
                    <a:pt x="263824" y="291925"/>
                  </a:moveTo>
                  <a:lnTo>
                    <a:pt x="247872" y="291925"/>
                  </a:lnTo>
                  <a:lnTo>
                    <a:pt x="259425" y="293038"/>
                  </a:lnTo>
                  <a:lnTo>
                    <a:pt x="260616" y="292990"/>
                  </a:lnTo>
                  <a:lnTo>
                    <a:pt x="260873" y="292943"/>
                  </a:lnTo>
                  <a:lnTo>
                    <a:pt x="261336" y="292791"/>
                  </a:lnTo>
                  <a:lnTo>
                    <a:pt x="261991" y="292670"/>
                  </a:lnTo>
                  <a:lnTo>
                    <a:pt x="263824" y="291925"/>
                  </a:lnTo>
                  <a:close/>
                </a:path>
                <a:path w="468629" h="302260">
                  <a:moveTo>
                    <a:pt x="244487" y="281154"/>
                  </a:moveTo>
                  <a:lnTo>
                    <a:pt x="242823" y="281825"/>
                  </a:lnTo>
                  <a:lnTo>
                    <a:pt x="235668" y="290188"/>
                  </a:lnTo>
                  <a:lnTo>
                    <a:pt x="268098" y="290188"/>
                  </a:lnTo>
                  <a:lnTo>
                    <a:pt x="287912" y="282137"/>
                  </a:lnTo>
                  <a:lnTo>
                    <a:pt x="254632" y="282137"/>
                  </a:lnTo>
                  <a:lnTo>
                    <a:pt x="244487" y="281154"/>
                  </a:lnTo>
                  <a:close/>
                </a:path>
                <a:path w="468629" h="302260">
                  <a:moveTo>
                    <a:pt x="37712" y="77380"/>
                  </a:moveTo>
                  <a:lnTo>
                    <a:pt x="10615" y="77380"/>
                  </a:lnTo>
                  <a:lnTo>
                    <a:pt x="254819" y="178979"/>
                  </a:lnTo>
                  <a:lnTo>
                    <a:pt x="254632" y="282137"/>
                  </a:lnTo>
                  <a:lnTo>
                    <a:pt x="287912" y="282137"/>
                  </a:lnTo>
                  <a:lnTo>
                    <a:pt x="292847" y="280131"/>
                  </a:lnTo>
                  <a:lnTo>
                    <a:pt x="265228" y="280131"/>
                  </a:lnTo>
                  <a:lnTo>
                    <a:pt x="265228" y="181196"/>
                  </a:lnTo>
                  <a:lnTo>
                    <a:pt x="290705" y="171061"/>
                  </a:lnTo>
                  <a:lnTo>
                    <a:pt x="262589" y="171061"/>
                  </a:lnTo>
                  <a:lnTo>
                    <a:pt x="262221" y="170823"/>
                  </a:lnTo>
                  <a:lnTo>
                    <a:pt x="262026" y="170724"/>
                  </a:lnTo>
                  <a:lnTo>
                    <a:pt x="89117" y="98771"/>
                  </a:lnTo>
                  <a:lnTo>
                    <a:pt x="90187" y="94739"/>
                  </a:lnTo>
                  <a:lnTo>
                    <a:pt x="79427" y="94739"/>
                  </a:lnTo>
                  <a:lnTo>
                    <a:pt x="37712" y="77380"/>
                  </a:lnTo>
                  <a:close/>
                </a:path>
                <a:path w="468629" h="302260">
                  <a:moveTo>
                    <a:pt x="411311" y="152108"/>
                  </a:moveTo>
                  <a:lnTo>
                    <a:pt x="340987" y="181239"/>
                  </a:lnTo>
                  <a:lnTo>
                    <a:pt x="339834" y="182604"/>
                  </a:lnTo>
                  <a:lnTo>
                    <a:pt x="323158" y="256592"/>
                  </a:lnTo>
                  <a:lnTo>
                    <a:pt x="265228" y="280131"/>
                  </a:lnTo>
                  <a:lnTo>
                    <a:pt x="292847" y="280131"/>
                  </a:lnTo>
                  <a:lnTo>
                    <a:pt x="331175" y="264557"/>
                  </a:lnTo>
                  <a:lnTo>
                    <a:pt x="332337" y="263184"/>
                  </a:lnTo>
                  <a:lnTo>
                    <a:pt x="349022" y="189165"/>
                  </a:lnTo>
                  <a:lnTo>
                    <a:pt x="412073" y="163049"/>
                  </a:lnTo>
                  <a:lnTo>
                    <a:pt x="427230" y="163049"/>
                  </a:lnTo>
                  <a:lnTo>
                    <a:pt x="427133" y="162780"/>
                  </a:lnTo>
                  <a:lnTo>
                    <a:pt x="424100" y="159328"/>
                  </a:lnTo>
                  <a:lnTo>
                    <a:pt x="419159" y="153871"/>
                  </a:lnTo>
                  <a:lnTo>
                    <a:pt x="411311" y="152108"/>
                  </a:lnTo>
                  <a:close/>
                </a:path>
                <a:path w="468629" h="302260">
                  <a:moveTo>
                    <a:pt x="168427" y="0"/>
                  </a:moveTo>
                  <a:lnTo>
                    <a:pt x="3030" y="64967"/>
                  </a:lnTo>
                  <a:lnTo>
                    <a:pt x="0" y="188516"/>
                  </a:lnTo>
                  <a:lnTo>
                    <a:pt x="1262" y="190413"/>
                  </a:lnTo>
                  <a:lnTo>
                    <a:pt x="15556" y="196364"/>
                  </a:lnTo>
                  <a:lnTo>
                    <a:pt x="23710" y="212766"/>
                  </a:lnTo>
                  <a:lnTo>
                    <a:pt x="24657" y="213645"/>
                  </a:lnTo>
                  <a:lnTo>
                    <a:pt x="92311" y="241797"/>
                  </a:lnTo>
                  <a:lnTo>
                    <a:pt x="100082" y="243525"/>
                  </a:lnTo>
                  <a:lnTo>
                    <a:pt x="107350" y="242223"/>
                  </a:lnTo>
                  <a:lnTo>
                    <a:pt x="113743" y="238044"/>
                  </a:lnTo>
                  <a:lnTo>
                    <a:pt x="116563" y="234256"/>
                  </a:lnTo>
                  <a:lnTo>
                    <a:pt x="102149" y="234256"/>
                  </a:lnTo>
                  <a:lnTo>
                    <a:pt x="96502" y="232286"/>
                  </a:lnTo>
                  <a:lnTo>
                    <a:pt x="31604" y="205277"/>
                  </a:lnTo>
                  <a:lnTo>
                    <a:pt x="23452" y="188884"/>
                  </a:lnTo>
                  <a:lnTo>
                    <a:pt x="22506" y="188000"/>
                  </a:lnTo>
                  <a:lnTo>
                    <a:pt x="10409" y="182963"/>
                  </a:lnTo>
                  <a:lnTo>
                    <a:pt x="10535" y="111964"/>
                  </a:lnTo>
                  <a:lnTo>
                    <a:pt x="10615" y="77380"/>
                  </a:lnTo>
                  <a:lnTo>
                    <a:pt x="37712" y="77380"/>
                  </a:lnTo>
                  <a:lnTo>
                    <a:pt x="19051" y="69614"/>
                  </a:lnTo>
                  <a:lnTo>
                    <a:pt x="160174" y="12474"/>
                  </a:lnTo>
                  <a:lnTo>
                    <a:pt x="167851" y="10466"/>
                  </a:lnTo>
                  <a:lnTo>
                    <a:pt x="198818" y="10466"/>
                  </a:lnTo>
                  <a:lnTo>
                    <a:pt x="192001" y="5164"/>
                  </a:lnTo>
                  <a:lnTo>
                    <a:pt x="180597" y="835"/>
                  </a:lnTo>
                  <a:lnTo>
                    <a:pt x="168427" y="0"/>
                  </a:lnTo>
                  <a:close/>
                </a:path>
                <a:path w="468629" h="302260">
                  <a:moveTo>
                    <a:pt x="129959" y="202081"/>
                  </a:moveTo>
                  <a:lnTo>
                    <a:pt x="124979" y="202198"/>
                  </a:lnTo>
                  <a:lnTo>
                    <a:pt x="120749" y="204987"/>
                  </a:lnTo>
                  <a:lnTo>
                    <a:pt x="118782" y="209262"/>
                  </a:lnTo>
                  <a:lnTo>
                    <a:pt x="109707" y="226240"/>
                  </a:lnTo>
                  <a:lnTo>
                    <a:pt x="107882" y="231480"/>
                  </a:lnTo>
                  <a:lnTo>
                    <a:pt x="102149" y="234256"/>
                  </a:lnTo>
                  <a:lnTo>
                    <a:pt x="116563" y="234256"/>
                  </a:lnTo>
                  <a:lnTo>
                    <a:pt x="118886" y="231138"/>
                  </a:lnTo>
                  <a:lnTo>
                    <a:pt x="128381" y="213355"/>
                  </a:lnTo>
                  <a:lnTo>
                    <a:pt x="129105" y="212553"/>
                  </a:lnTo>
                  <a:lnTo>
                    <a:pt x="129798" y="212480"/>
                  </a:lnTo>
                  <a:lnTo>
                    <a:pt x="144751" y="212480"/>
                  </a:lnTo>
                  <a:lnTo>
                    <a:pt x="143285" y="208491"/>
                  </a:lnTo>
                  <a:lnTo>
                    <a:pt x="137114" y="202566"/>
                  </a:lnTo>
                  <a:lnTo>
                    <a:pt x="129959" y="202081"/>
                  </a:lnTo>
                  <a:close/>
                </a:path>
                <a:path w="468629" h="302260">
                  <a:moveTo>
                    <a:pt x="427230" y="163049"/>
                  </a:moveTo>
                  <a:lnTo>
                    <a:pt x="412073" y="163049"/>
                  </a:lnTo>
                  <a:lnTo>
                    <a:pt x="416169" y="164747"/>
                  </a:lnTo>
                  <a:lnTo>
                    <a:pt x="418032" y="169182"/>
                  </a:lnTo>
                  <a:lnTo>
                    <a:pt x="418206" y="170100"/>
                  </a:lnTo>
                  <a:lnTo>
                    <a:pt x="418292" y="177606"/>
                  </a:lnTo>
                  <a:lnTo>
                    <a:pt x="416429" y="180339"/>
                  </a:lnTo>
                  <a:lnTo>
                    <a:pt x="413560" y="181352"/>
                  </a:lnTo>
                  <a:lnTo>
                    <a:pt x="406266" y="183613"/>
                  </a:lnTo>
                  <a:lnTo>
                    <a:pt x="401300" y="190356"/>
                  </a:lnTo>
                  <a:lnTo>
                    <a:pt x="401214" y="208162"/>
                  </a:lnTo>
                  <a:lnTo>
                    <a:pt x="401118" y="212908"/>
                  </a:lnTo>
                  <a:lnTo>
                    <a:pt x="408745" y="220839"/>
                  </a:lnTo>
                  <a:lnTo>
                    <a:pt x="420633" y="221077"/>
                  </a:lnTo>
                  <a:lnTo>
                    <a:pt x="422929" y="220661"/>
                  </a:lnTo>
                  <a:lnTo>
                    <a:pt x="430124" y="217842"/>
                  </a:lnTo>
                  <a:lnTo>
                    <a:pt x="441039" y="211540"/>
                  </a:lnTo>
                  <a:lnTo>
                    <a:pt x="417686" y="211540"/>
                  </a:lnTo>
                  <a:lnTo>
                    <a:pt x="413603" y="209751"/>
                  </a:lnTo>
                  <a:lnTo>
                    <a:pt x="411874" y="205316"/>
                  </a:lnTo>
                  <a:lnTo>
                    <a:pt x="411811" y="204987"/>
                  </a:lnTo>
                  <a:lnTo>
                    <a:pt x="411705" y="197988"/>
                  </a:lnTo>
                  <a:lnTo>
                    <a:pt x="411631" y="195116"/>
                  </a:lnTo>
                  <a:lnTo>
                    <a:pt x="413508" y="192383"/>
                  </a:lnTo>
                  <a:lnTo>
                    <a:pt x="416385" y="191370"/>
                  </a:lnTo>
                  <a:lnTo>
                    <a:pt x="423666" y="189109"/>
                  </a:lnTo>
                  <a:lnTo>
                    <a:pt x="428607" y="182361"/>
                  </a:lnTo>
                  <a:lnTo>
                    <a:pt x="428681" y="169182"/>
                  </a:lnTo>
                  <a:lnTo>
                    <a:pt x="428737" y="167220"/>
                  </a:lnTo>
                  <a:lnTo>
                    <a:pt x="427230" y="163049"/>
                  </a:lnTo>
                  <a:close/>
                </a:path>
                <a:path w="468629" h="302260">
                  <a:moveTo>
                    <a:pt x="453626" y="119608"/>
                  </a:moveTo>
                  <a:lnTo>
                    <a:pt x="422671" y="119608"/>
                  </a:lnTo>
                  <a:lnTo>
                    <a:pt x="430481" y="119614"/>
                  </a:lnTo>
                  <a:lnTo>
                    <a:pt x="438048" y="121586"/>
                  </a:lnTo>
                  <a:lnTo>
                    <a:pt x="457643" y="151671"/>
                  </a:lnTo>
                  <a:lnTo>
                    <a:pt x="457532" y="163049"/>
                  </a:lnTo>
                  <a:lnTo>
                    <a:pt x="439195" y="200733"/>
                  </a:lnTo>
                  <a:lnTo>
                    <a:pt x="417686" y="211540"/>
                  </a:lnTo>
                  <a:lnTo>
                    <a:pt x="441039" y="211540"/>
                  </a:lnTo>
                  <a:lnTo>
                    <a:pt x="465337" y="180097"/>
                  </a:lnTo>
                  <a:lnTo>
                    <a:pt x="468026" y="151671"/>
                  </a:lnTo>
                  <a:lnTo>
                    <a:pt x="467416" y="143715"/>
                  </a:lnTo>
                  <a:lnTo>
                    <a:pt x="465259" y="135864"/>
                  </a:lnTo>
                  <a:lnTo>
                    <a:pt x="461657" y="128558"/>
                  </a:lnTo>
                  <a:lnTo>
                    <a:pt x="456689" y="122003"/>
                  </a:lnTo>
                  <a:lnTo>
                    <a:pt x="453626" y="119608"/>
                  </a:lnTo>
                  <a:close/>
                </a:path>
                <a:path w="468629" h="302260">
                  <a:moveTo>
                    <a:pt x="423296" y="109135"/>
                  </a:moveTo>
                  <a:lnTo>
                    <a:pt x="411150" y="111964"/>
                  </a:lnTo>
                  <a:lnTo>
                    <a:pt x="262589" y="171061"/>
                  </a:lnTo>
                  <a:lnTo>
                    <a:pt x="290705" y="171061"/>
                  </a:lnTo>
                  <a:lnTo>
                    <a:pt x="414999" y="121618"/>
                  </a:lnTo>
                  <a:lnTo>
                    <a:pt x="422671" y="119608"/>
                  </a:lnTo>
                  <a:lnTo>
                    <a:pt x="453626" y="119608"/>
                  </a:lnTo>
                  <a:lnTo>
                    <a:pt x="446879" y="114333"/>
                  </a:lnTo>
                  <a:lnTo>
                    <a:pt x="435477" y="109985"/>
                  </a:lnTo>
                  <a:lnTo>
                    <a:pt x="423296" y="109135"/>
                  </a:lnTo>
                  <a:close/>
                </a:path>
                <a:path w="468629" h="302260">
                  <a:moveTo>
                    <a:pt x="172386" y="53905"/>
                  </a:moveTo>
                  <a:lnTo>
                    <a:pt x="157244" y="53905"/>
                  </a:lnTo>
                  <a:lnTo>
                    <a:pt x="161357" y="55603"/>
                  </a:lnTo>
                  <a:lnTo>
                    <a:pt x="163203" y="60038"/>
                  </a:lnTo>
                  <a:lnTo>
                    <a:pt x="163385" y="60956"/>
                  </a:lnTo>
                  <a:lnTo>
                    <a:pt x="163463" y="68462"/>
                  </a:lnTo>
                  <a:lnTo>
                    <a:pt x="161582" y="71195"/>
                  </a:lnTo>
                  <a:lnTo>
                    <a:pt x="158730" y="72208"/>
                  </a:lnTo>
                  <a:lnTo>
                    <a:pt x="151437" y="74469"/>
                  </a:lnTo>
                  <a:lnTo>
                    <a:pt x="146470" y="81213"/>
                  </a:lnTo>
                  <a:lnTo>
                    <a:pt x="162795" y="113579"/>
                  </a:lnTo>
                  <a:lnTo>
                    <a:pt x="175303" y="108698"/>
                  </a:lnTo>
                  <a:lnTo>
                    <a:pt x="186214" y="102396"/>
                  </a:lnTo>
                  <a:lnTo>
                    <a:pt x="162860" y="102396"/>
                  </a:lnTo>
                  <a:lnTo>
                    <a:pt x="158778" y="100607"/>
                  </a:lnTo>
                  <a:lnTo>
                    <a:pt x="157049" y="96172"/>
                  </a:lnTo>
                  <a:lnTo>
                    <a:pt x="156884" y="95306"/>
                  </a:lnTo>
                  <a:lnTo>
                    <a:pt x="156806" y="85973"/>
                  </a:lnTo>
                  <a:lnTo>
                    <a:pt x="158683" y="83240"/>
                  </a:lnTo>
                  <a:lnTo>
                    <a:pt x="161539" y="82226"/>
                  </a:lnTo>
                  <a:lnTo>
                    <a:pt x="168832" y="79965"/>
                  </a:lnTo>
                  <a:lnTo>
                    <a:pt x="173697" y="73356"/>
                  </a:lnTo>
                  <a:lnTo>
                    <a:pt x="173786" y="62637"/>
                  </a:lnTo>
                  <a:lnTo>
                    <a:pt x="173890" y="58063"/>
                  </a:lnTo>
                  <a:lnTo>
                    <a:pt x="172386" y="53905"/>
                  </a:lnTo>
                  <a:close/>
                </a:path>
                <a:path w="468629" h="302260">
                  <a:moveTo>
                    <a:pt x="198818" y="10466"/>
                  </a:moveTo>
                  <a:lnTo>
                    <a:pt x="167851" y="10466"/>
                  </a:lnTo>
                  <a:lnTo>
                    <a:pt x="175664" y="10472"/>
                  </a:lnTo>
                  <a:lnTo>
                    <a:pt x="183224" y="12441"/>
                  </a:lnTo>
                  <a:lnTo>
                    <a:pt x="202822" y="42527"/>
                  </a:lnTo>
                  <a:lnTo>
                    <a:pt x="202711" y="53905"/>
                  </a:lnTo>
                  <a:lnTo>
                    <a:pt x="184373" y="91589"/>
                  </a:lnTo>
                  <a:lnTo>
                    <a:pt x="162860" y="102396"/>
                  </a:lnTo>
                  <a:lnTo>
                    <a:pt x="186214" y="102396"/>
                  </a:lnTo>
                  <a:lnTo>
                    <a:pt x="210514" y="70954"/>
                  </a:lnTo>
                  <a:lnTo>
                    <a:pt x="213206" y="42527"/>
                  </a:lnTo>
                  <a:lnTo>
                    <a:pt x="212579" y="34538"/>
                  </a:lnTo>
                  <a:lnTo>
                    <a:pt x="210413" y="26678"/>
                  </a:lnTo>
                  <a:lnTo>
                    <a:pt x="206805" y="19366"/>
                  </a:lnTo>
                  <a:lnTo>
                    <a:pt x="201834" y="12812"/>
                  </a:lnTo>
                  <a:lnTo>
                    <a:pt x="198818" y="10466"/>
                  </a:lnTo>
                  <a:close/>
                </a:path>
                <a:path w="468629" h="302260">
                  <a:moveTo>
                    <a:pt x="156477" y="42969"/>
                  </a:moveTo>
                  <a:lnTo>
                    <a:pt x="86222" y="72070"/>
                  </a:lnTo>
                  <a:lnTo>
                    <a:pt x="85100" y="73356"/>
                  </a:lnTo>
                  <a:lnTo>
                    <a:pt x="79427" y="94739"/>
                  </a:lnTo>
                  <a:lnTo>
                    <a:pt x="90187" y="94739"/>
                  </a:lnTo>
                  <a:lnTo>
                    <a:pt x="94079" y="80069"/>
                  </a:lnTo>
                  <a:lnTo>
                    <a:pt x="157244" y="53905"/>
                  </a:lnTo>
                  <a:lnTo>
                    <a:pt x="172386" y="53905"/>
                  </a:lnTo>
                  <a:lnTo>
                    <a:pt x="172282" y="53619"/>
                  </a:lnTo>
                  <a:lnTo>
                    <a:pt x="169274" y="50172"/>
                  </a:lnTo>
                  <a:lnTo>
                    <a:pt x="164321" y="44723"/>
                  </a:lnTo>
                  <a:lnTo>
                    <a:pt x="156477" y="4296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594348" y="3180638"/>
              <a:ext cx="67216" cy="87864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725254" y="3235110"/>
              <a:ext cx="67220" cy="87864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4560806" y="3063736"/>
              <a:ext cx="468630" cy="302260"/>
            </a:xfrm>
            <a:custGeom>
              <a:avLst/>
              <a:gdLst/>
              <a:ahLst/>
              <a:cxnLst/>
              <a:rect l="l" t="t" r="r" b="b"/>
              <a:pathLst>
                <a:path w="468629" h="302260">
                  <a:moveTo>
                    <a:pt x="144751" y="212480"/>
                  </a:moveTo>
                  <a:lnTo>
                    <a:pt x="129798" y="212480"/>
                  </a:lnTo>
                  <a:lnTo>
                    <a:pt x="131337" y="212584"/>
                  </a:lnTo>
                  <a:lnTo>
                    <a:pt x="134613" y="215031"/>
                  </a:lnTo>
                  <a:lnTo>
                    <a:pt x="150242" y="255291"/>
                  </a:lnTo>
                  <a:lnTo>
                    <a:pt x="237249" y="302107"/>
                  </a:lnTo>
                  <a:lnTo>
                    <a:pt x="239655" y="301536"/>
                  </a:lnTo>
                  <a:lnTo>
                    <a:pt x="247872" y="291925"/>
                  </a:lnTo>
                  <a:lnTo>
                    <a:pt x="263824" y="291925"/>
                  </a:lnTo>
                  <a:lnTo>
                    <a:pt x="268098" y="290188"/>
                  </a:lnTo>
                  <a:lnTo>
                    <a:pt x="235668" y="290188"/>
                  </a:lnTo>
                  <a:lnTo>
                    <a:pt x="172668" y="263976"/>
                  </a:lnTo>
                  <a:lnTo>
                    <a:pt x="167797" y="260919"/>
                  </a:lnTo>
                  <a:lnTo>
                    <a:pt x="163174" y="256043"/>
                  </a:lnTo>
                  <a:lnTo>
                    <a:pt x="159036" y="249657"/>
                  </a:lnTo>
                  <a:lnTo>
                    <a:pt x="155623" y="242065"/>
                  </a:lnTo>
                  <a:lnTo>
                    <a:pt x="144751" y="212480"/>
                  </a:lnTo>
                  <a:close/>
                </a:path>
                <a:path w="468629" h="302260">
                  <a:moveTo>
                    <a:pt x="260616" y="292990"/>
                  </a:moveTo>
                  <a:lnTo>
                    <a:pt x="259525" y="292990"/>
                  </a:lnTo>
                  <a:lnTo>
                    <a:pt x="259811" y="293021"/>
                  </a:lnTo>
                  <a:lnTo>
                    <a:pt x="260616" y="292990"/>
                  </a:lnTo>
                  <a:close/>
                </a:path>
                <a:path w="468629" h="302260">
                  <a:moveTo>
                    <a:pt x="263824" y="291925"/>
                  </a:moveTo>
                  <a:lnTo>
                    <a:pt x="247872" y="291925"/>
                  </a:lnTo>
                  <a:lnTo>
                    <a:pt x="259425" y="293038"/>
                  </a:lnTo>
                  <a:lnTo>
                    <a:pt x="260616" y="292990"/>
                  </a:lnTo>
                  <a:lnTo>
                    <a:pt x="260873" y="292943"/>
                  </a:lnTo>
                  <a:lnTo>
                    <a:pt x="261336" y="292791"/>
                  </a:lnTo>
                  <a:lnTo>
                    <a:pt x="261991" y="292670"/>
                  </a:lnTo>
                  <a:lnTo>
                    <a:pt x="263824" y="291925"/>
                  </a:lnTo>
                  <a:close/>
                </a:path>
                <a:path w="468629" h="302260">
                  <a:moveTo>
                    <a:pt x="244487" y="281154"/>
                  </a:moveTo>
                  <a:lnTo>
                    <a:pt x="242823" y="281825"/>
                  </a:lnTo>
                  <a:lnTo>
                    <a:pt x="235668" y="290188"/>
                  </a:lnTo>
                  <a:lnTo>
                    <a:pt x="268098" y="290188"/>
                  </a:lnTo>
                  <a:lnTo>
                    <a:pt x="287912" y="282137"/>
                  </a:lnTo>
                  <a:lnTo>
                    <a:pt x="254632" y="282137"/>
                  </a:lnTo>
                  <a:lnTo>
                    <a:pt x="244487" y="281154"/>
                  </a:lnTo>
                  <a:close/>
                </a:path>
                <a:path w="468629" h="302260">
                  <a:moveTo>
                    <a:pt x="37712" y="77380"/>
                  </a:moveTo>
                  <a:lnTo>
                    <a:pt x="10615" y="77380"/>
                  </a:lnTo>
                  <a:lnTo>
                    <a:pt x="254819" y="178979"/>
                  </a:lnTo>
                  <a:lnTo>
                    <a:pt x="254632" y="282137"/>
                  </a:lnTo>
                  <a:lnTo>
                    <a:pt x="287912" y="282137"/>
                  </a:lnTo>
                  <a:lnTo>
                    <a:pt x="292847" y="280131"/>
                  </a:lnTo>
                  <a:lnTo>
                    <a:pt x="265228" y="280131"/>
                  </a:lnTo>
                  <a:lnTo>
                    <a:pt x="265228" y="181196"/>
                  </a:lnTo>
                  <a:lnTo>
                    <a:pt x="290705" y="171061"/>
                  </a:lnTo>
                  <a:lnTo>
                    <a:pt x="262589" y="171061"/>
                  </a:lnTo>
                  <a:lnTo>
                    <a:pt x="262221" y="170823"/>
                  </a:lnTo>
                  <a:lnTo>
                    <a:pt x="262026" y="170724"/>
                  </a:lnTo>
                  <a:lnTo>
                    <a:pt x="89117" y="98771"/>
                  </a:lnTo>
                  <a:lnTo>
                    <a:pt x="90187" y="94739"/>
                  </a:lnTo>
                  <a:lnTo>
                    <a:pt x="79427" y="94739"/>
                  </a:lnTo>
                  <a:lnTo>
                    <a:pt x="37712" y="77380"/>
                  </a:lnTo>
                  <a:close/>
                </a:path>
                <a:path w="468629" h="302260">
                  <a:moveTo>
                    <a:pt x="411311" y="152108"/>
                  </a:moveTo>
                  <a:lnTo>
                    <a:pt x="340987" y="181239"/>
                  </a:lnTo>
                  <a:lnTo>
                    <a:pt x="339834" y="182604"/>
                  </a:lnTo>
                  <a:lnTo>
                    <a:pt x="323158" y="256592"/>
                  </a:lnTo>
                  <a:lnTo>
                    <a:pt x="265228" y="280131"/>
                  </a:lnTo>
                  <a:lnTo>
                    <a:pt x="292847" y="280131"/>
                  </a:lnTo>
                  <a:lnTo>
                    <a:pt x="331175" y="264557"/>
                  </a:lnTo>
                  <a:lnTo>
                    <a:pt x="332337" y="263184"/>
                  </a:lnTo>
                  <a:lnTo>
                    <a:pt x="349022" y="189165"/>
                  </a:lnTo>
                  <a:lnTo>
                    <a:pt x="412073" y="163049"/>
                  </a:lnTo>
                  <a:lnTo>
                    <a:pt x="427230" y="163049"/>
                  </a:lnTo>
                  <a:lnTo>
                    <a:pt x="427133" y="162780"/>
                  </a:lnTo>
                  <a:lnTo>
                    <a:pt x="424100" y="159328"/>
                  </a:lnTo>
                  <a:lnTo>
                    <a:pt x="419159" y="153871"/>
                  </a:lnTo>
                  <a:lnTo>
                    <a:pt x="411311" y="152108"/>
                  </a:lnTo>
                  <a:close/>
                </a:path>
                <a:path w="468629" h="302260">
                  <a:moveTo>
                    <a:pt x="168427" y="0"/>
                  </a:moveTo>
                  <a:lnTo>
                    <a:pt x="3030" y="64967"/>
                  </a:lnTo>
                  <a:lnTo>
                    <a:pt x="0" y="188516"/>
                  </a:lnTo>
                  <a:lnTo>
                    <a:pt x="1262" y="190413"/>
                  </a:lnTo>
                  <a:lnTo>
                    <a:pt x="15556" y="196364"/>
                  </a:lnTo>
                  <a:lnTo>
                    <a:pt x="23710" y="212766"/>
                  </a:lnTo>
                  <a:lnTo>
                    <a:pt x="24657" y="213645"/>
                  </a:lnTo>
                  <a:lnTo>
                    <a:pt x="92311" y="241797"/>
                  </a:lnTo>
                  <a:lnTo>
                    <a:pt x="100082" y="243525"/>
                  </a:lnTo>
                  <a:lnTo>
                    <a:pt x="107350" y="242223"/>
                  </a:lnTo>
                  <a:lnTo>
                    <a:pt x="113743" y="238044"/>
                  </a:lnTo>
                  <a:lnTo>
                    <a:pt x="116563" y="234256"/>
                  </a:lnTo>
                  <a:lnTo>
                    <a:pt x="102149" y="234256"/>
                  </a:lnTo>
                  <a:lnTo>
                    <a:pt x="96502" y="232286"/>
                  </a:lnTo>
                  <a:lnTo>
                    <a:pt x="31604" y="205277"/>
                  </a:lnTo>
                  <a:lnTo>
                    <a:pt x="23452" y="188884"/>
                  </a:lnTo>
                  <a:lnTo>
                    <a:pt x="22506" y="188000"/>
                  </a:lnTo>
                  <a:lnTo>
                    <a:pt x="10409" y="182963"/>
                  </a:lnTo>
                  <a:lnTo>
                    <a:pt x="10535" y="111964"/>
                  </a:lnTo>
                  <a:lnTo>
                    <a:pt x="10615" y="77380"/>
                  </a:lnTo>
                  <a:lnTo>
                    <a:pt x="37712" y="77380"/>
                  </a:lnTo>
                  <a:lnTo>
                    <a:pt x="19051" y="69614"/>
                  </a:lnTo>
                  <a:lnTo>
                    <a:pt x="160174" y="12474"/>
                  </a:lnTo>
                  <a:lnTo>
                    <a:pt x="167851" y="10466"/>
                  </a:lnTo>
                  <a:lnTo>
                    <a:pt x="198818" y="10466"/>
                  </a:lnTo>
                  <a:lnTo>
                    <a:pt x="192001" y="5164"/>
                  </a:lnTo>
                  <a:lnTo>
                    <a:pt x="180597" y="835"/>
                  </a:lnTo>
                  <a:lnTo>
                    <a:pt x="168427" y="0"/>
                  </a:lnTo>
                  <a:close/>
                </a:path>
                <a:path w="468629" h="302260">
                  <a:moveTo>
                    <a:pt x="129959" y="202081"/>
                  </a:moveTo>
                  <a:lnTo>
                    <a:pt x="124979" y="202198"/>
                  </a:lnTo>
                  <a:lnTo>
                    <a:pt x="120749" y="204987"/>
                  </a:lnTo>
                  <a:lnTo>
                    <a:pt x="118782" y="209262"/>
                  </a:lnTo>
                  <a:lnTo>
                    <a:pt x="109707" y="226240"/>
                  </a:lnTo>
                  <a:lnTo>
                    <a:pt x="107882" y="231480"/>
                  </a:lnTo>
                  <a:lnTo>
                    <a:pt x="102149" y="234256"/>
                  </a:lnTo>
                  <a:lnTo>
                    <a:pt x="116563" y="234256"/>
                  </a:lnTo>
                  <a:lnTo>
                    <a:pt x="118886" y="231138"/>
                  </a:lnTo>
                  <a:lnTo>
                    <a:pt x="128381" y="213355"/>
                  </a:lnTo>
                  <a:lnTo>
                    <a:pt x="129105" y="212553"/>
                  </a:lnTo>
                  <a:lnTo>
                    <a:pt x="129798" y="212480"/>
                  </a:lnTo>
                  <a:lnTo>
                    <a:pt x="144751" y="212480"/>
                  </a:lnTo>
                  <a:lnTo>
                    <a:pt x="143285" y="208491"/>
                  </a:lnTo>
                  <a:lnTo>
                    <a:pt x="137114" y="202566"/>
                  </a:lnTo>
                  <a:lnTo>
                    <a:pt x="129959" y="202081"/>
                  </a:lnTo>
                  <a:close/>
                </a:path>
                <a:path w="468629" h="302260">
                  <a:moveTo>
                    <a:pt x="427230" y="163049"/>
                  </a:moveTo>
                  <a:lnTo>
                    <a:pt x="412073" y="163049"/>
                  </a:lnTo>
                  <a:lnTo>
                    <a:pt x="416169" y="164747"/>
                  </a:lnTo>
                  <a:lnTo>
                    <a:pt x="418032" y="169182"/>
                  </a:lnTo>
                  <a:lnTo>
                    <a:pt x="418206" y="170100"/>
                  </a:lnTo>
                  <a:lnTo>
                    <a:pt x="418292" y="177606"/>
                  </a:lnTo>
                  <a:lnTo>
                    <a:pt x="416429" y="180339"/>
                  </a:lnTo>
                  <a:lnTo>
                    <a:pt x="413560" y="181352"/>
                  </a:lnTo>
                  <a:lnTo>
                    <a:pt x="406266" y="183613"/>
                  </a:lnTo>
                  <a:lnTo>
                    <a:pt x="401300" y="190356"/>
                  </a:lnTo>
                  <a:lnTo>
                    <a:pt x="401214" y="208162"/>
                  </a:lnTo>
                  <a:lnTo>
                    <a:pt x="401118" y="212908"/>
                  </a:lnTo>
                  <a:lnTo>
                    <a:pt x="408745" y="220839"/>
                  </a:lnTo>
                  <a:lnTo>
                    <a:pt x="420633" y="221077"/>
                  </a:lnTo>
                  <a:lnTo>
                    <a:pt x="422929" y="220661"/>
                  </a:lnTo>
                  <a:lnTo>
                    <a:pt x="430124" y="217842"/>
                  </a:lnTo>
                  <a:lnTo>
                    <a:pt x="441039" y="211540"/>
                  </a:lnTo>
                  <a:lnTo>
                    <a:pt x="417686" y="211540"/>
                  </a:lnTo>
                  <a:lnTo>
                    <a:pt x="413603" y="209751"/>
                  </a:lnTo>
                  <a:lnTo>
                    <a:pt x="411874" y="205316"/>
                  </a:lnTo>
                  <a:lnTo>
                    <a:pt x="411811" y="204987"/>
                  </a:lnTo>
                  <a:lnTo>
                    <a:pt x="411705" y="197988"/>
                  </a:lnTo>
                  <a:lnTo>
                    <a:pt x="411631" y="195116"/>
                  </a:lnTo>
                  <a:lnTo>
                    <a:pt x="413508" y="192383"/>
                  </a:lnTo>
                  <a:lnTo>
                    <a:pt x="416385" y="191370"/>
                  </a:lnTo>
                  <a:lnTo>
                    <a:pt x="423666" y="189109"/>
                  </a:lnTo>
                  <a:lnTo>
                    <a:pt x="428607" y="182361"/>
                  </a:lnTo>
                  <a:lnTo>
                    <a:pt x="428681" y="169182"/>
                  </a:lnTo>
                  <a:lnTo>
                    <a:pt x="428737" y="167220"/>
                  </a:lnTo>
                  <a:lnTo>
                    <a:pt x="427230" y="163049"/>
                  </a:lnTo>
                  <a:close/>
                </a:path>
                <a:path w="468629" h="302260">
                  <a:moveTo>
                    <a:pt x="453626" y="119608"/>
                  </a:moveTo>
                  <a:lnTo>
                    <a:pt x="422671" y="119608"/>
                  </a:lnTo>
                  <a:lnTo>
                    <a:pt x="430481" y="119614"/>
                  </a:lnTo>
                  <a:lnTo>
                    <a:pt x="438048" y="121586"/>
                  </a:lnTo>
                  <a:lnTo>
                    <a:pt x="457643" y="151671"/>
                  </a:lnTo>
                  <a:lnTo>
                    <a:pt x="457532" y="163049"/>
                  </a:lnTo>
                  <a:lnTo>
                    <a:pt x="439195" y="200733"/>
                  </a:lnTo>
                  <a:lnTo>
                    <a:pt x="417686" y="211540"/>
                  </a:lnTo>
                  <a:lnTo>
                    <a:pt x="441039" y="211540"/>
                  </a:lnTo>
                  <a:lnTo>
                    <a:pt x="465337" y="180097"/>
                  </a:lnTo>
                  <a:lnTo>
                    <a:pt x="468026" y="151671"/>
                  </a:lnTo>
                  <a:lnTo>
                    <a:pt x="467416" y="143715"/>
                  </a:lnTo>
                  <a:lnTo>
                    <a:pt x="465259" y="135864"/>
                  </a:lnTo>
                  <a:lnTo>
                    <a:pt x="461657" y="128558"/>
                  </a:lnTo>
                  <a:lnTo>
                    <a:pt x="456689" y="122003"/>
                  </a:lnTo>
                  <a:lnTo>
                    <a:pt x="453626" y="119608"/>
                  </a:lnTo>
                  <a:close/>
                </a:path>
                <a:path w="468629" h="302260">
                  <a:moveTo>
                    <a:pt x="423296" y="109135"/>
                  </a:moveTo>
                  <a:lnTo>
                    <a:pt x="411150" y="111964"/>
                  </a:lnTo>
                  <a:lnTo>
                    <a:pt x="262589" y="171061"/>
                  </a:lnTo>
                  <a:lnTo>
                    <a:pt x="290705" y="171061"/>
                  </a:lnTo>
                  <a:lnTo>
                    <a:pt x="414999" y="121618"/>
                  </a:lnTo>
                  <a:lnTo>
                    <a:pt x="422671" y="119608"/>
                  </a:lnTo>
                  <a:lnTo>
                    <a:pt x="453626" y="119608"/>
                  </a:lnTo>
                  <a:lnTo>
                    <a:pt x="446879" y="114333"/>
                  </a:lnTo>
                  <a:lnTo>
                    <a:pt x="435477" y="109985"/>
                  </a:lnTo>
                  <a:lnTo>
                    <a:pt x="423296" y="109135"/>
                  </a:lnTo>
                  <a:close/>
                </a:path>
                <a:path w="468629" h="302260">
                  <a:moveTo>
                    <a:pt x="172386" y="53905"/>
                  </a:moveTo>
                  <a:lnTo>
                    <a:pt x="157244" y="53905"/>
                  </a:lnTo>
                  <a:lnTo>
                    <a:pt x="161357" y="55603"/>
                  </a:lnTo>
                  <a:lnTo>
                    <a:pt x="163203" y="60038"/>
                  </a:lnTo>
                  <a:lnTo>
                    <a:pt x="163385" y="60956"/>
                  </a:lnTo>
                  <a:lnTo>
                    <a:pt x="163463" y="68462"/>
                  </a:lnTo>
                  <a:lnTo>
                    <a:pt x="161582" y="71195"/>
                  </a:lnTo>
                  <a:lnTo>
                    <a:pt x="158730" y="72208"/>
                  </a:lnTo>
                  <a:lnTo>
                    <a:pt x="151437" y="74469"/>
                  </a:lnTo>
                  <a:lnTo>
                    <a:pt x="146470" y="81213"/>
                  </a:lnTo>
                  <a:lnTo>
                    <a:pt x="162795" y="113579"/>
                  </a:lnTo>
                  <a:lnTo>
                    <a:pt x="175303" y="108698"/>
                  </a:lnTo>
                  <a:lnTo>
                    <a:pt x="186214" y="102396"/>
                  </a:lnTo>
                  <a:lnTo>
                    <a:pt x="162860" y="102396"/>
                  </a:lnTo>
                  <a:lnTo>
                    <a:pt x="158778" y="100607"/>
                  </a:lnTo>
                  <a:lnTo>
                    <a:pt x="157049" y="96172"/>
                  </a:lnTo>
                  <a:lnTo>
                    <a:pt x="156884" y="95306"/>
                  </a:lnTo>
                  <a:lnTo>
                    <a:pt x="156806" y="85973"/>
                  </a:lnTo>
                  <a:lnTo>
                    <a:pt x="158683" y="83240"/>
                  </a:lnTo>
                  <a:lnTo>
                    <a:pt x="161539" y="82226"/>
                  </a:lnTo>
                  <a:lnTo>
                    <a:pt x="168832" y="79965"/>
                  </a:lnTo>
                  <a:lnTo>
                    <a:pt x="173697" y="73356"/>
                  </a:lnTo>
                  <a:lnTo>
                    <a:pt x="173786" y="62637"/>
                  </a:lnTo>
                  <a:lnTo>
                    <a:pt x="173890" y="58063"/>
                  </a:lnTo>
                  <a:lnTo>
                    <a:pt x="172386" y="53905"/>
                  </a:lnTo>
                  <a:close/>
                </a:path>
                <a:path w="468629" h="302260">
                  <a:moveTo>
                    <a:pt x="198818" y="10466"/>
                  </a:moveTo>
                  <a:lnTo>
                    <a:pt x="167851" y="10466"/>
                  </a:lnTo>
                  <a:lnTo>
                    <a:pt x="175664" y="10472"/>
                  </a:lnTo>
                  <a:lnTo>
                    <a:pt x="183224" y="12441"/>
                  </a:lnTo>
                  <a:lnTo>
                    <a:pt x="202822" y="42527"/>
                  </a:lnTo>
                  <a:lnTo>
                    <a:pt x="202711" y="53905"/>
                  </a:lnTo>
                  <a:lnTo>
                    <a:pt x="184373" y="91589"/>
                  </a:lnTo>
                  <a:lnTo>
                    <a:pt x="162860" y="102396"/>
                  </a:lnTo>
                  <a:lnTo>
                    <a:pt x="186214" y="102396"/>
                  </a:lnTo>
                  <a:lnTo>
                    <a:pt x="210514" y="70954"/>
                  </a:lnTo>
                  <a:lnTo>
                    <a:pt x="213206" y="42527"/>
                  </a:lnTo>
                  <a:lnTo>
                    <a:pt x="212579" y="34538"/>
                  </a:lnTo>
                  <a:lnTo>
                    <a:pt x="210413" y="26678"/>
                  </a:lnTo>
                  <a:lnTo>
                    <a:pt x="206805" y="19366"/>
                  </a:lnTo>
                  <a:lnTo>
                    <a:pt x="201834" y="12812"/>
                  </a:lnTo>
                  <a:lnTo>
                    <a:pt x="198818" y="10466"/>
                  </a:lnTo>
                  <a:close/>
                </a:path>
                <a:path w="468629" h="302260">
                  <a:moveTo>
                    <a:pt x="156477" y="42969"/>
                  </a:moveTo>
                  <a:lnTo>
                    <a:pt x="86222" y="72070"/>
                  </a:lnTo>
                  <a:lnTo>
                    <a:pt x="85100" y="73356"/>
                  </a:lnTo>
                  <a:lnTo>
                    <a:pt x="79427" y="94739"/>
                  </a:lnTo>
                  <a:lnTo>
                    <a:pt x="90187" y="94739"/>
                  </a:lnTo>
                  <a:lnTo>
                    <a:pt x="94079" y="80069"/>
                  </a:lnTo>
                  <a:lnTo>
                    <a:pt x="157244" y="53905"/>
                  </a:lnTo>
                  <a:lnTo>
                    <a:pt x="172386" y="53905"/>
                  </a:lnTo>
                  <a:lnTo>
                    <a:pt x="172282" y="53619"/>
                  </a:lnTo>
                  <a:lnTo>
                    <a:pt x="169274" y="50172"/>
                  </a:lnTo>
                  <a:lnTo>
                    <a:pt x="164321" y="44723"/>
                  </a:lnTo>
                  <a:lnTo>
                    <a:pt x="156477" y="4296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2" name="object 52"/>
          <p:cNvGrpSpPr/>
          <p:nvPr/>
        </p:nvGrpSpPr>
        <p:grpSpPr>
          <a:xfrm>
            <a:off x="365759" y="4018784"/>
            <a:ext cx="387350" cy="445134"/>
            <a:chOff x="365759" y="4018784"/>
            <a:chExt cx="387350" cy="445134"/>
          </a:xfrm>
        </p:grpSpPr>
        <p:sp>
          <p:nvSpPr>
            <p:cNvPr id="53" name="object 53"/>
            <p:cNvSpPr/>
            <p:nvPr/>
          </p:nvSpPr>
          <p:spPr>
            <a:xfrm>
              <a:off x="370406" y="4334459"/>
              <a:ext cx="376555" cy="125095"/>
            </a:xfrm>
            <a:custGeom>
              <a:avLst/>
              <a:gdLst/>
              <a:ahLst/>
              <a:cxnLst/>
              <a:rect l="l" t="t" r="r" b="b"/>
              <a:pathLst>
                <a:path w="376555" h="125095">
                  <a:moveTo>
                    <a:pt x="376346" y="0"/>
                  </a:moveTo>
                  <a:lnTo>
                    <a:pt x="0" y="0"/>
                  </a:lnTo>
                  <a:lnTo>
                    <a:pt x="0" y="124525"/>
                  </a:lnTo>
                  <a:lnTo>
                    <a:pt x="376346" y="124525"/>
                  </a:lnTo>
                  <a:lnTo>
                    <a:pt x="376346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65760" y="4329684"/>
              <a:ext cx="381000" cy="5080"/>
            </a:xfrm>
            <a:custGeom>
              <a:avLst/>
              <a:gdLst/>
              <a:ahLst/>
              <a:cxnLst/>
              <a:rect l="l" t="t" r="r" b="b"/>
              <a:pathLst>
                <a:path w="381000" h="5079">
                  <a:moveTo>
                    <a:pt x="4635" y="2311"/>
                  </a:moveTo>
                  <a:lnTo>
                    <a:pt x="3962" y="685"/>
                  </a:lnTo>
                  <a:lnTo>
                    <a:pt x="2311" y="0"/>
                  </a:lnTo>
                  <a:lnTo>
                    <a:pt x="673" y="685"/>
                  </a:lnTo>
                  <a:lnTo>
                    <a:pt x="0" y="2311"/>
                  </a:lnTo>
                  <a:lnTo>
                    <a:pt x="673" y="3949"/>
                  </a:lnTo>
                  <a:lnTo>
                    <a:pt x="2311" y="4622"/>
                  </a:lnTo>
                  <a:lnTo>
                    <a:pt x="3962" y="3949"/>
                  </a:lnTo>
                  <a:lnTo>
                    <a:pt x="4635" y="2311"/>
                  </a:lnTo>
                  <a:close/>
                </a:path>
                <a:path w="381000" h="5079">
                  <a:moveTo>
                    <a:pt x="380987" y="2311"/>
                  </a:moveTo>
                  <a:lnTo>
                    <a:pt x="380301" y="685"/>
                  </a:lnTo>
                  <a:lnTo>
                    <a:pt x="378663" y="0"/>
                  </a:lnTo>
                  <a:lnTo>
                    <a:pt x="377024" y="685"/>
                  </a:lnTo>
                  <a:lnTo>
                    <a:pt x="376339" y="2311"/>
                  </a:lnTo>
                  <a:lnTo>
                    <a:pt x="377024" y="3949"/>
                  </a:lnTo>
                  <a:lnTo>
                    <a:pt x="378663" y="4622"/>
                  </a:lnTo>
                  <a:lnTo>
                    <a:pt x="380301" y="3949"/>
                  </a:lnTo>
                  <a:lnTo>
                    <a:pt x="380987" y="2311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65759" y="4329684"/>
              <a:ext cx="5080" cy="129539"/>
            </a:xfrm>
            <a:custGeom>
              <a:avLst/>
              <a:gdLst/>
              <a:ahLst/>
              <a:cxnLst/>
              <a:rect l="l" t="t" r="r" b="b"/>
              <a:pathLst>
                <a:path w="5079" h="129539">
                  <a:moveTo>
                    <a:pt x="0" y="129300"/>
                  </a:moveTo>
                  <a:lnTo>
                    <a:pt x="4646" y="129300"/>
                  </a:lnTo>
                  <a:lnTo>
                    <a:pt x="4646" y="0"/>
                  </a:lnTo>
                  <a:lnTo>
                    <a:pt x="0" y="0"/>
                  </a:lnTo>
                  <a:lnTo>
                    <a:pt x="0" y="1293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65759" y="4458984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0" y="2311"/>
                  </a:moveTo>
                  <a:lnTo>
                    <a:pt x="680" y="677"/>
                  </a:lnTo>
                  <a:lnTo>
                    <a:pt x="2323" y="0"/>
                  </a:lnTo>
                  <a:lnTo>
                    <a:pt x="3965" y="677"/>
                  </a:lnTo>
                  <a:lnTo>
                    <a:pt x="4646" y="2311"/>
                  </a:lnTo>
                  <a:lnTo>
                    <a:pt x="3965" y="3946"/>
                  </a:lnTo>
                  <a:lnTo>
                    <a:pt x="2323" y="4623"/>
                  </a:lnTo>
                  <a:lnTo>
                    <a:pt x="680" y="3946"/>
                  </a:lnTo>
                  <a:lnTo>
                    <a:pt x="0" y="2311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65759" y="4458984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>
                  <a:moveTo>
                    <a:pt x="4646" y="0"/>
                  </a:moveTo>
                  <a:lnTo>
                    <a:pt x="0" y="0"/>
                  </a:lnTo>
                  <a:lnTo>
                    <a:pt x="4646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42106" y="4458984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0" y="2311"/>
                  </a:moveTo>
                  <a:lnTo>
                    <a:pt x="680" y="677"/>
                  </a:lnTo>
                  <a:lnTo>
                    <a:pt x="2323" y="0"/>
                  </a:lnTo>
                  <a:lnTo>
                    <a:pt x="3965" y="677"/>
                  </a:lnTo>
                  <a:lnTo>
                    <a:pt x="4646" y="2311"/>
                  </a:lnTo>
                  <a:lnTo>
                    <a:pt x="3965" y="3946"/>
                  </a:lnTo>
                  <a:lnTo>
                    <a:pt x="2323" y="4623"/>
                  </a:lnTo>
                  <a:lnTo>
                    <a:pt x="680" y="3946"/>
                  </a:lnTo>
                  <a:lnTo>
                    <a:pt x="0" y="2311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42106" y="4458984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>
                  <a:moveTo>
                    <a:pt x="4646" y="0"/>
                  </a:moveTo>
                  <a:lnTo>
                    <a:pt x="0" y="0"/>
                  </a:lnTo>
                  <a:lnTo>
                    <a:pt x="4646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46752" y="4329680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0" y="2311"/>
                  </a:moveTo>
                  <a:lnTo>
                    <a:pt x="680" y="677"/>
                  </a:lnTo>
                  <a:lnTo>
                    <a:pt x="2323" y="0"/>
                  </a:lnTo>
                  <a:lnTo>
                    <a:pt x="3965" y="677"/>
                  </a:lnTo>
                  <a:lnTo>
                    <a:pt x="4646" y="2311"/>
                  </a:lnTo>
                  <a:lnTo>
                    <a:pt x="3965" y="3946"/>
                  </a:lnTo>
                  <a:lnTo>
                    <a:pt x="2323" y="4623"/>
                  </a:lnTo>
                  <a:lnTo>
                    <a:pt x="680" y="3946"/>
                  </a:lnTo>
                  <a:lnTo>
                    <a:pt x="0" y="2311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746752" y="4329684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0" y="0"/>
                  </a:moveTo>
                  <a:lnTo>
                    <a:pt x="0" y="47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746752" y="4454207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0" y="2311"/>
                  </a:moveTo>
                  <a:lnTo>
                    <a:pt x="680" y="677"/>
                  </a:lnTo>
                  <a:lnTo>
                    <a:pt x="2323" y="0"/>
                  </a:lnTo>
                  <a:lnTo>
                    <a:pt x="3965" y="677"/>
                  </a:lnTo>
                  <a:lnTo>
                    <a:pt x="4646" y="2311"/>
                  </a:lnTo>
                  <a:lnTo>
                    <a:pt x="3965" y="3946"/>
                  </a:lnTo>
                  <a:lnTo>
                    <a:pt x="2323" y="4623"/>
                  </a:lnTo>
                  <a:lnTo>
                    <a:pt x="680" y="3946"/>
                  </a:lnTo>
                  <a:lnTo>
                    <a:pt x="0" y="2311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746752" y="4454207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0" y="0"/>
                  </a:moveTo>
                  <a:lnTo>
                    <a:pt x="0" y="4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370406" y="4023563"/>
              <a:ext cx="376555" cy="125095"/>
            </a:xfrm>
            <a:custGeom>
              <a:avLst/>
              <a:gdLst/>
              <a:ahLst/>
              <a:cxnLst/>
              <a:rect l="l" t="t" r="r" b="b"/>
              <a:pathLst>
                <a:path w="376555" h="125095">
                  <a:moveTo>
                    <a:pt x="376346" y="0"/>
                  </a:moveTo>
                  <a:lnTo>
                    <a:pt x="0" y="0"/>
                  </a:lnTo>
                  <a:lnTo>
                    <a:pt x="0" y="124525"/>
                  </a:lnTo>
                  <a:lnTo>
                    <a:pt x="376346" y="124525"/>
                  </a:lnTo>
                  <a:lnTo>
                    <a:pt x="376346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65759" y="4018784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0" y="2311"/>
                  </a:moveTo>
                  <a:lnTo>
                    <a:pt x="680" y="677"/>
                  </a:lnTo>
                  <a:lnTo>
                    <a:pt x="2323" y="0"/>
                  </a:lnTo>
                  <a:lnTo>
                    <a:pt x="3965" y="677"/>
                  </a:lnTo>
                  <a:lnTo>
                    <a:pt x="4646" y="2311"/>
                  </a:lnTo>
                  <a:lnTo>
                    <a:pt x="3965" y="3946"/>
                  </a:lnTo>
                  <a:lnTo>
                    <a:pt x="2323" y="4623"/>
                  </a:lnTo>
                  <a:lnTo>
                    <a:pt x="680" y="3946"/>
                  </a:lnTo>
                  <a:lnTo>
                    <a:pt x="0" y="2311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365759" y="4018788"/>
              <a:ext cx="381000" cy="5080"/>
            </a:xfrm>
            <a:custGeom>
              <a:avLst/>
              <a:gdLst/>
              <a:ahLst/>
              <a:cxnLst/>
              <a:rect l="l" t="t" r="r" b="b"/>
              <a:pathLst>
                <a:path w="381000" h="5079">
                  <a:moveTo>
                    <a:pt x="0" y="4774"/>
                  </a:moveTo>
                  <a:lnTo>
                    <a:pt x="380992" y="4774"/>
                  </a:lnTo>
                  <a:lnTo>
                    <a:pt x="380992" y="0"/>
                  </a:lnTo>
                  <a:lnTo>
                    <a:pt x="0" y="0"/>
                  </a:lnTo>
                  <a:lnTo>
                    <a:pt x="0" y="47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365760" y="4018788"/>
              <a:ext cx="381000" cy="133985"/>
            </a:xfrm>
            <a:custGeom>
              <a:avLst/>
              <a:gdLst/>
              <a:ahLst/>
              <a:cxnLst/>
              <a:rect l="l" t="t" r="r" b="b"/>
              <a:pathLst>
                <a:path w="381000" h="133985">
                  <a:moveTo>
                    <a:pt x="4635" y="131622"/>
                  </a:moveTo>
                  <a:lnTo>
                    <a:pt x="3962" y="129984"/>
                  </a:lnTo>
                  <a:lnTo>
                    <a:pt x="2311" y="129311"/>
                  </a:lnTo>
                  <a:lnTo>
                    <a:pt x="673" y="129984"/>
                  </a:lnTo>
                  <a:lnTo>
                    <a:pt x="0" y="131622"/>
                  </a:lnTo>
                  <a:lnTo>
                    <a:pt x="673" y="133248"/>
                  </a:lnTo>
                  <a:lnTo>
                    <a:pt x="2311" y="133934"/>
                  </a:lnTo>
                  <a:lnTo>
                    <a:pt x="3962" y="133248"/>
                  </a:lnTo>
                  <a:lnTo>
                    <a:pt x="4635" y="131622"/>
                  </a:lnTo>
                  <a:close/>
                </a:path>
                <a:path w="381000" h="133985">
                  <a:moveTo>
                    <a:pt x="380987" y="2311"/>
                  </a:moveTo>
                  <a:lnTo>
                    <a:pt x="380301" y="685"/>
                  </a:lnTo>
                  <a:lnTo>
                    <a:pt x="378663" y="0"/>
                  </a:lnTo>
                  <a:lnTo>
                    <a:pt x="377024" y="685"/>
                  </a:lnTo>
                  <a:lnTo>
                    <a:pt x="376339" y="2311"/>
                  </a:lnTo>
                  <a:lnTo>
                    <a:pt x="377024" y="3949"/>
                  </a:lnTo>
                  <a:lnTo>
                    <a:pt x="378663" y="4622"/>
                  </a:lnTo>
                  <a:lnTo>
                    <a:pt x="380301" y="3949"/>
                  </a:lnTo>
                  <a:lnTo>
                    <a:pt x="380987" y="2311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365759" y="4148088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>
                  <a:moveTo>
                    <a:pt x="4646" y="0"/>
                  </a:moveTo>
                  <a:lnTo>
                    <a:pt x="0" y="0"/>
                  </a:lnTo>
                  <a:lnTo>
                    <a:pt x="4646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742106" y="4148088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0" y="2311"/>
                  </a:moveTo>
                  <a:lnTo>
                    <a:pt x="680" y="677"/>
                  </a:lnTo>
                  <a:lnTo>
                    <a:pt x="2323" y="0"/>
                  </a:lnTo>
                  <a:lnTo>
                    <a:pt x="3965" y="677"/>
                  </a:lnTo>
                  <a:lnTo>
                    <a:pt x="4646" y="2311"/>
                  </a:lnTo>
                  <a:lnTo>
                    <a:pt x="3965" y="3946"/>
                  </a:lnTo>
                  <a:lnTo>
                    <a:pt x="2323" y="4623"/>
                  </a:lnTo>
                  <a:lnTo>
                    <a:pt x="680" y="3946"/>
                  </a:lnTo>
                  <a:lnTo>
                    <a:pt x="0" y="2311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742106" y="4148088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>
                  <a:moveTo>
                    <a:pt x="4646" y="0"/>
                  </a:moveTo>
                  <a:lnTo>
                    <a:pt x="0" y="0"/>
                  </a:lnTo>
                  <a:lnTo>
                    <a:pt x="4646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746752" y="4018784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0" y="2311"/>
                  </a:moveTo>
                  <a:lnTo>
                    <a:pt x="680" y="677"/>
                  </a:lnTo>
                  <a:lnTo>
                    <a:pt x="2323" y="0"/>
                  </a:lnTo>
                  <a:lnTo>
                    <a:pt x="3965" y="677"/>
                  </a:lnTo>
                  <a:lnTo>
                    <a:pt x="4646" y="2311"/>
                  </a:lnTo>
                  <a:lnTo>
                    <a:pt x="3965" y="3946"/>
                  </a:lnTo>
                  <a:lnTo>
                    <a:pt x="2323" y="4623"/>
                  </a:lnTo>
                  <a:lnTo>
                    <a:pt x="680" y="3946"/>
                  </a:lnTo>
                  <a:lnTo>
                    <a:pt x="0" y="2311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746752" y="4018788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0" y="0"/>
                  </a:moveTo>
                  <a:lnTo>
                    <a:pt x="0" y="47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746752" y="4143311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0" y="2311"/>
                  </a:moveTo>
                  <a:lnTo>
                    <a:pt x="680" y="677"/>
                  </a:lnTo>
                  <a:lnTo>
                    <a:pt x="2323" y="0"/>
                  </a:lnTo>
                  <a:lnTo>
                    <a:pt x="3965" y="677"/>
                  </a:lnTo>
                  <a:lnTo>
                    <a:pt x="4646" y="2311"/>
                  </a:lnTo>
                  <a:lnTo>
                    <a:pt x="3965" y="3946"/>
                  </a:lnTo>
                  <a:lnTo>
                    <a:pt x="2323" y="4623"/>
                  </a:lnTo>
                  <a:lnTo>
                    <a:pt x="680" y="3946"/>
                  </a:lnTo>
                  <a:lnTo>
                    <a:pt x="0" y="2311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746752" y="4143311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0" y="0"/>
                  </a:moveTo>
                  <a:lnTo>
                    <a:pt x="0" y="4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373435" y="4174439"/>
              <a:ext cx="375285" cy="125095"/>
            </a:xfrm>
            <a:custGeom>
              <a:avLst/>
              <a:gdLst/>
              <a:ahLst/>
              <a:cxnLst/>
              <a:rect l="l" t="t" r="r" b="b"/>
              <a:pathLst>
                <a:path w="375284" h="125095">
                  <a:moveTo>
                    <a:pt x="374838" y="0"/>
                  </a:moveTo>
                  <a:lnTo>
                    <a:pt x="0" y="0"/>
                  </a:lnTo>
                  <a:lnTo>
                    <a:pt x="0" y="124525"/>
                  </a:lnTo>
                  <a:lnTo>
                    <a:pt x="374838" y="124525"/>
                  </a:lnTo>
                  <a:lnTo>
                    <a:pt x="374838" y="0"/>
                  </a:lnTo>
                  <a:close/>
                </a:path>
              </a:pathLst>
            </a:custGeom>
            <a:solidFill>
              <a:srgbClr val="A9D0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368807" y="4169660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0" y="2311"/>
                  </a:moveTo>
                  <a:lnTo>
                    <a:pt x="677" y="677"/>
                  </a:lnTo>
                  <a:lnTo>
                    <a:pt x="2313" y="0"/>
                  </a:lnTo>
                  <a:lnTo>
                    <a:pt x="3949" y="677"/>
                  </a:lnTo>
                  <a:lnTo>
                    <a:pt x="4627" y="2311"/>
                  </a:lnTo>
                  <a:lnTo>
                    <a:pt x="3949" y="3946"/>
                  </a:lnTo>
                  <a:lnTo>
                    <a:pt x="2313" y="4623"/>
                  </a:lnTo>
                  <a:lnTo>
                    <a:pt x="677" y="3946"/>
                  </a:lnTo>
                  <a:lnTo>
                    <a:pt x="0" y="2311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368807" y="4169664"/>
              <a:ext cx="379730" cy="5080"/>
            </a:xfrm>
            <a:custGeom>
              <a:avLst/>
              <a:gdLst/>
              <a:ahLst/>
              <a:cxnLst/>
              <a:rect l="l" t="t" r="r" b="b"/>
              <a:pathLst>
                <a:path w="379730" h="5079">
                  <a:moveTo>
                    <a:pt x="0" y="4774"/>
                  </a:moveTo>
                  <a:lnTo>
                    <a:pt x="379465" y="4774"/>
                  </a:lnTo>
                  <a:lnTo>
                    <a:pt x="379465" y="0"/>
                  </a:lnTo>
                  <a:lnTo>
                    <a:pt x="0" y="0"/>
                  </a:lnTo>
                  <a:lnTo>
                    <a:pt x="0" y="47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368808" y="4169664"/>
              <a:ext cx="379730" cy="133985"/>
            </a:xfrm>
            <a:custGeom>
              <a:avLst/>
              <a:gdLst/>
              <a:ahLst/>
              <a:cxnLst/>
              <a:rect l="l" t="t" r="r" b="b"/>
              <a:pathLst>
                <a:path w="379730" h="133985">
                  <a:moveTo>
                    <a:pt x="4622" y="131622"/>
                  </a:moveTo>
                  <a:lnTo>
                    <a:pt x="3949" y="129984"/>
                  </a:lnTo>
                  <a:lnTo>
                    <a:pt x="2311" y="129311"/>
                  </a:lnTo>
                  <a:lnTo>
                    <a:pt x="673" y="129984"/>
                  </a:lnTo>
                  <a:lnTo>
                    <a:pt x="0" y="131622"/>
                  </a:lnTo>
                  <a:lnTo>
                    <a:pt x="673" y="133248"/>
                  </a:lnTo>
                  <a:lnTo>
                    <a:pt x="2311" y="133934"/>
                  </a:lnTo>
                  <a:lnTo>
                    <a:pt x="3949" y="133248"/>
                  </a:lnTo>
                  <a:lnTo>
                    <a:pt x="4622" y="131622"/>
                  </a:lnTo>
                  <a:close/>
                </a:path>
                <a:path w="379730" h="133985">
                  <a:moveTo>
                    <a:pt x="379463" y="2311"/>
                  </a:moveTo>
                  <a:lnTo>
                    <a:pt x="378777" y="685"/>
                  </a:lnTo>
                  <a:lnTo>
                    <a:pt x="377139" y="0"/>
                  </a:lnTo>
                  <a:lnTo>
                    <a:pt x="375513" y="685"/>
                  </a:lnTo>
                  <a:lnTo>
                    <a:pt x="374827" y="2311"/>
                  </a:lnTo>
                  <a:lnTo>
                    <a:pt x="375513" y="3949"/>
                  </a:lnTo>
                  <a:lnTo>
                    <a:pt x="377139" y="4622"/>
                  </a:lnTo>
                  <a:lnTo>
                    <a:pt x="378777" y="3949"/>
                  </a:lnTo>
                  <a:lnTo>
                    <a:pt x="379463" y="2311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368807" y="4298964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>
                  <a:moveTo>
                    <a:pt x="4627" y="0"/>
                  </a:moveTo>
                  <a:lnTo>
                    <a:pt x="0" y="0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743646" y="4298964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0" y="2311"/>
                  </a:moveTo>
                  <a:lnTo>
                    <a:pt x="677" y="677"/>
                  </a:lnTo>
                  <a:lnTo>
                    <a:pt x="2313" y="0"/>
                  </a:lnTo>
                  <a:lnTo>
                    <a:pt x="3949" y="677"/>
                  </a:lnTo>
                  <a:lnTo>
                    <a:pt x="4627" y="2311"/>
                  </a:lnTo>
                  <a:lnTo>
                    <a:pt x="3949" y="3946"/>
                  </a:lnTo>
                  <a:lnTo>
                    <a:pt x="2313" y="4623"/>
                  </a:lnTo>
                  <a:lnTo>
                    <a:pt x="677" y="3946"/>
                  </a:lnTo>
                  <a:lnTo>
                    <a:pt x="0" y="2311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743646" y="4298964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>
                  <a:moveTo>
                    <a:pt x="4627" y="0"/>
                  </a:moveTo>
                  <a:lnTo>
                    <a:pt x="0" y="0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748273" y="4169660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0" y="2311"/>
                  </a:moveTo>
                  <a:lnTo>
                    <a:pt x="677" y="677"/>
                  </a:lnTo>
                  <a:lnTo>
                    <a:pt x="2313" y="0"/>
                  </a:lnTo>
                  <a:lnTo>
                    <a:pt x="3949" y="677"/>
                  </a:lnTo>
                  <a:lnTo>
                    <a:pt x="4627" y="2311"/>
                  </a:lnTo>
                  <a:lnTo>
                    <a:pt x="3949" y="3946"/>
                  </a:lnTo>
                  <a:lnTo>
                    <a:pt x="2313" y="4623"/>
                  </a:lnTo>
                  <a:lnTo>
                    <a:pt x="677" y="3946"/>
                  </a:lnTo>
                  <a:lnTo>
                    <a:pt x="0" y="2311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748273" y="4169664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0" y="0"/>
                  </a:moveTo>
                  <a:lnTo>
                    <a:pt x="0" y="47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748273" y="4294187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0" y="2311"/>
                  </a:moveTo>
                  <a:lnTo>
                    <a:pt x="677" y="677"/>
                  </a:lnTo>
                  <a:lnTo>
                    <a:pt x="2313" y="0"/>
                  </a:lnTo>
                  <a:lnTo>
                    <a:pt x="3949" y="677"/>
                  </a:lnTo>
                  <a:lnTo>
                    <a:pt x="4627" y="2311"/>
                  </a:lnTo>
                  <a:lnTo>
                    <a:pt x="3949" y="3946"/>
                  </a:lnTo>
                  <a:lnTo>
                    <a:pt x="2313" y="4623"/>
                  </a:lnTo>
                  <a:lnTo>
                    <a:pt x="677" y="3946"/>
                  </a:lnTo>
                  <a:lnTo>
                    <a:pt x="0" y="2311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748273" y="4294187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0" y="0"/>
                  </a:moveTo>
                  <a:lnTo>
                    <a:pt x="0" y="4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6" name="object 86"/>
          <p:cNvSpPr txBox="1"/>
          <p:nvPr/>
        </p:nvSpPr>
        <p:spPr>
          <a:xfrm>
            <a:off x="793495" y="3959453"/>
            <a:ext cx="1969135" cy="5022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294765">
              <a:lnSpc>
                <a:spcPct val="156600"/>
              </a:lnSpc>
              <a:spcBef>
                <a:spcPts val="95"/>
              </a:spcBef>
            </a:pPr>
            <a:r>
              <a:rPr sz="650" dirty="0">
                <a:solidFill>
                  <a:srgbClr val="882800"/>
                </a:solidFill>
                <a:latin typeface="Arial"/>
                <a:cs typeface="Arial"/>
              </a:rPr>
              <a:t>Action</a:t>
            </a:r>
            <a:r>
              <a:rPr sz="650" spc="30" dirty="0">
                <a:solidFill>
                  <a:srgbClr val="882800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882800"/>
                </a:solidFill>
                <a:latin typeface="Arial"/>
                <a:cs typeface="Arial"/>
              </a:rPr>
              <a:t>à</a:t>
            </a:r>
            <a:r>
              <a:rPr sz="650" spc="30" dirty="0">
                <a:solidFill>
                  <a:srgbClr val="882800"/>
                </a:solidFill>
                <a:latin typeface="Arial"/>
                <a:cs typeface="Arial"/>
              </a:rPr>
              <a:t> </a:t>
            </a:r>
            <a:r>
              <a:rPr sz="650" spc="-10" dirty="0">
                <a:solidFill>
                  <a:srgbClr val="882800"/>
                </a:solidFill>
                <a:latin typeface="Arial"/>
                <a:cs typeface="Arial"/>
              </a:rPr>
              <a:t>l’attendu</a:t>
            </a:r>
            <a:r>
              <a:rPr sz="650" spc="500" dirty="0">
                <a:solidFill>
                  <a:srgbClr val="882800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882800"/>
                </a:solidFill>
                <a:latin typeface="Arial"/>
                <a:cs typeface="Arial"/>
              </a:rPr>
              <a:t>Action</a:t>
            </a:r>
            <a:r>
              <a:rPr sz="650" spc="35" dirty="0">
                <a:solidFill>
                  <a:srgbClr val="882800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882800"/>
                </a:solidFill>
                <a:latin typeface="Arial"/>
                <a:cs typeface="Arial"/>
              </a:rPr>
              <a:t>en</a:t>
            </a:r>
            <a:r>
              <a:rPr sz="650" spc="35" dirty="0">
                <a:solidFill>
                  <a:srgbClr val="882800"/>
                </a:solidFill>
                <a:latin typeface="Arial"/>
                <a:cs typeface="Arial"/>
              </a:rPr>
              <a:t> </a:t>
            </a:r>
            <a:r>
              <a:rPr sz="650" spc="-10" dirty="0">
                <a:solidFill>
                  <a:srgbClr val="882800"/>
                </a:solidFill>
                <a:latin typeface="Arial"/>
                <a:cs typeface="Arial"/>
              </a:rPr>
              <a:t>cours</a:t>
            </a:r>
            <a:endParaRPr sz="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sz="650" dirty="0">
                <a:solidFill>
                  <a:srgbClr val="882800"/>
                </a:solidFill>
                <a:latin typeface="Arial"/>
                <a:cs typeface="Arial"/>
              </a:rPr>
              <a:t>Action</a:t>
            </a:r>
            <a:r>
              <a:rPr sz="650" spc="50" dirty="0">
                <a:solidFill>
                  <a:srgbClr val="882800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882800"/>
                </a:solidFill>
                <a:latin typeface="Arial"/>
                <a:cs typeface="Arial"/>
              </a:rPr>
              <a:t>nécessitant</a:t>
            </a:r>
            <a:r>
              <a:rPr sz="650" spc="65" dirty="0">
                <a:solidFill>
                  <a:srgbClr val="882800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882800"/>
                </a:solidFill>
                <a:latin typeface="Arial"/>
                <a:cs typeface="Arial"/>
              </a:rPr>
              <a:t>un</a:t>
            </a:r>
            <a:r>
              <a:rPr sz="650" spc="50" dirty="0">
                <a:solidFill>
                  <a:srgbClr val="882800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882800"/>
                </a:solidFill>
                <a:latin typeface="Arial"/>
                <a:cs typeface="Arial"/>
              </a:rPr>
              <a:t>engagement</a:t>
            </a:r>
            <a:r>
              <a:rPr sz="650" spc="75" dirty="0">
                <a:solidFill>
                  <a:srgbClr val="882800"/>
                </a:solidFill>
                <a:latin typeface="Arial"/>
                <a:cs typeface="Arial"/>
              </a:rPr>
              <a:t> </a:t>
            </a:r>
            <a:r>
              <a:rPr sz="650" spc="-10" dirty="0">
                <a:solidFill>
                  <a:srgbClr val="882800"/>
                </a:solidFill>
                <a:latin typeface="Arial"/>
                <a:cs typeface="Arial"/>
              </a:rPr>
              <a:t>complémentaire</a:t>
            </a:r>
            <a:endParaRPr sz="650">
              <a:latin typeface="Arial"/>
              <a:cs typeface="Arial"/>
            </a:endParaRPr>
          </a:p>
        </p:txBody>
      </p:sp>
      <p:pic>
        <p:nvPicPr>
          <p:cNvPr id="87" name="object 8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350252" y="152400"/>
            <a:ext cx="1589531" cy="39928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757" y="203315"/>
            <a:ext cx="355146" cy="41806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7640" rIns="0" bIns="0" rtlCol="0">
            <a:spAutoFit/>
          </a:bodyPr>
          <a:lstStyle/>
          <a:p>
            <a:pPr marL="290195" marR="5080">
              <a:lnSpc>
                <a:spcPts val="2160"/>
              </a:lnSpc>
              <a:spcBef>
                <a:spcPts val="375"/>
              </a:spcBef>
            </a:pPr>
            <a:r>
              <a:rPr sz="2000" dirty="0">
                <a:solidFill>
                  <a:srgbClr val="0F88FF"/>
                </a:solidFill>
                <a:latin typeface="Arial"/>
                <a:cs typeface="Arial"/>
              </a:rPr>
              <a:t>Zoom</a:t>
            </a:r>
            <a:r>
              <a:rPr sz="2000" spc="-20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F88FF"/>
                </a:solidFill>
                <a:latin typeface="Arial"/>
                <a:cs typeface="Arial"/>
              </a:rPr>
              <a:t>action</a:t>
            </a:r>
            <a:r>
              <a:rPr sz="2000" spc="-45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F88FF"/>
                </a:solidFill>
                <a:latin typeface="Arial"/>
                <a:cs typeface="Arial"/>
              </a:rPr>
              <a:t>1</a:t>
            </a:r>
            <a:r>
              <a:rPr sz="2000" spc="-15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F88FF"/>
                </a:solidFill>
                <a:latin typeface="Arial"/>
                <a:cs typeface="Arial"/>
              </a:rPr>
              <a:t>:</a:t>
            </a:r>
            <a:r>
              <a:rPr sz="2000" spc="-25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F88FF"/>
                </a:solidFill>
                <a:latin typeface="Arial"/>
                <a:cs typeface="Arial"/>
              </a:rPr>
              <a:t>enrichir</a:t>
            </a:r>
            <a:r>
              <a:rPr sz="2000" spc="-45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F88FF"/>
                </a:solidFill>
                <a:latin typeface="Arial"/>
                <a:cs typeface="Arial"/>
              </a:rPr>
              <a:t>le</a:t>
            </a:r>
            <a:r>
              <a:rPr sz="2000" spc="-20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F88FF"/>
                </a:solidFill>
                <a:latin typeface="Arial"/>
                <a:cs typeface="Arial"/>
              </a:rPr>
              <a:t>contenu</a:t>
            </a:r>
            <a:r>
              <a:rPr sz="2000" spc="-40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F88FF"/>
                </a:solidFill>
                <a:latin typeface="Arial"/>
                <a:cs typeface="Arial"/>
              </a:rPr>
              <a:t>du</a:t>
            </a:r>
            <a:r>
              <a:rPr sz="2000" spc="-15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F88FF"/>
                </a:solidFill>
                <a:latin typeface="Arial"/>
                <a:cs typeface="Arial"/>
              </a:rPr>
              <a:t>site</a:t>
            </a:r>
            <a:r>
              <a:rPr sz="2000" spc="-35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0F88FF"/>
                </a:solidFill>
                <a:latin typeface="Arial"/>
                <a:cs typeface="Arial"/>
              </a:rPr>
              <a:t>web </a:t>
            </a:r>
            <a:r>
              <a:rPr sz="2000" dirty="0">
                <a:solidFill>
                  <a:srgbClr val="0F88FF"/>
                </a:solidFill>
                <a:latin typeface="Arial"/>
                <a:cs typeface="Arial"/>
              </a:rPr>
              <a:t>monavenirdanslenucléaire.fr</a:t>
            </a:r>
            <a:r>
              <a:rPr sz="2000" spc="-70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F88FF"/>
                </a:solidFill>
                <a:latin typeface="Arial"/>
                <a:cs typeface="Arial"/>
              </a:rPr>
              <a:t>et</a:t>
            </a:r>
            <a:r>
              <a:rPr sz="2000" spc="-50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F88FF"/>
                </a:solidFill>
                <a:latin typeface="Arial"/>
                <a:cs typeface="Arial"/>
              </a:rPr>
              <a:t>renforcer</a:t>
            </a:r>
            <a:r>
              <a:rPr sz="2000" spc="-70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F88FF"/>
                </a:solidFill>
                <a:latin typeface="Arial"/>
                <a:cs typeface="Arial"/>
              </a:rPr>
              <a:t>sa</a:t>
            </a:r>
            <a:r>
              <a:rPr sz="2000" spc="-25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F88FF"/>
                </a:solidFill>
                <a:latin typeface="Arial"/>
                <a:cs typeface="Arial"/>
              </a:rPr>
              <a:t>notoriété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50252" y="152400"/>
            <a:ext cx="1589531" cy="399288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240791" y="2482595"/>
            <a:ext cx="4817745" cy="2514600"/>
          </a:xfrm>
          <a:custGeom>
            <a:avLst/>
            <a:gdLst/>
            <a:ahLst/>
            <a:cxnLst/>
            <a:rect l="l" t="t" r="r" b="b"/>
            <a:pathLst>
              <a:path w="4817745" h="2514600">
                <a:moveTo>
                  <a:pt x="4398264" y="0"/>
                </a:moveTo>
                <a:lnTo>
                  <a:pt x="419112" y="0"/>
                </a:lnTo>
                <a:lnTo>
                  <a:pt x="370235" y="2818"/>
                </a:lnTo>
                <a:lnTo>
                  <a:pt x="323013" y="11065"/>
                </a:lnTo>
                <a:lnTo>
                  <a:pt x="277763" y="24426"/>
                </a:lnTo>
                <a:lnTo>
                  <a:pt x="234797" y="42587"/>
                </a:lnTo>
                <a:lnTo>
                  <a:pt x="194431" y="65234"/>
                </a:lnTo>
                <a:lnTo>
                  <a:pt x="156978" y="92053"/>
                </a:lnTo>
                <a:lnTo>
                  <a:pt x="122755" y="122729"/>
                </a:lnTo>
                <a:lnTo>
                  <a:pt x="92074" y="156949"/>
                </a:lnTo>
                <a:lnTo>
                  <a:pt x="65250" y="194399"/>
                </a:lnTo>
                <a:lnTo>
                  <a:pt x="42598" y="234764"/>
                </a:lnTo>
                <a:lnTo>
                  <a:pt x="24433" y="277731"/>
                </a:lnTo>
                <a:lnTo>
                  <a:pt x="11069" y="322985"/>
                </a:lnTo>
                <a:lnTo>
                  <a:pt x="2819" y="370213"/>
                </a:lnTo>
                <a:lnTo>
                  <a:pt x="0" y="419100"/>
                </a:lnTo>
                <a:lnTo>
                  <a:pt x="0" y="2095487"/>
                </a:lnTo>
                <a:lnTo>
                  <a:pt x="2819" y="2144364"/>
                </a:lnTo>
                <a:lnTo>
                  <a:pt x="11069" y="2191586"/>
                </a:lnTo>
                <a:lnTo>
                  <a:pt x="24433" y="2236836"/>
                </a:lnTo>
                <a:lnTo>
                  <a:pt x="42598" y="2279802"/>
                </a:lnTo>
                <a:lnTo>
                  <a:pt x="65250" y="2320168"/>
                </a:lnTo>
                <a:lnTo>
                  <a:pt x="92074" y="2357621"/>
                </a:lnTo>
                <a:lnTo>
                  <a:pt x="122755" y="2391844"/>
                </a:lnTo>
                <a:lnTo>
                  <a:pt x="156978" y="2422525"/>
                </a:lnTo>
                <a:lnTo>
                  <a:pt x="194431" y="2449349"/>
                </a:lnTo>
                <a:lnTo>
                  <a:pt x="234797" y="2472001"/>
                </a:lnTo>
                <a:lnTo>
                  <a:pt x="277763" y="2490166"/>
                </a:lnTo>
                <a:lnTo>
                  <a:pt x="323013" y="2503530"/>
                </a:lnTo>
                <a:lnTo>
                  <a:pt x="370235" y="2511780"/>
                </a:lnTo>
                <a:lnTo>
                  <a:pt x="419112" y="2514600"/>
                </a:lnTo>
                <a:lnTo>
                  <a:pt x="4398264" y="2514600"/>
                </a:lnTo>
                <a:lnTo>
                  <a:pt x="4447150" y="2511780"/>
                </a:lnTo>
                <a:lnTo>
                  <a:pt x="4494378" y="2503530"/>
                </a:lnTo>
                <a:lnTo>
                  <a:pt x="4539632" y="2490166"/>
                </a:lnTo>
                <a:lnTo>
                  <a:pt x="4582599" y="2472001"/>
                </a:lnTo>
                <a:lnTo>
                  <a:pt x="4622964" y="2449349"/>
                </a:lnTo>
                <a:lnTo>
                  <a:pt x="4660414" y="2422525"/>
                </a:lnTo>
                <a:lnTo>
                  <a:pt x="4694634" y="2391844"/>
                </a:lnTo>
                <a:lnTo>
                  <a:pt x="4725310" y="2357621"/>
                </a:lnTo>
                <a:lnTo>
                  <a:pt x="4752129" y="2320168"/>
                </a:lnTo>
                <a:lnTo>
                  <a:pt x="4774776" y="2279802"/>
                </a:lnTo>
                <a:lnTo>
                  <a:pt x="4792937" y="2236836"/>
                </a:lnTo>
                <a:lnTo>
                  <a:pt x="4806298" y="2191586"/>
                </a:lnTo>
                <a:lnTo>
                  <a:pt x="4814545" y="2144364"/>
                </a:lnTo>
                <a:lnTo>
                  <a:pt x="4817364" y="2095487"/>
                </a:lnTo>
                <a:lnTo>
                  <a:pt x="4817364" y="419100"/>
                </a:lnTo>
                <a:lnTo>
                  <a:pt x="4814545" y="370213"/>
                </a:lnTo>
                <a:lnTo>
                  <a:pt x="4806298" y="322985"/>
                </a:lnTo>
                <a:lnTo>
                  <a:pt x="4792937" y="277731"/>
                </a:lnTo>
                <a:lnTo>
                  <a:pt x="4774776" y="234764"/>
                </a:lnTo>
                <a:lnTo>
                  <a:pt x="4752129" y="194399"/>
                </a:lnTo>
                <a:lnTo>
                  <a:pt x="4725310" y="156949"/>
                </a:lnTo>
                <a:lnTo>
                  <a:pt x="4694634" y="122729"/>
                </a:lnTo>
                <a:lnTo>
                  <a:pt x="4660414" y="92053"/>
                </a:lnTo>
                <a:lnTo>
                  <a:pt x="4622964" y="65234"/>
                </a:lnTo>
                <a:lnTo>
                  <a:pt x="4582599" y="42587"/>
                </a:lnTo>
                <a:lnTo>
                  <a:pt x="4539632" y="24426"/>
                </a:lnTo>
                <a:lnTo>
                  <a:pt x="4494378" y="11065"/>
                </a:lnTo>
                <a:lnTo>
                  <a:pt x="4447150" y="2818"/>
                </a:lnTo>
                <a:lnTo>
                  <a:pt x="4398264" y="0"/>
                </a:lnTo>
                <a:close/>
              </a:path>
            </a:pathLst>
          </a:custGeom>
          <a:solidFill>
            <a:srgbClr val="CFE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18922" y="969391"/>
            <a:ext cx="4523740" cy="3866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920"/>
              </a:lnSpc>
              <a:spcBef>
                <a:spcPts val="95"/>
              </a:spcBef>
            </a:pPr>
            <a:r>
              <a:rPr sz="1600" b="1" spc="-10" dirty="0">
                <a:latin typeface="Arial"/>
                <a:cs typeface="Arial"/>
              </a:rPr>
              <a:t>Résultats</a:t>
            </a:r>
            <a:endParaRPr sz="1600">
              <a:latin typeface="Arial"/>
              <a:cs typeface="Arial"/>
            </a:endParaRPr>
          </a:p>
          <a:p>
            <a:pPr marL="419734" marR="5080" indent="-213995">
              <a:lnSpc>
                <a:spcPts val="1680"/>
              </a:lnSpc>
              <a:spcBef>
                <a:spcPts val="55"/>
              </a:spcBef>
              <a:buFont typeface="Wingdings"/>
              <a:buChar char=""/>
              <a:tabLst>
                <a:tab pos="421005" algn="l"/>
              </a:tabLst>
            </a:pPr>
            <a:r>
              <a:rPr sz="1400" dirty="0">
                <a:latin typeface="Arial"/>
                <a:cs typeface="Arial"/>
              </a:rPr>
              <a:t>Lancement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du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site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en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janvier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2022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–rubrique 	</a:t>
            </a:r>
            <a:r>
              <a:rPr sz="1400" dirty="0">
                <a:latin typeface="Arial"/>
                <a:cs typeface="Arial"/>
              </a:rPr>
              <a:t>emplois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en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déc.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2022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–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rubrique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alternance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en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sept. 	</a:t>
            </a:r>
            <a:r>
              <a:rPr sz="1400" spc="-20" dirty="0">
                <a:latin typeface="Arial"/>
                <a:cs typeface="Arial"/>
              </a:rPr>
              <a:t>2023</a:t>
            </a:r>
            <a:endParaRPr sz="1400">
              <a:latin typeface="Arial"/>
              <a:cs typeface="Arial"/>
            </a:endParaRPr>
          </a:p>
          <a:p>
            <a:pPr marL="419734" marR="52069" indent="-213995">
              <a:lnSpc>
                <a:spcPts val="1680"/>
              </a:lnSpc>
              <a:buFont typeface="Wingdings"/>
              <a:buChar char=""/>
              <a:tabLst>
                <a:tab pos="421005" algn="l"/>
              </a:tabLst>
            </a:pPr>
            <a:r>
              <a:rPr sz="1400" dirty="0">
                <a:latin typeface="Arial"/>
                <a:cs typeface="Arial"/>
              </a:rPr>
              <a:t>Un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nombre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visiteurs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uniques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en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forte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croissance 	</a:t>
            </a:r>
            <a:r>
              <a:rPr sz="1400" dirty="0">
                <a:latin typeface="Arial"/>
                <a:cs typeface="Arial"/>
              </a:rPr>
              <a:t>avec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des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taux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d’engagement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élevés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&gt;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70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%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60"/>
              </a:spcBef>
              <a:buFont typeface="Wingdings"/>
              <a:buChar char=""/>
            </a:pPr>
            <a:endParaRPr sz="1400">
              <a:latin typeface="Arial"/>
              <a:cs typeface="Arial"/>
            </a:endParaRPr>
          </a:p>
          <a:p>
            <a:pPr marL="92075" marR="18415">
              <a:lnSpc>
                <a:spcPct val="100000"/>
              </a:lnSpc>
            </a:pPr>
            <a:r>
              <a:rPr sz="1400" b="1" dirty="0">
                <a:latin typeface="Arial"/>
                <a:cs typeface="Arial"/>
              </a:rPr>
              <a:t>Perspectives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: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Renforcement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la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notoriété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et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du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trafic </a:t>
            </a:r>
            <a:r>
              <a:rPr sz="1400" dirty="0">
                <a:latin typeface="Arial"/>
                <a:cs typeface="Arial"/>
              </a:rPr>
              <a:t>sur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le</a:t>
            </a:r>
            <a:r>
              <a:rPr sz="1400" spc="-10" dirty="0">
                <a:latin typeface="Arial"/>
                <a:cs typeface="Arial"/>
              </a:rPr>
              <a:t> portail</a:t>
            </a:r>
            <a:endParaRPr sz="1400">
              <a:latin typeface="Arial"/>
              <a:cs typeface="Arial"/>
            </a:endParaRPr>
          </a:p>
          <a:p>
            <a:pPr marL="564515" marR="131445" lvl="1" indent="-215265">
              <a:lnSpc>
                <a:spcPct val="100000"/>
              </a:lnSpc>
              <a:buFont typeface="Wingdings"/>
              <a:buChar char=""/>
              <a:tabLst>
                <a:tab pos="564515" algn="l"/>
              </a:tabLst>
            </a:pPr>
            <a:r>
              <a:rPr sz="1400" dirty="0">
                <a:latin typeface="Arial"/>
                <a:cs typeface="Arial"/>
              </a:rPr>
              <a:t>Septembre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2024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: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campagne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notoriété</a:t>
            </a:r>
            <a:r>
              <a:rPr sz="1400" b="1" spc="-6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avec </a:t>
            </a:r>
            <a:r>
              <a:rPr sz="1400" dirty="0">
                <a:latin typeface="Arial"/>
                <a:cs typeface="Arial"/>
              </a:rPr>
              <a:t>une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campagne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média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et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développement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du </a:t>
            </a:r>
            <a:r>
              <a:rPr sz="1400" dirty="0">
                <a:latin typeface="Arial"/>
                <a:cs typeface="Arial"/>
              </a:rPr>
              <a:t>référencement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du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site</a:t>
            </a:r>
            <a:endParaRPr sz="1400">
              <a:latin typeface="Arial"/>
              <a:cs typeface="Arial"/>
            </a:endParaRPr>
          </a:p>
          <a:p>
            <a:pPr marL="564515" marR="58419" lvl="1" indent="-215265">
              <a:lnSpc>
                <a:spcPct val="100000"/>
              </a:lnSpc>
              <a:buFont typeface="Wingdings"/>
              <a:buChar char=""/>
              <a:tabLst>
                <a:tab pos="564515" algn="l"/>
              </a:tabLst>
            </a:pPr>
            <a:r>
              <a:rPr sz="1400" dirty="0">
                <a:latin typeface="Arial"/>
                <a:cs typeface="Arial"/>
              </a:rPr>
              <a:t>Evolutions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ergonomiques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du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site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après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enquête </a:t>
            </a:r>
            <a:r>
              <a:rPr sz="1400" dirty="0">
                <a:latin typeface="Arial"/>
                <a:cs typeface="Arial"/>
              </a:rPr>
              <a:t>auprès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des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utilisateurs,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refonte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des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fiches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emploi, </a:t>
            </a:r>
            <a:r>
              <a:rPr sz="1400" dirty="0">
                <a:latin typeface="Arial"/>
                <a:cs typeface="Arial"/>
              </a:rPr>
              <a:t>avec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pour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objectif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d’aller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vers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d’avantage</a:t>
            </a:r>
            <a:endParaRPr sz="1400">
              <a:latin typeface="Arial"/>
              <a:cs typeface="Arial"/>
            </a:endParaRPr>
          </a:p>
          <a:p>
            <a:pPr marL="564515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latin typeface="Arial"/>
                <a:cs typeface="Arial"/>
              </a:rPr>
              <a:t>d’engagement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des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utilisateurs</a:t>
            </a:r>
            <a:endParaRPr sz="1400">
              <a:latin typeface="Arial"/>
              <a:cs typeface="Arial"/>
            </a:endParaRPr>
          </a:p>
          <a:p>
            <a:pPr marL="564515" lvl="1" indent="-215265">
              <a:lnSpc>
                <a:spcPct val="100000"/>
              </a:lnSpc>
              <a:buFont typeface="Wingdings"/>
              <a:buChar char=""/>
              <a:tabLst>
                <a:tab pos="564515" algn="l"/>
              </a:tabLst>
            </a:pPr>
            <a:r>
              <a:rPr sz="1400" b="1" dirty="0">
                <a:latin typeface="Arial"/>
                <a:cs typeface="Arial"/>
              </a:rPr>
              <a:t>Création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d’une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CV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thèque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(début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2025)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070983" y="755523"/>
            <a:ext cx="3917950" cy="2371090"/>
            <a:chOff x="5070983" y="755523"/>
            <a:chExt cx="3917950" cy="237109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20196" y="1071372"/>
              <a:ext cx="3847463" cy="204520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103622" y="1066546"/>
              <a:ext cx="3880485" cy="2054860"/>
            </a:xfrm>
            <a:custGeom>
              <a:avLst/>
              <a:gdLst/>
              <a:ahLst/>
              <a:cxnLst/>
              <a:rect l="l" t="t" r="r" b="b"/>
              <a:pathLst>
                <a:path w="3880484" h="2054860">
                  <a:moveTo>
                    <a:pt x="0" y="2054733"/>
                  </a:moveTo>
                  <a:lnTo>
                    <a:pt x="3880485" y="2054733"/>
                  </a:lnTo>
                  <a:lnTo>
                    <a:pt x="3880485" y="0"/>
                  </a:lnTo>
                  <a:lnTo>
                    <a:pt x="0" y="0"/>
                  </a:lnTo>
                  <a:lnTo>
                    <a:pt x="0" y="2054733"/>
                  </a:lnTo>
                  <a:close/>
                </a:path>
              </a:pathLst>
            </a:custGeom>
            <a:ln w="9525">
              <a:solidFill>
                <a:srgbClr val="FD57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070983" y="755523"/>
              <a:ext cx="3511550" cy="1270000"/>
            </a:xfrm>
            <a:custGeom>
              <a:avLst/>
              <a:gdLst/>
              <a:ahLst/>
              <a:cxnLst/>
              <a:rect l="l" t="t" r="r" b="b"/>
              <a:pathLst>
                <a:path w="3511550" h="1270000">
                  <a:moveTo>
                    <a:pt x="3436027" y="26893"/>
                  </a:moveTo>
                  <a:lnTo>
                    <a:pt x="0" y="1252093"/>
                  </a:lnTo>
                  <a:lnTo>
                    <a:pt x="6350" y="1270000"/>
                  </a:lnTo>
                  <a:lnTo>
                    <a:pt x="3442435" y="44905"/>
                  </a:lnTo>
                  <a:lnTo>
                    <a:pt x="3436027" y="26893"/>
                  </a:lnTo>
                  <a:close/>
                </a:path>
                <a:path w="3511550" h="1270000">
                  <a:moveTo>
                    <a:pt x="3499206" y="22605"/>
                  </a:moveTo>
                  <a:lnTo>
                    <a:pt x="3448049" y="22605"/>
                  </a:lnTo>
                  <a:lnTo>
                    <a:pt x="3454399" y="40639"/>
                  </a:lnTo>
                  <a:lnTo>
                    <a:pt x="3442435" y="44905"/>
                  </a:lnTo>
                  <a:lnTo>
                    <a:pt x="3451987" y="71754"/>
                  </a:lnTo>
                  <a:lnTo>
                    <a:pt x="3499206" y="22605"/>
                  </a:lnTo>
                  <a:close/>
                </a:path>
                <a:path w="3511550" h="1270000">
                  <a:moveTo>
                    <a:pt x="3448049" y="22605"/>
                  </a:moveTo>
                  <a:lnTo>
                    <a:pt x="3436027" y="26893"/>
                  </a:lnTo>
                  <a:lnTo>
                    <a:pt x="3442435" y="44905"/>
                  </a:lnTo>
                  <a:lnTo>
                    <a:pt x="3454399" y="40639"/>
                  </a:lnTo>
                  <a:lnTo>
                    <a:pt x="3448049" y="22605"/>
                  </a:lnTo>
                  <a:close/>
                </a:path>
                <a:path w="3511550" h="1270000">
                  <a:moveTo>
                    <a:pt x="3426460" y="0"/>
                  </a:moveTo>
                  <a:lnTo>
                    <a:pt x="3436027" y="26893"/>
                  </a:lnTo>
                  <a:lnTo>
                    <a:pt x="3448049" y="22605"/>
                  </a:lnTo>
                  <a:lnTo>
                    <a:pt x="3499206" y="22605"/>
                  </a:lnTo>
                  <a:lnTo>
                    <a:pt x="3511041" y="10287"/>
                  </a:lnTo>
                  <a:lnTo>
                    <a:pt x="3426460" y="0"/>
                  </a:lnTo>
                  <a:close/>
                </a:path>
              </a:pathLst>
            </a:custGeom>
            <a:solidFill>
              <a:srgbClr val="FD57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5117972" y="3224783"/>
          <a:ext cx="3927475" cy="14046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38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41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8595" marR="106680" indent="-7493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800" b="1" spc="-10" dirty="0">
                          <a:latin typeface="Carlito"/>
                          <a:cs typeface="Carlito"/>
                        </a:rPr>
                        <a:t>Utilisateurs</a:t>
                      </a:r>
                      <a:r>
                        <a:rPr sz="800" b="1" spc="50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800" b="1" spc="-10" dirty="0">
                          <a:latin typeface="Carlito"/>
                          <a:cs typeface="Carlito"/>
                        </a:rPr>
                        <a:t>uniques</a:t>
                      </a:r>
                      <a:endParaRPr sz="800">
                        <a:latin typeface="Carlito"/>
                        <a:cs typeface="Carlito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800" b="1" spc="-20" dirty="0">
                          <a:latin typeface="Carlito"/>
                          <a:cs typeface="Carlito"/>
                        </a:rPr>
                        <a:t>Taux</a:t>
                      </a:r>
                      <a:endParaRPr sz="800">
                        <a:latin typeface="Carlito"/>
                        <a:cs typeface="Carlito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800" b="1" spc="-10" dirty="0">
                          <a:latin typeface="Carlito"/>
                          <a:cs typeface="Carlito"/>
                        </a:rPr>
                        <a:t>d’engagement</a:t>
                      </a:r>
                      <a:endParaRPr sz="800">
                        <a:latin typeface="Carlito"/>
                        <a:cs typeface="Carlito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Carlito"/>
                          <a:cs typeface="Carlito"/>
                        </a:rPr>
                        <a:t>Pages</a:t>
                      </a:r>
                      <a:r>
                        <a:rPr sz="800" b="1" spc="-4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800" b="1" spc="-20" dirty="0">
                          <a:latin typeface="Carlito"/>
                          <a:cs typeface="Carlito"/>
                        </a:rPr>
                        <a:t>vues</a:t>
                      </a:r>
                      <a:endParaRPr sz="800">
                        <a:latin typeface="Carlito"/>
                        <a:cs typeface="Carlito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-10" dirty="0">
                          <a:latin typeface="Carlito"/>
                          <a:cs typeface="Carlito"/>
                        </a:rPr>
                        <a:t>Durée</a:t>
                      </a:r>
                      <a:endParaRPr sz="800">
                        <a:latin typeface="Carlito"/>
                        <a:cs typeface="Carlito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800" b="1" spc="-10" dirty="0">
                          <a:latin typeface="Carlito"/>
                          <a:cs typeface="Carlito"/>
                        </a:rPr>
                        <a:t>d’engagement</a:t>
                      </a:r>
                      <a:endParaRPr sz="800">
                        <a:latin typeface="Carlito"/>
                        <a:cs typeface="Carlito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800" b="1" spc="-10" dirty="0">
                          <a:latin typeface="Carlito"/>
                          <a:cs typeface="Carlito"/>
                        </a:rPr>
                        <a:t>moyenne</a:t>
                      </a:r>
                      <a:endParaRPr sz="800">
                        <a:latin typeface="Carlito"/>
                        <a:cs typeface="Carlito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800" b="1" dirty="0">
                          <a:latin typeface="Carlito"/>
                          <a:cs typeface="Carlito"/>
                        </a:rPr>
                        <a:t>2022</a:t>
                      </a:r>
                      <a:r>
                        <a:rPr sz="800" b="1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800" b="1" spc="-10" dirty="0">
                          <a:latin typeface="Carlito"/>
                          <a:cs typeface="Carlito"/>
                        </a:rPr>
                        <a:t>(cumul)</a:t>
                      </a:r>
                      <a:endParaRPr sz="800">
                        <a:latin typeface="Carlito"/>
                        <a:cs typeface="Carlito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800" dirty="0">
                          <a:latin typeface="Carlito"/>
                          <a:cs typeface="Carlito"/>
                        </a:rPr>
                        <a:t>11</a:t>
                      </a:r>
                      <a:r>
                        <a:rPr sz="800" spc="-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800" spc="-25" dirty="0">
                          <a:latin typeface="Carlito"/>
                          <a:cs typeface="Carlito"/>
                        </a:rPr>
                        <a:t>170</a:t>
                      </a:r>
                      <a:endParaRPr sz="800">
                        <a:latin typeface="Carlito"/>
                        <a:cs typeface="Carlito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800" spc="-10" dirty="0">
                          <a:latin typeface="Carlito"/>
                          <a:cs typeface="Carlito"/>
                        </a:rPr>
                        <a:t>78,75%</a:t>
                      </a:r>
                      <a:endParaRPr sz="800">
                        <a:latin typeface="Carlito"/>
                        <a:cs typeface="Carlito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800" dirty="0">
                          <a:latin typeface="Carlito"/>
                          <a:cs typeface="Carlito"/>
                        </a:rPr>
                        <a:t>127</a:t>
                      </a:r>
                      <a:r>
                        <a:rPr sz="800" spc="-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800" spc="-25" dirty="0">
                          <a:latin typeface="Carlito"/>
                          <a:cs typeface="Carlito"/>
                        </a:rPr>
                        <a:t>825</a:t>
                      </a:r>
                      <a:endParaRPr sz="800">
                        <a:latin typeface="Carlito"/>
                        <a:cs typeface="Carlito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800" dirty="0">
                          <a:latin typeface="Liberation Sans Narrow"/>
                          <a:cs typeface="Liberation Sans Narrow"/>
                        </a:rPr>
                        <a:t>3’</a:t>
                      </a:r>
                      <a:r>
                        <a:rPr sz="800" spc="75" dirty="0">
                          <a:latin typeface="Liberation Sans Narrow"/>
                          <a:cs typeface="Liberation Sans Narrow"/>
                        </a:rPr>
                        <a:t> </a:t>
                      </a:r>
                      <a:r>
                        <a:rPr sz="800" dirty="0">
                          <a:latin typeface="Liberation Sans Narrow"/>
                          <a:cs typeface="Liberation Sans Narrow"/>
                        </a:rPr>
                        <a:t>11</a:t>
                      </a:r>
                      <a:r>
                        <a:rPr sz="800" spc="60" dirty="0">
                          <a:latin typeface="Liberation Sans Narrow"/>
                          <a:cs typeface="Liberation Sans Narrow"/>
                        </a:rPr>
                        <a:t> </a:t>
                      </a:r>
                      <a:r>
                        <a:rPr sz="800" spc="-25" dirty="0">
                          <a:latin typeface="Liberation Sans Narrow"/>
                          <a:cs typeface="Liberation Sans Narrow"/>
                        </a:rPr>
                        <a:t>‘’</a:t>
                      </a:r>
                      <a:endParaRPr sz="800">
                        <a:latin typeface="Liberation Sans Narrow"/>
                        <a:cs typeface="Liberation Sans Narrow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8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7620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Carlito"/>
                          <a:cs typeface="Carlito"/>
                        </a:rPr>
                        <a:t>2023</a:t>
                      </a:r>
                      <a:r>
                        <a:rPr sz="800" b="1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800" b="1" spc="-10" dirty="0">
                          <a:latin typeface="Carlito"/>
                          <a:cs typeface="Carlito"/>
                        </a:rPr>
                        <a:t>(cumul)</a:t>
                      </a:r>
                      <a:endParaRPr sz="800">
                        <a:latin typeface="Carlito"/>
                        <a:cs typeface="Carlito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717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800" dirty="0">
                          <a:latin typeface="Carlito"/>
                          <a:cs typeface="Carlito"/>
                        </a:rPr>
                        <a:t>48</a:t>
                      </a:r>
                      <a:r>
                        <a:rPr sz="800" spc="-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800" spc="-25" dirty="0">
                          <a:latin typeface="Carlito"/>
                          <a:cs typeface="Carlito"/>
                        </a:rPr>
                        <a:t>362</a:t>
                      </a:r>
                      <a:endParaRPr sz="800">
                        <a:latin typeface="Carlito"/>
                        <a:cs typeface="Carlito"/>
                      </a:endParaRPr>
                    </a:p>
                    <a:p>
                      <a:pPr marL="185420">
                        <a:lnSpc>
                          <a:spcPct val="100000"/>
                        </a:lnSpc>
                      </a:pPr>
                      <a:r>
                        <a:rPr sz="800" b="1" spc="-10" dirty="0">
                          <a:solidFill>
                            <a:srgbClr val="00AF50"/>
                          </a:solidFill>
                          <a:latin typeface="Carlito"/>
                          <a:cs typeface="Carlito"/>
                        </a:rPr>
                        <a:t>(+333%)</a:t>
                      </a:r>
                      <a:endParaRPr sz="800">
                        <a:latin typeface="Carlito"/>
                        <a:cs typeface="Carlito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800" spc="-10" dirty="0">
                          <a:latin typeface="Carlito"/>
                          <a:cs typeface="Carlito"/>
                        </a:rPr>
                        <a:t>78,60%</a:t>
                      </a:r>
                      <a:endParaRPr sz="800">
                        <a:latin typeface="Carlito"/>
                        <a:cs typeface="Carlito"/>
                      </a:endParaRPr>
                    </a:p>
                  </a:txBody>
                  <a:tcPr marL="0" marR="0" marT="933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800" dirty="0">
                          <a:latin typeface="Carlito"/>
                          <a:cs typeface="Carlito"/>
                        </a:rPr>
                        <a:t>300</a:t>
                      </a:r>
                      <a:r>
                        <a:rPr sz="800" spc="-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800" spc="-25" dirty="0">
                          <a:latin typeface="Carlito"/>
                          <a:cs typeface="Carlito"/>
                        </a:rPr>
                        <a:t>567</a:t>
                      </a:r>
                      <a:endParaRPr sz="800">
                        <a:latin typeface="Carlito"/>
                        <a:cs typeface="Carlito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800" b="1" spc="-10" dirty="0">
                          <a:solidFill>
                            <a:srgbClr val="00AF50"/>
                          </a:solidFill>
                          <a:latin typeface="Carlito"/>
                          <a:cs typeface="Carlito"/>
                        </a:rPr>
                        <a:t>(+135,14%)</a:t>
                      </a:r>
                      <a:endParaRPr sz="800">
                        <a:latin typeface="Carlito"/>
                        <a:cs typeface="Carlito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800" dirty="0">
                          <a:latin typeface="Liberation Sans Narrow"/>
                          <a:cs typeface="Liberation Sans Narrow"/>
                        </a:rPr>
                        <a:t>2’</a:t>
                      </a:r>
                      <a:r>
                        <a:rPr sz="800" spc="75" dirty="0">
                          <a:latin typeface="Liberation Sans Narrow"/>
                          <a:cs typeface="Liberation Sans Narrow"/>
                        </a:rPr>
                        <a:t> </a:t>
                      </a:r>
                      <a:r>
                        <a:rPr sz="800" spc="-20" dirty="0">
                          <a:latin typeface="Liberation Sans Narrow"/>
                          <a:cs typeface="Liberation Sans Narrow"/>
                        </a:rPr>
                        <a:t>31’’</a:t>
                      </a:r>
                      <a:endParaRPr sz="800">
                        <a:latin typeface="Liberation Sans Narrow"/>
                        <a:cs typeface="Liberation Sans Narrow"/>
                      </a:endParaRPr>
                    </a:p>
                  </a:txBody>
                  <a:tcPr marL="0" marR="0" marT="933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800" b="1" dirty="0">
                          <a:latin typeface="Carlito"/>
                          <a:cs typeface="Carlito"/>
                        </a:rPr>
                        <a:t>Janv</a:t>
                      </a:r>
                      <a:r>
                        <a:rPr sz="800" b="1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800" b="1" dirty="0">
                          <a:latin typeface="Carlito"/>
                          <a:cs typeface="Carlito"/>
                        </a:rPr>
                        <a:t>–</a:t>
                      </a:r>
                      <a:r>
                        <a:rPr sz="800" b="1" spc="-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800" b="1" dirty="0">
                          <a:latin typeface="Carlito"/>
                          <a:cs typeface="Carlito"/>
                        </a:rPr>
                        <a:t>mars</a:t>
                      </a:r>
                      <a:r>
                        <a:rPr sz="800" b="1" spc="-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800" b="1" spc="-20" dirty="0">
                          <a:latin typeface="Carlito"/>
                          <a:cs typeface="Carlito"/>
                        </a:rPr>
                        <a:t>2024</a:t>
                      </a:r>
                      <a:endParaRPr sz="800">
                        <a:latin typeface="Carlito"/>
                        <a:cs typeface="Carlito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800" dirty="0">
                          <a:latin typeface="Carlito"/>
                          <a:cs typeface="Carlito"/>
                        </a:rPr>
                        <a:t>40</a:t>
                      </a:r>
                      <a:r>
                        <a:rPr sz="800" spc="-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800" spc="-25" dirty="0">
                          <a:latin typeface="Carlito"/>
                          <a:cs typeface="Carlito"/>
                        </a:rPr>
                        <a:t>892</a:t>
                      </a:r>
                      <a:endParaRPr sz="800">
                        <a:latin typeface="Carlito"/>
                        <a:cs typeface="Carlito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800" spc="-10" dirty="0">
                          <a:latin typeface="Carlito"/>
                          <a:cs typeface="Carlito"/>
                        </a:rPr>
                        <a:t>74,20%</a:t>
                      </a:r>
                      <a:endParaRPr sz="800">
                        <a:latin typeface="Carlito"/>
                        <a:cs typeface="Carlito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800" dirty="0">
                          <a:latin typeface="Carlito"/>
                          <a:cs typeface="Carlito"/>
                        </a:rPr>
                        <a:t>212</a:t>
                      </a:r>
                      <a:r>
                        <a:rPr sz="800" spc="-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800" spc="-25" dirty="0">
                          <a:latin typeface="Carlito"/>
                          <a:cs typeface="Carlito"/>
                        </a:rPr>
                        <a:t>172</a:t>
                      </a:r>
                      <a:endParaRPr sz="800">
                        <a:latin typeface="Carlito"/>
                        <a:cs typeface="Carlito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800" dirty="0">
                          <a:latin typeface="Liberation Sans Narrow"/>
                          <a:cs typeface="Liberation Sans Narrow"/>
                        </a:rPr>
                        <a:t>2’</a:t>
                      </a:r>
                      <a:r>
                        <a:rPr sz="800" spc="75" dirty="0">
                          <a:latin typeface="Liberation Sans Narrow"/>
                          <a:cs typeface="Liberation Sans Narrow"/>
                        </a:rPr>
                        <a:t> </a:t>
                      </a:r>
                      <a:r>
                        <a:rPr sz="800" spc="-20" dirty="0">
                          <a:latin typeface="Liberation Sans Narrow"/>
                          <a:cs typeface="Liberation Sans Narrow"/>
                        </a:rPr>
                        <a:t>21’’</a:t>
                      </a:r>
                      <a:endParaRPr sz="800">
                        <a:latin typeface="Liberation Sans Narrow"/>
                        <a:cs typeface="Liberation Sans Narrow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4795"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800" b="1" spc="-10" dirty="0">
                          <a:latin typeface="Carlito"/>
                          <a:cs typeface="Carlito"/>
                        </a:rPr>
                        <a:t>Objectif</a:t>
                      </a:r>
                      <a:r>
                        <a:rPr sz="800" b="1" spc="-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800" b="1" dirty="0">
                          <a:latin typeface="Carlito"/>
                          <a:cs typeface="Carlito"/>
                        </a:rPr>
                        <a:t>cumul</a:t>
                      </a:r>
                      <a:r>
                        <a:rPr sz="800" b="1" spc="-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800" b="1" dirty="0">
                          <a:latin typeface="Carlito"/>
                          <a:cs typeface="Carlito"/>
                        </a:rPr>
                        <a:t>fin</a:t>
                      </a:r>
                      <a:r>
                        <a:rPr sz="800" b="1" spc="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800" b="1" spc="-20" dirty="0">
                          <a:latin typeface="Carlito"/>
                          <a:cs typeface="Carlito"/>
                        </a:rPr>
                        <a:t>2024</a:t>
                      </a:r>
                      <a:endParaRPr sz="800">
                        <a:latin typeface="Carlito"/>
                        <a:cs typeface="Carlito"/>
                      </a:endParaRPr>
                    </a:p>
                  </a:txBody>
                  <a:tcPr marL="0" marR="0" marT="1028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800" dirty="0">
                          <a:latin typeface="Carlito"/>
                          <a:cs typeface="Carlito"/>
                        </a:rPr>
                        <a:t>+</a:t>
                      </a:r>
                      <a:r>
                        <a:rPr sz="800" spc="-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800" dirty="0">
                          <a:latin typeface="Carlito"/>
                          <a:cs typeface="Carlito"/>
                        </a:rPr>
                        <a:t>de</a:t>
                      </a:r>
                      <a:r>
                        <a:rPr sz="800" spc="-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800" dirty="0">
                          <a:latin typeface="Carlito"/>
                          <a:cs typeface="Carlito"/>
                        </a:rPr>
                        <a:t>100</a:t>
                      </a:r>
                      <a:r>
                        <a:rPr sz="800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800" spc="-25" dirty="0">
                          <a:latin typeface="Carlito"/>
                          <a:cs typeface="Carlito"/>
                        </a:rPr>
                        <a:t>000</a:t>
                      </a:r>
                      <a:endParaRPr sz="800">
                        <a:latin typeface="Carlito"/>
                        <a:cs typeface="Carlito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800" dirty="0">
                          <a:latin typeface="Carlito"/>
                          <a:cs typeface="Carlito"/>
                        </a:rPr>
                        <a:t>+</a:t>
                      </a:r>
                      <a:r>
                        <a:rPr sz="800" spc="-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800" dirty="0">
                          <a:latin typeface="Carlito"/>
                          <a:cs typeface="Carlito"/>
                        </a:rPr>
                        <a:t>de</a:t>
                      </a:r>
                      <a:r>
                        <a:rPr sz="800" spc="-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800" spc="-25" dirty="0">
                          <a:latin typeface="Carlito"/>
                          <a:cs typeface="Carlito"/>
                        </a:rPr>
                        <a:t>70%</a:t>
                      </a:r>
                      <a:endParaRPr sz="800">
                        <a:latin typeface="Carlito"/>
                        <a:cs typeface="Carlito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800" dirty="0">
                          <a:latin typeface="Carlito"/>
                          <a:cs typeface="Carlito"/>
                        </a:rPr>
                        <a:t>+</a:t>
                      </a:r>
                      <a:r>
                        <a:rPr sz="800" spc="-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800" dirty="0">
                          <a:latin typeface="Carlito"/>
                          <a:cs typeface="Carlito"/>
                        </a:rPr>
                        <a:t>de</a:t>
                      </a:r>
                      <a:r>
                        <a:rPr sz="800" spc="-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800" dirty="0">
                          <a:latin typeface="Carlito"/>
                          <a:cs typeface="Carlito"/>
                        </a:rPr>
                        <a:t>600</a:t>
                      </a:r>
                      <a:r>
                        <a:rPr sz="800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800" spc="-25" dirty="0">
                          <a:latin typeface="Carlito"/>
                          <a:cs typeface="Carlito"/>
                        </a:rPr>
                        <a:t>000</a:t>
                      </a:r>
                      <a:endParaRPr sz="800">
                        <a:latin typeface="Carlito"/>
                        <a:cs typeface="Carlito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800" dirty="0">
                          <a:latin typeface="Liberation Sans Narrow"/>
                          <a:cs typeface="Liberation Sans Narrow"/>
                        </a:rPr>
                        <a:t>+</a:t>
                      </a:r>
                      <a:r>
                        <a:rPr sz="800" spc="45" dirty="0">
                          <a:latin typeface="Liberation Sans Narrow"/>
                          <a:cs typeface="Liberation Sans Narrow"/>
                        </a:rPr>
                        <a:t> </a:t>
                      </a:r>
                      <a:r>
                        <a:rPr sz="800" dirty="0">
                          <a:latin typeface="Liberation Sans Narrow"/>
                          <a:cs typeface="Liberation Sans Narrow"/>
                        </a:rPr>
                        <a:t>de</a:t>
                      </a:r>
                      <a:r>
                        <a:rPr sz="800" spc="45" dirty="0">
                          <a:latin typeface="Liberation Sans Narrow"/>
                          <a:cs typeface="Liberation Sans Narrow"/>
                        </a:rPr>
                        <a:t> </a:t>
                      </a:r>
                      <a:r>
                        <a:rPr sz="800" spc="-25" dirty="0">
                          <a:latin typeface="Liberation Sans Narrow"/>
                          <a:cs typeface="Liberation Sans Narrow"/>
                        </a:rPr>
                        <a:t>2’</a:t>
                      </a:r>
                      <a:endParaRPr sz="800">
                        <a:latin typeface="Liberation Sans Narrow"/>
                        <a:cs typeface="Liberation Sans Narrow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9391" y="4137659"/>
            <a:ext cx="7321550" cy="902335"/>
          </a:xfrm>
          <a:custGeom>
            <a:avLst/>
            <a:gdLst/>
            <a:ahLst/>
            <a:cxnLst/>
            <a:rect l="l" t="t" r="r" b="b"/>
            <a:pathLst>
              <a:path w="7321550" h="902335">
                <a:moveTo>
                  <a:pt x="7170928" y="0"/>
                </a:moveTo>
                <a:lnTo>
                  <a:pt x="150367" y="0"/>
                </a:lnTo>
                <a:lnTo>
                  <a:pt x="102840" y="7665"/>
                </a:lnTo>
                <a:lnTo>
                  <a:pt x="61562" y="29012"/>
                </a:lnTo>
                <a:lnTo>
                  <a:pt x="29012" y="61562"/>
                </a:lnTo>
                <a:lnTo>
                  <a:pt x="7665" y="102840"/>
                </a:lnTo>
                <a:lnTo>
                  <a:pt x="0" y="150367"/>
                </a:lnTo>
                <a:lnTo>
                  <a:pt x="0" y="751839"/>
                </a:lnTo>
                <a:lnTo>
                  <a:pt x="7665" y="799367"/>
                </a:lnTo>
                <a:lnTo>
                  <a:pt x="29012" y="840645"/>
                </a:lnTo>
                <a:lnTo>
                  <a:pt x="61562" y="873195"/>
                </a:lnTo>
                <a:lnTo>
                  <a:pt x="102840" y="894542"/>
                </a:lnTo>
                <a:lnTo>
                  <a:pt x="150367" y="902207"/>
                </a:lnTo>
                <a:lnTo>
                  <a:pt x="7170928" y="902207"/>
                </a:lnTo>
                <a:lnTo>
                  <a:pt x="7218460" y="894542"/>
                </a:lnTo>
                <a:lnTo>
                  <a:pt x="7259738" y="873195"/>
                </a:lnTo>
                <a:lnTo>
                  <a:pt x="7292287" y="840645"/>
                </a:lnTo>
                <a:lnTo>
                  <a:pt x="7313631" y="799367"/>
                </a:lnTo>
                <a:lnTo>
                  <a:pt x="7321296" y="751839"/>
                </a:lnTo>
                <a:lnTo>
                  <a:pt x="7321296" y="150367"/>
                </a:lnTo>
                <a:lnTo>
                  <a:pt x="7313631" y="102840"/>
                </a:lnTo>
                <a:lnTo>
                  <a:pt x="7292287" y="61562"/>
                </a:lnTo>
                <a:lnTo>
                  <a:pt x="7259738" y="29012"/>
                </a:lnTo>
                <a:lnTo>
                  <a:pt x="7218460" y="7665"/>
                </a:lnTo>
                <a:lnTo>
                  <a:pt x="7170928" y="0"/>
                </a:lnTo>
                <a:close/>
              </a:path>
            </a:pathLst>
          </a:custGeom>
          <a:solidFill>
            <a:srgbClr val="CFE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31724" y="941273"/>
            <a:ext cx="5938520" cy="40005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Arial"/>
                <a:cs typeface="Arial"/>
              </a:rPr>
              <a:t>Une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édition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2024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réussie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malgré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le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contexte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Vigipirate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renforcé</a:t>
            </a:r>
            <a:endParaRPr sz="1400">
              <a:latin typeface="Arial"/>
              <a:cs typeface="Arial"/>
            </a:endParaRPr>
          </a:p>
          <a:p>
            <a:pPr marL="233045" indent="-128270" algn="just">
              <a:lnSpc>
                <a:spcPct val="100000"/>
              </a:lnSpc>
              <a:spcBef>
                <a:spcPts val="1115"/>
              </a:spcBef>
              <a:buChar char="•"/>
              <a:tabLst>
                <a:tab pos="233045" algn="l"/>
              </a:tabLst>
            </a:pPr>
            <a:r>
              <a:rPr sz="1400" dirty="0">
                <a:latin typeface="Arial"/>
                <a:cs typeface="Arial"/>
              </a:rPr>
              <a:t>230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événements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dans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toute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la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France</a:t>
            </a:r>
            <a:endParaRPr sz="1400">
              <a:latin typeface="Arial"/>
              <a:cs typeface="Arial"/>
            </a:endParaRPr>
          </a:p>
          <a:p>
            <a:pPr marL="233045" marR="722630" indent="-128270" algn="just">
              <a:lnSpc>
                <a:spcPct val="100000"/>
              </a:lnSpc>
              <a:spcBef>
                <a:spcPts val="600"/>
              </a:spcBef>
              <a:buChar char="•"/>
              <a:tabLst>
                <a:tab pos="234315" algn="l"/>
              </a:tabLst>
            </a:pPr>
            <a:r>
              <a:rPr sz="1400" dirty="0">
                <a:latin typeface="Arial"/>
                <a:cs typeface="Arial"/>
              </a:rPr>
              <a:t>16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000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participants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(dont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50%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publics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en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recherche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d’emploi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et 	</a:t>
            </a:r>
            <a:r>
              <a:rPr sz="1400" dirty="0">
                <a:latin typeface="Arial"/>
                <a:cs typeface="Arial"/>
              </a:rPr>
              <a:t>reconversion</a:t>
            </a:r>
            <a:r>
              <a:rPr sz="1400" spc="30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et</a:t>
            </a:r>
            <a:r>
              <a:rPr sz="1400" spc="3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50%</a:t>
            </a:r>
            <a:r>
              <a:rPr sz="1400" spc="3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jeunes</a:t>
            </a:r>
            <a:r>
              <a:rPr sz="1400" spc="30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publics</a:t>
            </a:r>
            <a:r>
              <a:rPr sz="1400" spc="30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en</a:t>
            </a:r>
            <a:r>
              <a:rPr sz="1400" spc="30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orientation/</a:t>
            </a:r>
            <a:r>
              <a:rPr sz="1400" spc="3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21%</a:t>
            </a:r>
            <a:r>
              <a:rPr sz="1400" spc="31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de 	</a:t>
            </a:r>
            <a:r>
              <a:rPr sz="1400" dirty="0">
                <a:latin typeface="Arial"/>
                <a:cs typeface="Arial"/>
              </a:rPr>
              <a:t>public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féminin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/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75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%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moins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45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ans</a:t>
            </a:r>
            <a:endParaRPr sz="1400">
              <a:latin typeface="Arial"/>
              <a:cs typeface="Arial"/>
            </a:endParaRPr>
          </a:p>
          <a:p>
            <a:pPr marL="233045" indent="-128270" algn="just">
              <a:lnSpc>
                <a:spcPct val="100000"/>
              </a:lnSpc>
              <a:spcBef>
                <a:spcPts val="600"/>
              </a:spcBef>
              <a:buChar char="•"/>
              <a:tabLst>
                <a:tab pos="233045" algn="l"/>
              </a:tabLst>
            </a:pPr>
            <a:r>
              <a:rPr sz="1400" dirty="0">
                <a:latin typeface="Arial"/>
                <a:cs typeface="Arial"/>
              </a:rPr>
              <a:t>170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agences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France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Travail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mobilisées</a:t>
            </a:r>
            <a:endParaRPr sz="1400">
              <a:latin typeface="Arial"/>
              <a:cs typeface="Arial"/>
            </a:endParaRPr>
          </a:p>
          <a:p>
            <a:pPr marL="233045" marR="722630" indent="-128270" algn="just">
              <a:lnSpc>
                <a:spcPct val="100000"/>
              </a:lnSpc>
              <a:spcBef>
                <a:spcPts val="600"/>
              </a:spcBef>
              <a:buChar char="•"/>
              <a:tabLst>
                <a:tab pos="234315" algn="l"/>
              </a:tabLst>
            </a:pPr>
            <a:r>
              <a:rPr sz="1400" dirty="0">
                <a:latin typeface="Arial"/>
                <a:cs typeface="Arial"/>
              </a:rPr>
              <a:t>1</a:t>
            </a:r>
            <a:r>
              <a:rPr sz="1400" spc="155" dirty="0">
                <a:latin typeface="Arial"/>
                <a:cs typeface="Arial"/>
              </a:rPr>
              <a:t>  </a:t>
            </a:r>
            <a:r>
              <a:rPr sz="1400" dirty="0">
                <a:latin typeface="Arial"/>
                <a:cs typeface="Arial"/>
              </a:rPr>
              <a:t>salon</a:t>
            </a:r>
            <a:r>
              <a:rPr sz="1400" spc="150" dirty="0">
                <a:latin typeface="Arial"/>
                <a:cs typeface="Arial"/>
              </a:rPr>
              <a:t>  </a:t>
            </a:r>
            <a:r>
              <a:rPr sz="1400" dirty="0">
                <a:latin typeface="Arial"/>
                <a:cs typeface="Arial"/>
              </a:rPr>
              <a:t>en</a:t>
            </a:r>
            <a:r>
              <a:rPr sz="1400" spc="155" dirty="0">
                <a:latin typeface="Arial"/>
                <a:cs typeface="Arial"/>
              </a:rPr>
              <a:t>  </a:t>
            </a:r>
            <a:r>
              <a:rPr sz="1400" dirty="0">
                <a:latin typeface="Arial"/>
                <a:cs typeface="Arial"/>
              </a:rPr>
              <a:t>ligne,</a:t>
            </a:r>
            <a:r>
              <a:rPr sz="1400" spc="160" dirty="0">
                <a:latin typeface="Arial"/>
                <a:cs typeface="Arial"/>
              </a:rPr>
              <a:t>  </a:t>
            </a:r>
            <a:r>
              <a:rPr sz="1400" dirty="0">
                <a:latin typeface="Arial"/>
                <a:cs typeface="Arial"/>
              </a:rPr>
              <a:t>près</a:t>
            </a:r>
            <a:r>
              <a:rPr sz="1400" spc="165" dirty="0">
                <a:latin typeface="Arial"/>
                <a:cs typeface="Arial"/>
              </a:rPr>
              <a:t> 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155" dirty="0">
                <a:latin typeface="Arial"/>
                <a:cs typeface="Arial"/>
              </a:rPr>
              <a:t>  </a:t>
            </a:r>
            <a:r>
              <a:rPr sz="1400" dirty="0">
                <a:latin typeface="Arial"/>
                <a:cs typeface="Arial"/>
              </a:rPr>
              <a:t>10</a:t>
            </a:r>
            <a:r>
              <a:rPr sz="1400" spc="155" dirty="0">
                <a:latin typeface="Arial"/>
                <a:cs typeface="Arial"/>
              </a:rPr>
              <a:t>  </a:t>
            </a:r>
            <a:r>
              <a:rPr sz="1400" dirty="0">
                <a:latin typeface="Arial"/>
                <a:cs typeface="Arial"/>
              </a:rPr>
              <a:t>000</a:t>
            </a:r>
            <a:r>
              <a:rPr sz="1400" spc="160" dirty="0">
                <a:latin typeface="Arial"/>
                <a:cs typeface="Arial"/>
              </a:rPr>
              <a:t>  </a:t>
            </a:r>
            <a:r>
              <a:rPr sz="1400" dirty="0">
                <a:latin typeface="Arial"/>
                <a:cs typeface="Arial"/>
              </a:rPr>
              <a:t>visites,</a:t>
            </a:r>
            <a:r>
              <a:rPr sz="1400" spc="155" dirty="0">
                <a:latin typeface="Arial"/>
                <a:cs typeface="Arial"/>
              </a:rPr>
              <a:t>  </a:t>
            </a:r>
            <a:r>
              <a:rPr sz="1400" dirty="0">
                <a:latin typeface="Arial"/>
                <a:cs typeface="Arial"/>
              </a:rPr>
              <a:t>+</a:t>
            </a:r>
            <a:r>
              <a:rPr sz="1400" spc="160" dirty="0">
                <a:latin typeface="Arial"/>
                <a:cs typeface="Arial"/>
              </a:rPr>
              <a:t> 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150" dirty="0">
                <a:latin typeface="Arial"/>
                <a:cs typeface="Arial"/>
              </a:rPr>
              <a:t>  </a:t>
            </a:r>
            <a:r>
              <a:rPr sz="1400" spc="-20" dirty="0">
                <a:latin typeface="Arial"/>
                <a:cs typeface="Arial"/>
              </a:rPr>
              <a:t>1392 	</a:t>
            </a:r>
            <a:r>
              <a:rPr sz="1400" spc="-10" dirty="0">
                <a:latin typeface="Arial"/>
                <a:cs typeface="Arial"/>
              </a:rPr>
              <a:t>candidatures</a:t>
            </a:r>
            <a:endParaRPr sz="1400">
              <a:latin typeface="Arial"/>
              <a:cs typeface="Arial"/>
            </a:endParaRPr>
          </a:p>
          <a:p>
            <a:pPr marL="233045" indent="-128270" algn="just">
              <a:lnSpc>
                <a:spcPct val="100000"/>
              </a:lnSpc>
              <a:spcBef>
                <a:spcPts val="600"/>
              </a:spcBef>
              <a:buChar char="•"/>
              <a:tabLst>
                <a:tab pos="233045" algn="l"/>
              </a:tabLst>
            </a:pPr>
            <a:r>
              <a:rPr sz="1400" dirty="0">
                <a:latin typeface="Arial"/>
                <a:cs typeface="Arial"/>
              </a:rPr>
              <a:t>1</a:t>
            </a:r>
            <a:r>
              <a:rPr sz="1400" spc="2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lancement</a:t>
            </a:r>
            <a:r>
              <a:rPr sz="1400" spc="2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institutionnel</a:t>
            </a:r>
            <a:r>
              <a:rPr sz="1400" spc="2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et</a:t>
            </a:r>
            <a:r>
              <a:rPr sz="1400" spc="2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presse</a:t>
            </a:r>
            <a:r>
              <a:rPr sz="1400" spc="2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sur</a:t>
            </a:r>
            <a:r>
              <a:rPr sz="1400" spc="229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le</a:t>
            </a:r>
            <a:r>
              <a:rPr sz="1400" spc="2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chantier</a:t>
            </a:r>
            <a:r>
              <a:rPr sz="1400" spc="2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école</a:t>
            </a:r>
            <a:r>
              <a:rPr sz="1400" spc="23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de</a:t>
            </a:r>
            <a:endParaRPr sz="1400">
              <a:latin typeface="Arial"/>
              <a:cs typeface="Arial"/>
            </a:endParaRPr>
          </a:p>
          <a:p>
            <a:pPr marL="234315" algn="just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l’INSTN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(CEA)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à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Cherbourg,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124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retombées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presse</a:t>
            </a:r>
            <a:endParaRPr sz="1400">
              <a:latin typeface="Arial"/>
              <a:cs typeface="Arial"/>
            </a:endParaRPr>
          </a:p>
          <a:p>
            <a:pPr marL="234315" marR="723900" indent="-129539" algn="just">
              <a:lnSpc>
                <a:spcPct val="100000"/>
              </a:lnSpc>
              <a:spcBef>
                <a:spcPts val="605"/>
              </a:spcBef>
              <a:buChar char="•"/>
              <a:tabLst>
                <a:tab pos="234315" algn="l"/>
                <a:tab pos="289560" algn="l"/>
              </a:tabLst>
            </a:pPr>
            <a:r>
              <a:rPr sz="1400" dirty="0">
                <a:latin typeface="Arial"/>
                <a:cs typeface="Arial"/>
              </a:rPr>
              <a:t>	4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vidéos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sur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les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métiers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en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tension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avec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l’influenceuse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Sixtine </a:t>
            </a:r>
            <a:r>
              <a:rPr sz="1400" dirty="0">
                <a:latin typeface="Arial"/>
                <a:cs typeface="Arial"/>
              </a:rPr>
              <a:t>Moullé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Berteaux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avec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1,4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millions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vues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buFont typeface="Arial"/>
              <a:buChar char="•"/>
            </a:pPr>
            <a:endParaRPr sz="1400">
              <a:latin typeface="Arial"/>
              <a:cs typeface="Arial"/>
            </a:endParaRPr>
          </a:p>
          <a:p>
            <a:pPr marL="698500">
              <a:lnSpc>
                <a:spcPct val="100000"/>
              </a:lnSpc>
            </a:pPr>
            <a:r>
              <a:rPr sz="1400" b="1" dirty="0">
                <a:latin typeface="Arial"/>
                <a:cs typeface="Arial"/>
              </a:rPr>
              <a:t>Perspectives</a:t>
            </a:r>
            <a:r>
              <a:rPr sz="1400" b="1" spc="-90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  <a:p>
            <a:pPr marL="913130" lvl="1" indent="-214629">
              <a:lnSpc>
                <a:spcPct val="100000"/>
              </a:lnSpc>
              <a:buFont typeface="Wingdings"/>
              <a:buChar char=""/>
              <a:tabLst>
                <a:tab pos="913130" algn="l"/>
              </a:tabLst>
            </a:pPr>
            <a:r>
              <a:rPr sz="1400" dirty="0">
                <a:latin typeface="Arial"/>
                <a:cs typeface="Arial"/>
              </a:rPr>
              <a:t>Pérenniser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en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fédérant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et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en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augmentant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nombre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visiteurs</a:t>
            </a:r>
            <a:endParaRPr sz="1400">
              <a:latin typeface="Arial"/>
              <a:cs typeface="Arial"/>
            </a:endParaRPr>
          </a:p>
          <a:p>
            <a:pPr marL="913130" lvl="1" indent="-214629">
              <a:lnSpc>
                <a:spcPct val="100000"/>
              </a:lnSpc>
              <a:buFont typeface="Wingdings"/>
              <a:buChar char=""/>
              <a:tabLst>
                <a:tab pos="913130" algn="l"/>
              </a:tabLst>
            </a:pPr>
            <a:r>
              <a:rPr sz="1400" b="1" dirty="0">
                <a:latin typeface="Arial"/>
                <a:cs typeface="Arial"/>
              </a:rPr>
              <a:t>Date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l’édition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2025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à</a:t>
            </a:r>
            <a:r>
              <a:rPr sz="1400" b="1" spc="-10" dirty="0">
                <a:latin typeface="Arial"/>
                <a:cs typeface="Arial"/>
              </a:rPr>
              <a:t> caler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757" y="203315"/>
            <a:ext cx="355146" cy="41806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72911" y="1188790"/>
            <a:ext cx="3258278" cy="2243257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47801" y="122301"/>
            <a:ext cx="6161405" cy="60515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5"/>
              </a:spcBef>
            </a:pPr>
            <a:r>
              <a:rPr sz="2000" dirty="0">
                <a:solidFill>
                  <a:srgbClr val="0F88FF"/>
                </a:solidFill>
                <a:latin typeface="Arial"/>
                <a:cs typeface="Arial"/>
              </a:rPr>
              <a:t>Zoom</a:t>
            </a:r>
            <a:r>
              <a:rPr sz="2000" spc="-20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F88FF"/>
                </a:solidFill>
                <a:latin typeface="Arial"/>
                <a:cs typeface="Arial"/>
              </a:rPr>
              <a:t>action</a:t>
            </a:r>
            <a:r>
              <a:rPr sz="2000" spc="-45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F88FF"/>
                </a:solidFill>
                <a:latin typeface="Arial"/>
                <a:cs typeface="Arial"/>
              </a:rPr>
              <a:t>2</a:t>
            </a:r>
            <a:r>
              <a:rPr sz="2000" spc="-10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F88FF"/>
                </a:solidFill>
                <a:latin typeface="Arial"/>
                <a:cs typeface="Arial"/>
              </a:rPr>
              <a:t>:</a:t>
            </a:r>
            <a:r>
              <a:rPr sz="2000" spc="-25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F88FF"/>
                </a:solidFill>
                <a:latin typeface="Arial"/>
                <a:cs typeface="Arial"/>
              </a:rPr>
              <a:t>Pérenniser</a:t>
            </a:r>
            <a:r>
              <a:rPr sz="2000" spc="-35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F88FF"/>
                </a:solidFill>
                <a:latin typeface="Arial"/>
                <a:cs typeface="Arial"/>
              </a:rPr>
              <a:t>la</a:t>
            </a:r>
            <a:r>
              <a:rPr sz="2000" spc="-20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F88FF"/>
                </a:solidFill>
                <a:latin typeface="Arial"/>
                <a:cs typeface="Arial"/>
              </a:rPr>
              <a:t>Semaine</a:t>
            </a:r>
            <a:r>
              <a:rPr sz="2000" spc="-30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F88FF"/>
                </a:solidFill>
                <a:latin typeface="Arial"/>
                <a:cs typeface="Arial"/>
              </a:rPr>
              <a:t>des</a:t>
            </a:r>
            <a:r>
              <a:rPr sz="2000" spc="-25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F88FF"/>
                </a:solidFill>
                <a:latin typeface="Arial"/>
                <a:cs typeface="Arial"/>
              </a:rPr>
              <a:t>métiers </a:t>
            </a:r>
            <a:r>
              <a:rPr sz="2000" dirty="0">
                <a:solidFill>
                  <a:srgbClr val="0F88FF"/>
                </a:solidFill>
                <a:latin typeface="Arial"/>
                <a:cs typeface="Arial"/>
              </a:rPr>
              <a:t>du</a:t>
            </a:r>
            <a:r>
              <a:rPr sz="2000" spc="-25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F88FF"/>
                </a:solidFill>
                <a:latin typeface="Arial"/>
                <a:cs typeface="Arial"/>
              </a:rPr>
              <a:t>nucléaire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50252" y="152400"/>
            <a:ext cx="1589531" cy="39928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23127" y="2815335"/>
            <a:ext cx="1694383" cy="93863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06908" y="4049267"/>
            <a:ext cx="8267700" cy="1004569"/>
          </a:xfrm>
          <a:custGeom>
            <a:avLst/>
            <a:gdLst/>
            <a:ahLst/>
            <a:cxnLst/>
            <a:rect l="l" t="t" r="r" b="b"/>
            <a:pathLst>
              <a:path w="8267700" h="1004570">
                <a:moveTo>
                  <a:pt x="8100314" y="0"/>
                </a:moveTo>
                <a:lnTo>
                  <a:pt x="167386" y="0"/>
                </a:lnTo>
                <a:lnTo>
                  <a:pt x="122888" y="5979"/>
                </a:lnTo>
                <a:lnTo>
                  <a:pt x="82903" y="22853"/>
                </a:lnTo>
                <a:lnTo>
                  <a:pt x="49026" y="49026"/>
                </a:lnTo>
                <a:lnTo>
                  <a:pt x="22853" y="82903"/>
                </a:lnTo>
                <a:lnTo>
                  <a:pt x="5979" y="122888"/>
                </a:lnTo>
                <a:lnTo>
                  <a:pt x="0" y="167385"/>
                </a:lnTo>
                <a:lnTo>
                  <a:pt x="0" y="836929"/>
                </a:lnTo>
                <a:lnTo>
                  <a:pt x="5979" y="881427"/>
                </a:lnTo>
                <a:lnTo>
                  <a:pt x="22853" y="921412"/>
                </a:lnTo>
                <a:lnTo>
                  <a:pt x="49026" y="955289"/>
                </a:lnTo>
                <a:lnTo>
                  <a:pt x="82903" y="981462"/>
                </a:lnTo>
                <a:lnTo>
                  <a:pt x="122888" y="998336"/>
                </a:lnTo>
                <a:lnTo>
                  <a:pt x="167386" y="1004315"/>
                </a:lnTo>
                <a:lnTo>
                  <a:pt x="8100314" y="1004315"/>
                </a:lnTo>
                <a:lnTo>
                  <a:pt x="8144815" y="998336"/>
                </a:lnTo>
                <a:lnTo>
                  <a:pt x="8184801" y="981462"/>
                </a:lnTo>
                <a:lnTo>
                  <a:pt x="8218678" y="955289"/>
                </a:lnTo>
                <a:lnTo>
                  <a:pt x="8244849" y="921412"/>
                </a:lnTo>
                <a:lnTo>
                  <a:pt x="8261721" y="881427"/>
                </a:lnTo>
                <a:lnTo>
                  <a:pt x="8267700" y="836929"/>
                </a:lnTo>
                <a:lnTo>
                  <a:pt x="8267700" y="167385"/>
                </a:lnTo>
                <a:lnTo>
                  <a:pt x="8261721" y="122888"/>
                </a:lnTo>
                <a:lnTo>
                  <a:pt x="8244849" y="82903"/>
                </a:lnTo>
                <a:lnTo>
                  <a:pt x="8218678" y="49026"/>
                </a:lnTo>
                <a:lnTo>
                  <a:pt x="8184801" y="22853"/>
                </a:lnTo>
                <a:lnTo>
                  <a:pt x="8144815" y="5979"/>
                </a:lnTo>
                <a:lnTo>
                  <a:pt x="8100314" y="0"/>
                </a:lnTo>
                <a:close/>
              </a:path>
            </a:pathLst>
          </a:custGeom>
          <a:solidFill>
            <a:srgbClr val="CFE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85915" y="851916"/>
            <a:ext cx="2814828" cy="164896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29641" y="761745"/>
            <a:ext cx="8042909" cy="42214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91795" marR="2117725" indent="-213995">
              <a:lnSpc>
                <a:spcPct val="100000"/>
              </a:lnSpc>
              <a:spcBef>
                <a:spcPts val="105"/>
              </a:spcBef>
              <a:buFont typeface="Wingdings"/>
              <a:buChar char=""/>
              <a:tabLst>
                <a:tab pos="393065" algn="l"/>
              </a:tabLst>
            </a:pPr>
            <a:r>
              <a:rPr sz="1400" dirty="0">
                <a:latin typeface="Arial"/>
                <a:cs typeface="Arial"/>
              </a:rPr>
              <a:t>Initiative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permettant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la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découverte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des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métiers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la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Transition 	</a:t>
            </a:r>
            <a:r>
              <a:rPr sz="1400" b="1" dirty="0">
                <a:latin typeface="Arial"/>
                <a:cs typeface="Arial"/>
              </a:rPr>
              <a:t>Energétique</a:t>
            </a:r>
            <a:r>
              <a:rPr sz="1400" dirty="0">
                <a:latin typeface="Arial"/>
                <a:cs typeface="Arial"/>
              </a:rPr>
              <a:t>,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dont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nucléaire,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manière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ludique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et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coopérative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via 	</a:t>
            </a:r>
            <a:r>
              <a:rPr sz="1400" dirty="0">
                <a:latin typeface="Arial"/>
                <a:cs typeface="Arial"/>
              </a:rPr>
              <a:t>un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"</a:t>
            </a:r>
            <a:r>
              <a:rPr sz="1400" b="1" spc="-10" dirty="0">
                <a:latin typeface="Arial"/>
                <a:cs typeface="Arial"/>
              </a:rPr>
              <a:t>metaverse".</a:t>
            </a:r>
            <a:endParaRPr sz="1400">
              <a:latin typeface="Arial"/>
              <a:cs typeface="Arial"/>
            </a:endParaRPr>
          </a:p>
          <a:p>
            <a:pPr marL="391795" marR="2154555" indent="-213995">
              <a:lnSpc>
                <a:spcPct val="100000"/>
              </a:lnSpc>
              <a:buFont typeface="Wingdings"/>
              <a:buChar char=""/>
              <a:tabLst>
                <a:tab pos="393065" algn="l"/>
              </a:tabLst>
            </a:pPr>
            <a:r>
              <a:rPr sz="1400" b="1" dirty="0">
                <a:latin typeface="Arial"/>
                <a:cs typeface="Arial"/>
              </a:rPr>
              <a:t>Cet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outil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interactif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change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visage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l’industrie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auprès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des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jeunes 	</a:t>
            </a:r>
            <a:r>
              <a:rPr sz="1400" b="1" dirty="0">
                <a:latin typeface="Arial"/>
                <a:cs typeface="Arial"/>
              </a:rPr>
              <a:t>et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demandeurs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d’emploi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et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les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accompagne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dans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leurs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choix</a:t>
            </a:r>
            <a:endParaRPr sz="1400">
              <a:latin typeface="Arial"/>
              <a:cs typeface="Arial"/>
            </a:endParaRPr>
          </a:p>
          <a:p>
            <a:pPr marL="393065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d’orientation.</a:t>
            </a:r>
            <a:endParaRPr sz="1400">
              <a:latin typeface="Arial"/>
              <a:cs typeface="Arial"/>
            </a:endParaRPr>
          </a:p>
          <a:p>
            <a:pPr marL="391795" marR="2247265" indent="-213995">
              <a:lnSpc>
                <a:spcPct val="100000"/>
              </a:lnSpc>
              <a:buFont typeface="Wingdings"/>
              <a:buChar char=""/>
              <a:tabLst>
                <a:tab pos="393065" algn="l"/>
              </a:tabLst>
            </a:pPr>
            <a:r>
              <a:rPr sz="1400" dirty="0">
                <a:latin typeface="Arial"/>
                <a:cs typeface="Arial"/>
              </a:rPr>
              <a:t>L'initiative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est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soutenue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par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les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acteurs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la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filière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(GDO,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Nuclear 	</a:t>
            </a:r>
            <a:r>
              <a:rPr sz="1400" spc="-30" dirty="0">
                <a:latin typeface="Arial"/>
                <a:cs typeface="Arial"/>
              </a:rPr>
              <a:t>Valley,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UIMN)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mais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aussi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par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France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Travail</a:t>
            </a:r>
            <a:endParaRPr sz="1400">
              <a:latin typeface="Arial"/>
              <a:cs typeface="Arial"/>
            </a:endParaRPr>
          </a:p>
          <a:p>
            <a:pPr marL="12700" marR="1335405">
              <a:lnSpc>
                <a:spcPct val="100000"/>
              </a:lnSpc>
              <a:spcBef>
                <a:spcPts val="1315"/>
              </a:spcBef>
            </a:pPr>
            <a:r>
              <a:rPr sz="1400" b="1" dirty="0">
                <a:latin typeface="Arial"/>
                <a:cs typeface="Arial"/>
              </a:rPr>
              <a:t>Bilan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: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+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52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000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participants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(collégiens,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lycéens,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étudiants,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demandeurs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d’emplois) </a:t>
            </a:r>
            <a:r>
              <a:rPr sz="1400" dirty="0">
                <a:latin typeface="Arial"/>
                <a:cs typeface="Arial"/>
              </a:rPr>
              <a:t>en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novembre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2023</a:t>
            </a:r>
            <a:endParaRPr sz="1400">
              <a:latin typeface="Arial"/>
              <a:cs typeface="Arial"/>
            </a:endParaRPr>
          </a:p>
          <a:p>
            <a:pPr marL="486409" lvl="1" indent="-214629">
              <a:lnSpc>
                <a:spcPct val="100000"/>
              </a:lnSpc>
              <a:buFont typeface="Wingdings"/>
              <a:buChar char=""/>
              <a:tabLst>
                <a:tab pos="486409" algn="l"/>
              </a:tabLst>
            </a:pPr>
            <a:r>
              <a:rPr sz="1400" b="1" dirty="0">
                <a:latin typeface="Arial"/>
                <a:cs typeface="Arial"/>
              </a:rPr>
              <a:t>3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mondes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:</a:t>
            </a:r>
            <a:r>
              <a:rPr sz="1400" spc="-10" dirty="0">
                <a:latin typeface="Arial"/>
                <a:cs typeface="Arial"/>
              </a:rPr>
              <a:t> Méditerranée,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Nouvelle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Aquitaine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et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Transition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énergétique,</a:t>
            </a:r>
            <a:endParaRPr sz="1400">
              <a:latin typeface="Arial"/>
              <a:cs typeface="Arial"/>
            </a:endParaRPr>
          </a:p>
          <a:p>
            <a:pPr marL="486409" lvl="1" indent="-214629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486409" algn="l"/>
              </a:tabLst>
            </a:pPr>
            <a:r>
              <a:rPr sz="1400" dirty="0">
                <a:latin typeface="Arial"/>
                <a:cs typeface="Arial"/>
              </a:rPr>
              <a:t>Plus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2000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classes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soit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46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921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collégiens,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lycéens,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étudiants</a:t>
            </a:r>
            <a:endParaRPr sz="1400">
              <a:latin typeface="Arial"/>
              <a:cs typeface="Arial"/>
            </a:endParaRPr>
          </a:p>
          <a:p>
            <a:pPr marL="486409" lvl="1" indent="-214629">
              <a:lnSpc>
                <a:spcPct val="100000"/>
              </a:lnSpc>
              <a:buFont typeface="Wingdings"/>
              <a:buChar char=""/>
              <a:tabLst>
                <a:tab pos="486409" algn="l"/>
              </a:tabLst>
            </a:pPr>
            <a:r>
              <a:rPr sz="1400" b="1" dirty="0">
                <a:latin typeface="Arial"/>
                <a:cs typeface="Arial"/>
              </a:rPr>
              <a:t>Plus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570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groupes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France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Travail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soit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5120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demandeurs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d’emploi</a:t>
            </a:r>
            <a:endParaRPr sz="1400">
              <a:latin typeface="Arial"/>
              <a:cs typeface="Arial"/>
            </a:endParaRPr>
          </a:p>
          <a:p>
            <a:pPr marL="271780">
              <a:lnSpc>
                <a:spcPct val="100000"/>
              </a:lnSpc>
              <a:tabLst>
                <a:tab pos="486409" algn="l"/>
              </a:tabLst>
            </a:pPr>
            <a:r>
              <a:rPr sz="1400" spc="-50" dirty="0">
                <a:latin typeface="Wingdings"/>
                <a:cs typeface="Wingdings"/>
              </a:rPr>
              <a:t>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b="1" dirty="0">
                <a:latin typeface="Arial"/>
                <a:cs typeface="Arial"/>
              </a:rPr>
              <a:t>+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525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000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connexions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pendant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grand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challenge</a:t>
            </a:r>
            <a:endParaRPr sz="1400">
              <a:latin typeface="Arial"/>
              <a:cs typeface="Arial"/>
            </a:endParaRPr>
          </a:p>
          <a:p>
            <a:pPr marL="502920">
              <a:lnSpc>
                <a:spcPct val="100000"/>
              </a:lnSpc>
              <a:spcBef>
                <a:spcPts val="1470"/>
              </a:spcBef>
            </a:pPr>
            <a:r>
              <a:rPr sz="1400" b="1" dirty="0">
                <a:latin typeface="Arial"/>
                <a:cs typeface="Arial"/>
              </a:rPr>
              <a:t>Perspectives</a:t>
            </a:r>
            <a:r>
              <a:rPr sz="1400" b="1" spc="-90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  <a:p>
            <a:pPr marL="717550" lvl="2" indent="-214629">
              <a:lnSpc>
                <a:spcPct val="100000"/>
              </a:lnSpc>
              <a:buFont typeface="Wingdings"/>
              <a:buChar char=""/>
              <a:tabLst>
                <a:tab pos="717550" algn="l"/>
              </a:tabLst>
            </a:pPr>
            <a:r>
              <a:rPr sz="1400" b="1" dirty="0">
                <a:latin typeface="Arial"/>
                <a:cs typeface="Arial"/>
              </a:rPr>
              <a:t>2024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: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des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mondes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régionaux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plus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nombreux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(Hauts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France,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Normandie,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Ile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France)</a:t>
            </a:r>
            <a:endParaRPr sz="1400">
              <a:latin typeface="Arial"/>
              <a:cs typeface="Arial"/>
            </a:endParaRPr>
          </a:p>
          <a:p>
            <a:pPr marL="717550" marR="5080" lvl="2" indent="-215265">
              <a:lnSpc>
                <a:spcPct val="100000"/>
              </a:lnSpc>
              <a:buFont typeface="Wingdings"/>
              <a:buChar char=""/>
              <a:tabLst>
                <a:tab pos="717550" algn="l"/>
              </a:tabLst>
            </a:pPr>
            <a:r>
              <a:rPr sz="1400" dirty="0">
                <a:latin typeface="Arial"/>
                <a:cs typeface="Arial"/>
              </a:rPr>
              <a:t>Poursuite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des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actions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permettant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relayer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l’initiative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auprès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des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industriels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la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filière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dans </a:t>
            </a:r>
            <a:r>
              <a:rPr sz="1400" dirty="0">
                <a:latin typeface="Arial"/>
                <a:cs typeface="Arial"/>
              </a:rPr>
              <a:t>les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régions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et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soutien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au</a:t>
            </a:r>
            <a:r>
              <a:rPr sz="1400" spc="-10" dirty="0">
                <a:latin typeface="Arial"/>
                <a:cs typeface="Arial"/>
              </a:rPr>
              <a:t> déploiement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9757" y="63471"/>
            <a:ext cx="355146" cy="415007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21537" y="2285"/>
            <a:ext cx="5468620" cy="63373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ts val="2270"/>
              </a:lnSpc>
              <a:spcBef>
                <a:spcPts val="380"/>
              </a:spcBef>
            </a:pPr>
            <a:r>
              <a:rPr dirty="0">
                <a:solidFill>
                  <a:srgbClr val="0F88FF"/>
                </a:solidFill>
                <a:latin typeface="Arial"/>
                <a:cs typeface="Arial"/>
              </a:rPr>
              <a:t>Zoom</a:t>
            </a:r>
            <a:r>
              <a:rPr spc="-25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F88FF"/>
                </a:solidFill>
                <a:latin typeface="Arial"/>
                <a:cs typeface="Arial"/>
              </a:rPr>
              <a:t>action</a:t>
            </a:r>
            <a:r>
              <a:rPr spc="-15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F88FF"/>
                </a:solidFill>
                <a:latin typeface="Arial"/>
                <a:cs typeface="Arial"/>
              </a:rPr>
              <a:t>4</a:t>
            </a:r>
            <a:r>
              <a:rPr spc="-40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F88FF"/>
                </a:solidFill>
                <a:latin typeface="Arial"/>
                <a:cs typeface="Arial"/>
              </a:rPr>
              <a:t>:</a:t>
            </a:r>
            <a:r>
              <a:rPr spc="-20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spc="-10" dirty="0">
                <a:solidFill>
                  <a:srgbClr val="0F88FF"/>
                </a:solidFill>
                <a:latin typeface="Arial"/>
                <a:cs typeface="Arial"/>
              </a:rPr>
              <a:t>Contribuer</a:t>
            </a:r>
            <a:r>
              <a:rPr spc="-20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F88FF"/>
                </a:solidFill>
                <a:latin typeface="Arial"/>
                <a:cs typeface="Arial"/>
              </a:rPr>
              <a:t>au</a:t>
            </a:r>
            <a:r>
              <a:rPr spc="-30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spc="-10" dirty="0">
                <a:solidFill>
                  <a:srgbClr val="0F88FF"/>
                </a:solidFill>
                <a:latin typeface="Arial"/>
                <a:cs typeface="Arial"/>
              </a:rPr>
              <a:t>déploiement </a:t>
            </a:r>
            <a:r>
              <a:rPr dirty="0">
                <a:solidFill>
                  <a:srgbClr val="0F88FF"/>
                </a:solidFill>
                <a:latin typeface="Arial"/>
                <a:cs typeface="Arial"/>
              </a:rPr>
              <a:t>du</a:t>
            </a:r>
            <a:r>
              <a:rPr spc="-15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F88FF"/>
                </a:solidFill>
                <a:latin typeface="Arial"/>
                <a:cs typeface="Arial"/>
              </a:rPr>
              <a:t>programme</a:t>
            </a:r>
            <a:r>
              <a:rPr spc="-55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spc="-10" dirty="0">
                <a:solidFill>
                  <a:srgbClr val="0F88FF"/>
                </a:solidFill>
                <a:latin typeface="Arial"/>
                <a:cs typeface="Arial"/>
              </a:rPr>
              <a:t>FORINDUSTRIE</a:t>
            </a: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350252" y="152400"/>
            <a:ext cx="1589531" cy="39928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62371" y="871727"/>
            <a:ext cx="3656329" cy="3621404"/>
          </a:xfrm>
          <a:custGeom>
            <a:avLst/>
            <a:gdLst/>
            <a:ahLst/>
            <a:cxnLst/>
            <a:rect l="l" t="t" r="r" b="b"/>
            <a:pathLst>
              <a:path w="3656329" h="3621404">
                <a:moveTo>
                  <a:pt x="3052572" y="0"/>
                </a:moveTo>
                <a:lnTo>
                  <a:pt x="603503" y="0"/>
                </a:lnTo>
                <a:lnTo>
                  <a:pt x="556348" y="1816"/>
                </a:lnTo>
                <a:lnTo>
                  <a:pt x="510183" y="7174"/>
                </a:lnTo>
                <a:lnTo>
                  <a:pt x="465144" y="15942"/>
                </a:lnTo>
                <a:lnTo>
                  <a:pt x="421365" y="27983"/>
                </a:lnTo>
                <a:lnTo>
                  <a:pt x="378980" y="43164"/>
                </a:lnTo>
                <a:lnTo>
                  <a:pt x="338123" y="61350"/>
                </a:lnTo>
                <a:lnTo>
                  <a:pt x="298929" y="82408"/>
                </a:lnTo>
                <a:lnTo>
                  <a:pt x="261532" y="106203"/>
                </a:lnTo>
                <a:lnTo>
                  <a:pt x="226067" y="132601"/>
                </a:lnTo>
                <a:lnTo>
                  <a:pt x="192667" y="161467"/>
                </a:lnTo>
                <a:lnTo>
                  <a:pt x="161467" y="192667"/>
                </a:lnTo>
                <a:lnTo>
                  <a:pt x="132601" y="226067"/>
                </a:lnTo>
                <a:lnTo>
                  <a:pt x="106203" y="261532"/>
                </a:lnTo>
                <a:lnTo>
                  <a:pt x="82408" y="298929"/>
                </a:lnTo>
                <a:lnTo>
                  <a:pt x="61350" y="338123"/>
                </a:lnTo>
                <a:lnTo>
                  <a:pt x="43164" y="378980"/>
                </a:lnTo>
                <a:lnTo>
                  <a:pt x="27983" y="421365"/>
                </a:lnTo>
                <a:lnTo>
                  <a:pt x="15942" y="465144"/>
                </a:lnTo>
                <a:lnTo>
                  <a:pt x="7174" y="510183"/>
                </a:lnTo>
                <a:lnTo>
                  <a:pt x="1816" y="556348"/>
                </a:lnTo>
                <a:lnTo>
                  <a:pt x="0" y="603504"/>
                </a:lnTo>
                <a:lnTo>
                  <a:pt x="0" y="3017507"/>
                </a:lnTo>
                <a:lnTo>
                  <a:pt x="1816" y="3064671"/>
                </a:lnTo>
                <a:lnTo>
                  <a:pt x="7174" y="3110843"/>
                </a:lnTo>
                <a:lnTo>
                  <a:pt x="15942" y="3155887"/>
                </a:lnTo>
                <a:lnTo>
                  <a:pt x="27983" y="3199671"/>
                </a:lnTo>
                <a:lnTo>
                  <a:pt x="43164" y="3242059"/>
                </a:lnTo>
                <a:lnTo>
                  <a:pt x="61350" y="3282917"/>
                </a:lnTo>
                <a:lnTo>
                  <a:pt x="82408" y="3322113"/>
                </a:lnTo>
                <a:lnTo>
                  <a:pt x="106203" y="3359510"/>
                </a:lnTo>
                <a:lnTo>
                  <a:pt x="132601" y="3394975"/>
                </a:lnTo>
                <a:lnTo>
                  <a:pt x="161467" y="3428374"/>
                </a:lnTo>
                <a:lnTo>
                  <a:pt x="192667" y="3459573"/>
                </a:lnTo>
                <a:lnTo>
                  <a:pt x="226067" y="3488437"/>
                </a:lnTo>
                <a:lnTo>
                  <a:pt x="261532" y="3514833"/>
                </a:lnTo>
                <a:lnTo>
                  <a:pt x="298929" y="3538625"/>
                </a:lnTo>
                <a:lnTo>
                  <a:pt x="338123" y="3559681"/>
                </a:lnTo>
                <a:lnTo>
                  <a:pt x="378980" y="3577866"/>
                </a:lnTo>
                <a:lnTo>
                  <a:pt x="421365" y="3593045"/>
                </a:lnTo>
                <a:lnTo>
                  <a:pt x="465144" y="3605084"/>
                </a:lnTo>
                <a:lnTo>
                  <a:pt x="510183" y="3613850"/>
                </a:lnTo>
                <a:lnTo>
                  <a:pt x="556348" y="3619208"/>
                </a:lnTo>
                <a:lnTo>
                  <a:pt x="603503" y="3621024"/>
                </a:lnTo>
                <a:lnTo>
                  <a:pt x="3052572" y="3621024"/>
                </a:lnTo>
                <a:lnTo>
                  <a:pt x="3099727" y="3619208"/>
                </a:lnTo>
                <a:lnTo>
                  <a:pt x="3145892" y="3613850"/>
                </a:lnTo>
                <a:lnTo>
                  <a:pt x="3190931" y="3605084"/>
                </a:lnTo>
                <a:lnTo>
                  <a:pt x="3234710" y="3593045"/>
                </a:lnTo>
                <a:lnTo>
                  <a:pt x="3277095" y="3577866"/>
                </a:lnTo>
                <a:lnTo>
                  <a:pt x="3317952" y="3559681"/>
                </a:lnTo>
                <a:lnTo>
                  <a:pt x="3357146" y="3538625"/>
                </a:lnTo>
                <a:lnTo>
                  <a:pt x="3394543" y="3514833"/>
                </a:lnTo>
                <a:lnTo>
                  <a:pt x="3430008" y="3488437"/>
                </a:lnTo>
                <a:lnTo>
                  <a:pt x="3463408" y="3459573"/>
                </a:lnTo>
                <a:lnTo>
                  <a:pt x="3494608" y="3428374"/>
                </a:lnTo>
                <a:lnTo>
                  <a:pt x="3523474" y="3394975"/>
                </a:lnTo>
                <a:lnTo>
                  <a:pt x="3549872" y="3359510"/>
                </a:lnTo>
                <a:lnTo>
                  <a:pt x="3573667" y="3322113"/>
                </a:lnTo>
                <a:lnTo>
                  <a:pt x="3594725" y="3282917"/>
                </a:lnTo>
                <a:lnTo>
                  <a:pt x="3612911" y="3242059"/>
                </a:lnTo>
                <a:lnTo>
                  <a:pt x="3628092" y="3199671"/>
                </a:lnTo>
                <a:lnTo>
                  <a:pt x="3640133" y="3155887"/>
                </a:lnTo>
                <a:lnTo>
                  <a:pt x="3648901" y="3110843"/>
                </a:lnTo>
                <a:lnTo>
                  <a:pt x="3654259" y="3064671"/>
                </a:lnTo>
                <a:lnTo>
                  <a:pt x="3656076" y="3017507"/>
                </a:lnTo>
                <a:lnTo>
                  <a:pt x="3656076" y="603504"/>
                </a:lnTo>
                <a:lnTo>
                  <a:pt x="3654259" y="556348"/>
                </a:lnTo>
                <a:lnTo>
                  <a:pt x="3648901" y="510183"/>
                </a:lnTo>
                <a:lnTo>
                  <a:pt x="3640133" y="465144"/>
                </a:lnTo>
                <a:lnTo>
                  <a:pt x="3628092" y="421365"/>
                </a:lnTo>
                <a:lnTo>
                  <a:pt x="3612911" y="378980"/>
                </a:lnTo>
                <a:lnTo>
                  <a:pt x="3594725" y="338123"/>
                </a:lnTo>
                <a:lnTo>
                  <a:pt x="3573667" y="298929"/>
                </a:lnTo>
                <a:lnTo>
                  <a:pt x="3549872" y="261532"/>
                </a:lnTo>
                <a:lnTo>
                  <a:pt x="3523474" y="226067"/>
                </a:lnTo>
                <a:lnTo>
                  <a:pt x="3494608" y="192667"/>
                </a:lnTo>
                <a:lnTo>
                  <a:pt x="3463408" y="161467"/>
                </a:lnTo>
                <a:lnTo>
                  <a:pt x="3430008" y="132601"/>
                </a:lnTo>
                <a:lnTo>
                  <a:pt x="3394543" y="106203"/>
                </a:lnTo>
                <a:lnTo>
                  <a:pt x="3357146" y="82408"/>
                </a:lnTo>
                <a:lnTo>
                  <a:pt x="3317952" y="61350"/>
                </a:lnTo>
                <a:lnTo>
                  <a:pt x="3277095" y="43164"/>
                </a:lnTo>
                <a:lnTo>
                  <a:pt x="3234710" y="27983"/>
                </a:lnTo>
                <a:lnTo>
                  <a:pt x="3190931" y="15942"/>
                </a:lnTo>
                <a:lnTo>
                  <a:pt x="3145892" y="7174"/>
                </a:lnTo>
                <a:lnTo>
                  <a:pt x="3099727" y="1816"/>
                </a:lnTo>
                <a:lnTo>
                  <a:pt x="3052572" y="0"/>
                </a:lnTo>
                <a:close/>
              </a:path>
            </a:pathLst>
          </a:custGeom>
          <a:solidFill>
            <a:srgbClr val="CFE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2763" rIns="0" bIns="0" rtlCol="0">
            <a:spAutoFit/>
          </a:bodyPr>
          <a:lstStyle/>
          <a:p>
            <a:pPr marL="561340" marR="5080">
              <a:lnSpc>
                <a:spcPts val="2270"/>
              </a:lnSpc>
              <a:spcBef>
                <a:spcPts val="380"/>
              </a:spcBef>
            </a:pPr>
            <a:r>
              <a:rPr dirty="0">
                <a:solidFill>
                  <a:srgbClr val="0F88FF"/>
                </a:solidFill>
                <a:latin typeface="Arial"/>
                <a:cs typeface="Arial"/>
              </a:rPr>
              <a:t>Levier</a:t>
            </a:r>
            <a:r>
              <a:rPr spc="-35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F88FF"/>
                </a:solidFill>
                <a:latin typeface="Arial"/>
                <a:cs typeface="Arial"/>
              </a:rPr>
              <a:t>2</a:t>
            </a:r>
            <a:r>
              <a:rPr spc="-45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F88FF"/>
                </a:solidFill>
                <a:latin typeface="Arial"/>
                <a:cs typeface="Arial"/>
              </a:rPr>
              <a:t>:</a:t>
            </a:r>
            <a:r>
              <a:rPr spc="-25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F88FF"/>
                </a:solidFill>
                <a:latin typeface="Arial"/>
                <a:cs typeface="Arial"/>
              </a:rPr>
              <a:t>Elargir</a:t>
            </a:r>
            <a:r>
              <a:rPr spc="-45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F88FF"/>
                </a:solidFill>
                <a:latin typeface="Arial"/>
                <a:cs typeface="Arial"/>
              </a:rPr>
              <a:t>le</a:t>
            </a:r>
            <a:r>
              <a:rPr spc="-30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F88FF"/>
                </a:solidFill>
                <a:latin typeface="Arial"/>
                <a:cs typeface="Arial"/>
              </a:rPr>
              <a:t>sourcing</a:t>
            </a:r>
            <a:r>
              <a:rPr spc="-30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F88FF"/>
                </a:solidFill>
                <a:latin typeface="Arial"/>
                <a:cs typeface="Arial"/>
              </a:rPr>
              <a:t>pour</a:t>
            </a:r>
            <a:r>
              <a:rPr spc="-20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F88FF"/>
                </a:solidFill>
                <a:latin typeface="Arial"/>
                <a:cs typeface="Arial"/>
              </a:rPr>
              <a:t>accroître</a:t>
            </a:r>
            <a:r>
              <a:rPr spc="-50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spc="-25" dirty="0">
                <a:solidFill>
                  <a:srgbClr val="0F88FF"/>
                </a:solidFill>
                <a:latin typeface="Arial"/>
                <a:cs typeface="Arial"/>
              </a:rPr>
              <a:t>les </a:t>
            </a:r>
            <a:r>
              <a:rPr dirty="0">
                <a:solidFill>
                  <a:srgbClr val="0F88FF"/>
                </a:solidFill>
                <a:latin typeface="Arial"/>
                <a:cs typeface="Arial"/>
              </a:rPr>
              <a:t>viviers</a:t>
            </a:r>
            <a:r>
              <a:rPr spc="-45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F88FF"/>
                </a:solidFill>
                <a:latin typeface="Arial"/>
                <a:cs typeface="Arial"/>
              </a:rPr>
              <a:t>de</a:t>
            </a:r>
            <a:r>
              <a:rPr spc="-15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spc="-10" dirty="0">
                <a:solidFill>
                  <a:srgbClr val="0F88FF"/>
                </a:solidFill>
                <a:latin typeface="Arial"/>
                <a:cs typeface="Arial"/>
              </a:rPr>
              <a:t>recrutement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935" y="228179"/>
            <a:ext cx="568876" cy="556916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222503" y="4492748"/>
            <a:ext cx="387350" cy="445134"/>
            <a:chOff x="222503" y="4492748"/>
            <a:chExt cx="387350" cy="445134"/>
          </a:xfrm>
        </p:grpSpPr>
        <p:sp>
          <p:nvSpPr>
            <p:cNvPr id="6" name="object 6"/>
            <p:cNvSpPr/>
            <p:nvPr/>
          </p:nvSpPr>
          <p:spPr>
            <a:xfrm>
              <a:off x="227150" y="4808423"/>
              <a:ext cx="376555" cy="125095"/>
            </a:xfrm>
            <a:custGeom>
              <a:avLst/>
              <a:gdLst/>
              <a:ahLst/>
              <a:cxnLst/>
              <a:rect l="l" t="t" r="r" b="b"/>
              <a:pathLst>
                <a:path w="376555" h="125095">
                  <a:moveTo>
                    <a:pt x="376346" y="0"/>
                  </a:moveTo>
                  <a:lnTo>
                    <a:pt x="0" y="0"/>
                  </a:lnTo>
                  <a:lnTo>
                    <a:pt x="0" y="124525"/>
                  </a:lnTo>
                  <a:lnTo>
                    <a:pt x="376346" y="124525"/>
                  </a:lnTo>
                  <a:lnTo>
                    <a:pt x="376346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22504" y="4803648"/>
              <a:ext cx="381000" cy="5080"/>
            </a:xfrm>
            <a:custGeom>
              <a:avLst/>
              <a:gdLst/>
              <a:ahLst/>
              <a:cxnLst/>
              <a:rect l="l" t="t" r="r" b="b"/>
              <a:pathLst>
                <a:path w="381000" h="5079">
                  <a:moveTo>
                    <a:pt x="4635" y="2311"/>
                  </a:moveTo>
                  <a:lnTo>
                    <a:pt x="3962" y="685"/>
                  </a:lnTo>
                  <a:lnTo>
                    <a:pt x="2311" y="0"/>
                  </a:lnTo>
                  <a:lnTo>
                    <a:pt x="673" y="685"/>
                  </a:lnTo>
                  <a:lnTo>
                    <a:pt x="0" y="2311"/>
                  </a:lnTo>
                  <a:lnTo>
                    <a:pt x="673" y="3949"/>
                  </a:lnTo>
                  <a:lnTo>
                    <a:pt x="2311" y="4622"/>
                  </a:lnTo>
                  <a:lnTo>
                    <a:pt x="3962" y="3949"/>
                  </a:lnTo>
                  <a:lnTo>
                    <a:pt x="4635" y="2311"/>
                  </a:lnTo>
                  <a:close/>
                </a:path>
                <a:path w="381000" h="5079">
                  <a:moveTo>
                    <a:pt x="380987" y="2311"/>
                  </a:moveTo>
                  <a:lnTo>
                    <a:pt x="380301" y="685"/>
                  </a:lnTo>
                  <a:lnTo>
                    <a:pt x="378663" y="0"/>
                  </a:lnTo>
                  <a:lnTo>
                    <a:pt x="377024" y="685"/>
                  </a:lnTo>
                  <a:lnTo>
                    <a:pt x="376339" y="2311"/>
                  </a:lnTo>
                  <a:lnTo>
                    <a:pt x="377024" y="3949"/>
                  </a:lnTo>
                  <a:lnTo>
                    <a:pt x="378663" y="4622"/>
                  </a:lnTo>
                  <a:lnTo>
                    <a:pt x="380301" y="3949"/>
                  </a:lnTo>
                  <a:lnTo>
                    <a:pt x="380987" y="2311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22503" y="4803648"/>
              <a:ext cx="5080" cy="129539"/>
            </a:xfrm>
            <a:custGeom>
              <a:avLst/>
              <a:gdLst/>
              <a:ahLst/>
              <a:cxnLst/>
              <a:rect l="l" t="t" r="r" b="b"/>
              <a:pathLst>
                <a:path w="5079" h="129539">
                  <a:moveTo>
                    <a:pt x="0" y="129300"/>
                  </a:moveTo>
                  <a:lnTo>
                    <a:pt x="4646" y="129300"/>
                  </a:lnTo>
                  <a:lnTo>
                    <a:pt x="4646" y="0"/>
                  </a:lnTo>
                  <a:lnTo>
                    <a:pt x="0" y="0"/>
                  </a:lnTo>
                  <a:lnTo>
                    <a:pt x="0" y="1293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22503" y="4932948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0" y="2311"/>
                  </a:moveTo>
                  <a:lnTo>
                    <a:pt x="680" y="677"/>
                  </a:lnTo>
                  <a:lnTo>
                    <a:pt x="2323" y="0"/>
                  </a:lnTo>
                  <a:lnTo>
                    <a:pt x="3965" y="677"/>
                  </a:lnTo>
                  <a:lnTo>
                    <a:pt x="4646" y="2311"/>
                  </a:lnTo>
                  <a:lnTo>
                    <a:pt x="3965" y="3946"/>
                  </a:lnTo>
                  <a:lnTo>
                    <a:pt x="2323" y="4623"/>
                  </a:lnTo>
                  <a:lnTo>
                    <a:pt x="680" y="3946"/>
                  </a:lnTo>
                  <a:lnTo>
                    <a:pt x="0" y="2311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22503" y="4932948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>
                  <a:moveTo>
                    <a:pt x="4646" y="0"/>
                  </a:moveTo>
                  <a:lnTo>
                    <a:pt x="0" y="0"/>
                  </a:lnTo>
                  <a:lnTo>
                    <a:pt x="4646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98850" y="4932948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0" y="2311"/>
                  </a:moveTo>
                  <a:lnTo>
                    <a:pt x="680" y="677"/>
                  </a:lnTo>
                  <a:lnTo>
                    <a:pt x="2323" y="0"/>
                  </a:lnTo>
                  <a:lnTo>
                    <a:pt x="3965" y="677"/>
                  </a:lnTo>
                  <a:lnTo>
                    <a:pt x="4646" y="2311"/>
                  </a:lnTo>
                  <a:lnTo>
                    <a:pt x="3965" y="3946"/>
                  </a:lnTo>
                  <a:lnTo>
                    <a:pt x="2323" y="4623"/>
                  </a:lnTo>
                  <a:lnTo>
                    <a:pt x="680" y="3946"/>
                  </a:lnTo>
                  <a:lnTo>
                    <a:pt x="0" y="2311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98850" y="4932948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>
                  <a:moveTo>
                    <a:pt x="4646" y="0"/>
                  </a:moveTo>
                  <a:lnTo>
                    <a:pt x="0" y="0"/>
                  </a:lnTo>
                  <a:lnTo>
                    <a:pt x="4646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03496" y="4803644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0" y="2311"/>
                  </a:moveTo>
                  <a:lnTo>
                    <a:pt x="680" y="677"/>
                  </a:lnTo>
                  <a:lnTo>
                    <a:pt x="2323" y="0"/>
                  </a:lnTo>
                  <a:lnTo>
                    <a:pt x="3965" y="677"/>
                  </a:lnTo>
                  <a:lnTo>
                    <a:pt x="4646" y="2311"/>
                  </a:lnTo>
                  <a:lnTo>
                    <a:pt x="3965" y="3946"/>
                  </a:lnTo>
                  <a:lnTo>
                    <a:pt x="2323" y="4623"/>
                  </a:lnTo>
                  <a:lnTo>
                    <a:pt x="680" y="3946"/>
                  </a:lnTo>
                  <a:lnTo>
                    <a:pt x="0" y="2311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03496" y="4803648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0" y="0"/>
                  </a:moveTo>
                  <a:lnTo>
                    <a:pt x="0" y="47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03496" y="4928171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0" y="2311"/>
                  </a:moveTo>
                  <a:lnTo>
                    <a:pt x="680" y="677"/>
                  </a:lnTo>
                  <a:lnTo>
                    <a:pt x="2323" y="0"/>
                  </a:lnTo>
                  <a:lnTo>
                    <a:pt x="3965" y="677"/>
                  </a:lnTo>
                  <a:lnTo>
                    <a:pt x="4646" y="2311"/>
                  </a:lnTo>
                  <a:lnTo>
                    <a:pt x="3965" y="3946"/>
                  </a:lnTo>
                  <a:lnTo>
                    <a:pt x="2323" y="4623"/>
                  </a:lnTo>
                  <a:lnTo>
                    <a:pt x="680" y="3946"/>
                  </a:lnTo>
                  <a:lnTo>
                    <a:pt x="0" y="2311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03496" y="4928171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0" y="0"/>
                  </a:moveTo>
                  <a:lnTo>
                    <a:pt x="0" y="4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27150" y="4497527"/>
              <a:ext cx="376555" cy="125095"/>
            </a:xfrm>
            <a:custGeom>
              <a:avLst/>
              <a:gdLst/>
              <a:ahLst/>
              <a:cxnLst/>
              <a:rect l="l" t="t" r="r" b="b"/>
              <a:pathLst>
                <a:path w="376555" h="125095">
                  <a:moveTo>
                    <a:pt x="376346" y="0"/>
                  </a:moveTo>
                  <a:lnTo>
                    <a:pt x="0" y="0"/>
                  </a:lnTo>
                  <a:lnTo>
                    <a:pt x="0" y="124525"/>
                  </a:lnTo>
                  <a:lnTo>
                    <a:pt x="376346" y="124525"/>
                  </a:lnTo>
                  <a:lnTo>
                    <a:pt x="376346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22503" y="4492748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0" y="2311"/>
                  </a:moveTo>
                  <a:lnTo>
                    <a:pt x="680" y="677"/>
                  </a:lnTo>
                  <a:lnTo>
                    <a:pt x="2323" y="0"/>
                  </a:lnTo>
                  <a:lnTo>
                    <a:pt x="3965" y="677"/>
                  </a:lnTo>
                  <a:lnTo>
                    <a:pt x="4646" y="2311"/>
                  </a:lnTo>
                  <a:lnTo>
                    <a:pt x="3965" y="3946"/>
                  </a:lnTo>
                  <a:lnTo>
                    <a:pt x="2323" y="4623"/>
                  </a:lnTo>
                  <a:lnTo>
                    <a:pt x="680" y="3946"/>
                  </a:lnTo>
                  <a:lnTo>
                    <a:pt x="0" y="2311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22503" y="4492752"/>
              <a:ext cx="381000" cy="5080"/>
            </a:xfrm>
            <a:custGeom>
              <a:avLst/>
              <a:gdLst/>
              <a:ahLst/>
              <a:cxnLst/>
              <a:rect l="l" t="t" r="r" b="b"/>
              <a:pathLst>
                <a:path w="381000" h="5079">
                  <a:moveTo>
                    <a:pt x="0" y="4774"/>
                  </a:moveTo>
                  <a:lnTo>
                    <a:pt x="380992" y="4774"/>
                  </a:lnTo>
                  <a:lnTo>
                    <a:pt x="380992" y="0"/>
                  </a:lnTo>
                  <a:lnTo>
                    <a:pt x="0" y="0"/>
                  </a:lnTo>
                  <a:lnTo>
                    <a:pt x="0" y="47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22504" y="4492752"/>
              <a:ext cx="381000" cy="133985"/>
            </a:xfrm>
            <a:custGeom>
              <a:avLst/>
              <a:gdLst/>
              <a:ahLst/>
              <a:cxnLst/>
              <a:rect l="l" t="t" r="r" b="b"/>
              <a:pathLst>
                <a:path w="381000" h="133985">
                  <a:moveTo>
                    <a:pt x="4635" y="131622"/>
                  </a:moveTo>
                  <a:lnTo>
                    <a:pt x="3962" y="129984"/>
                  </a:lnTo>
                  <a:lnTo>
                    <a:pt x="2311" y="129311"/>
                  </a:lnTo>
                  <a:lnTo>
                    <a:pt x="673" y="129984"/>
                  </a:lnTo>
                  <a:lnTo>
                    <a:pt x="0" y="131622"/>
                  </a:lnTo>
                  <a:lnTo>
                    <a:pt x="673" y="133248"/>
                  </a:lnTo>
                  <a:lnTo>
                    <a:pt x="2311" y="133934"/>
                  </a:lnTo>
                  <a:lnTo>
                    <a:pt x="3962" y="133248"/>
                  </a:lnTo>
                  <a:lnTo>
                    <a:pt x="4635" y="131622"/>
                  </a:lnTo>
                  <a:close/>
                </a:path>
                <a:path w="381000" h="133985">
                  <a:moveTo>
                    <a:pt x="380987" y="2311"/>
                  </a:moveTo>
                  <a:lnTo>
                    <a:pt x="380301" y="685"/>
                  </a:lnTo>
                  <a:lnTo>
                    <a:pt x="378663" y="0"/>
                  </a:lnTo>
                  <a:lnTo>
                    <a:pt x="377024" y="685"/>
                  </a:lnTo>
                  <a:lnTo>
                    <a:pt x="376339" y="2311"/>
                  </a:lnTo>
                  <a:lnTo>
                    <a:pt x="377024" y="3949"/>
                  </a:lnTo>
                  <a:lnTo>
                    <a:pt x="378663" y="4622"/>
                  </a:lnTo>
                  <a:lnTo>
                    <a:pt x="380301" y="3949"/>
                  </a:lnTo>
                  <a:lnTo>
                    <a:pt x="380987" y="2311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22503" y="4622052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>
                  <a:moveTo>
                    <a:pt x="4646" y="0"/>
                  </a:moveTo>
                  <a:lnTo>
                    <a:pt x="0" y="0"/>
                  </a:lnTo>
                  <a:lnTo>
                    <a:pt x="4646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98850" y="4622052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0" y="2311"/>
                  </a:moveTo>
                  <a:lnTo>
                    <a:pt x="680" y="677"/>
                  </a:lnTo>
                  <a:lnTo>
                    <a:pt x="2323" y="0"/>
                  </a:lnTo>
                  <a:lnTo>
                    <a:pt x="3965" y="677"/>
                  </a:lnTo>
                  <a:lnTo>
                    <a:pt x="4646" y="2311"/>
                  </a:lnTo>
                  <a:lnTo>
                    <a:pt x="3965" y="3946"/>
                  </a:lnTo>
                  <a:lnTo>
                    <a:pt x="2323" y="4623"/>
                  </a:lnTo>
                  <a:lnTo>
                    <a:pt x="680" y="3946"/>
                  </a:lnTo>
                  <a:lnTo>
                    <a:pt x="0" y="2311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98850" y="4622052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>
                  <a:moveTo>
                    <a:pt x="4646" y="0"/>
                  </a:moveTo>
                  <a:lnTo>
                    <a:pt x="0" y="0"/>
                  </a:lnTo>
                  <a:lnTo>
                    <a:pt x="4646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03496" y="4492748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0" y="2311"/>
                  </a:moveTo>
                  <a:lnTo>
                    <a:pt x="680" y="677"/>
                  </a:lnTo>
                  <a:lnTo>
                    <a:pt x="2323" y="0"/>
                  </a:lnTo>
                  <a:lnTo>
                    <a:pt x="3965" y="677"/>
                  </a:lnTo>
                  <a:lnTo>
                    <a:pt x="4646" y="2311"/>
                  </a:lnTo>
                  <a:lnTo>
                    <a:pt x="3965" y="3946"/>
                  </a:lnTo>
                  <a:lnTo>
                    <a:pt x="2323" y="4623"/>
                  </a:lnTo>
                  <a:lnTo>
                    <a:pt x="680" y="3946"/>
                  </a:lnTo>
                  <a:lnTo>
                    <a:pt x="0" y="2311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03496" y="4492752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0" y="0"/>
                  </a:moveTo>
                  <a:lnTo>
                    <a:pt x="0" y="47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03496" y="4617275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0" y="2311"/>
                  </a:moveTo>
                  <a:lnTo>
                    <a:pt x="680" y="677"/>
                  </a:lnTo>
                  <a:lnTo>
                    <a:pt x="2323" y="0"/>
                  </a:lnTo>
                  <a:lnTo>
                    <a:pt x="3965" y="677"/>
                  </a:lnTo>
                  <a:lnTo>
                    <a:pt x="4646" y="2311"/>
                  </a:lnTo>
                  <a:lnTo>
                    <a:pt x="3965" y="3946"/>
                  </a:lnTo>
                  <a:lnTo>
                    <a:pt x="2323" y="4623"/>
                  </a:lnTo>
                  <a:lnTo>
                    <a:pt x="680" y="3946"/>
                  </a:lnTo>
                  <a:lnTo>
                    <a:pt x="0" y="2311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03496" y="4617275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0" y="0"/>
                  </a:moveTo>
                  <a:lnTo>
                    <a:pt x="0" y="4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30179" y="4648403"/>
              <a:ext cx="375285" cy="125095"/>
            </a:xfrm>
            <a:custGeom>
              <a:avLst/>
              <a:gdLst/>
              <a:ahLst/>
              <a:cxnLst/>
              <a:rect l="l" t="t" r="r" b="b"/>
              <a:pathLst>
                <a:path w="375284" h="125095">
                  <a:moveTo>
                    <a:pt x="374838" y="0"/>
                  </a:moveTo>
                  <a:lnTo>
                    <a:pt x="0" y="0"/>
                  </a:lnTo>
                  <a:lnTo>
                    <a:pt x="0" y="124525"/>
                  </a:lnTo>
                  <a:lnTo>
                    <a:pt x="374838" y="124525"/>
                  </a:lnTo>
                  <a:lnTo>
                    <a:pt x="374838" y="0"/>
                  </a:lnTo>
                  <a:close/>
                </a:path>
              </a:pathLst>
            </a:custGeom>
            <a:solidFill>
              <a:srgbClr val="A9D0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25551" y="4643624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0" y="2311"/>
                  </a:moveTo>
                  <a:lnTo>
                    <a:pt x="677" y="677"/>
                  </a:lnTo>
                  <a:lnTo>
                    <a:pt x="2313" y="0"/>
                  </a:lnTo>
                  <a:lnTo>
                    <a:pt x="3949" y="677"/>
                  </a:lnTo>
                  <a:lnTo>
                    <a:pt x="4627" y="2311"/>
                  </a:lnTo>
                  <a:lnTo>
                    <a:pt x="3949" y="3946"/>
                  </a:lnTo>
                  <a:lnTo>
                    <a:pt x="2313" y="4623"/>
                  </a:lnTo>
                  <a:lnTo>
                    <a:pt x="677" y="3946"/>
                  </a:lnTo>
                  <a:lnTo>
                    <a:pt x="0" y="2311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25551" y="4643628"/>
              <a:ext cx="379730" cy="5080"/>
            </a:xfrm>
            <a:custGeom>
              <a:avLst/>
              <a:gdLst/>
              <a:ahLst/>
              <a:cxnLst/>
              <a:rect l="l" t="t" r="r" b="b"/>
              <a:pathLst>
                <a:path w="379730" h="5079">
                  <a:moveTo>
                    <a:pt x="0" y="4774"/>
                  </a:moveTo>
                  <a:lnTo>
                    <a:pt x="379465" y="4774"/>
                  </a:lnTo>
                  <a:lnTo>
                    <a:pt x="379465" y="0"/>
                  </a:lnTo>
                  <a:lnTo>
                    <a:pt x="0" y="0"/>
                  </a:lnTo>
                  <a:lnTo>
                    <a:pt x="0" y="47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25552" y="4643628"/>
              <a:ext cx="379730" cy="133985"/>
            </a:xfrm>
            <a:custGeom>
              <a:avLst/>
              <a:gdLst/>
              <a:ahLst/>
              <a:cxnLst/>
              <a:rect l="l" t="t" r="r" b="b"/>
              <a:pathLst>
                <a:path w="379730" h="133985">
                  <a:moveTo>
                    <a:pt x="4622" y="131622"/>
                  </a:moveTo>
                  <a:lnTo>
                    <a:pt x="3949" y="129984"/>
                  </a:lnTo>
                  <a:lnTo>
                    <a:pt x="2311" y="129311"/>
                  </a:lnTo>
                  <a:lnTo>
                    <a:pt x="673" y="129984"/>
                  </a:lnTo>
                  <a:lnTo>
                    <a:pt x="0" y="131622"/>
                  </a:lnTo>
                  <a:lnTo>
                    <a:pt x="673" y="133248"/>
                  </a:lnTo>
                  <a:lnTo>
                    <a:pt x="2311" y="133934"/>
                  </a:lnTo>
                  <a:lnTo>
                    <a:pt x="3949" y="133248"/>
                  </a:lnTo>
                  <a:lnTo>
                    <a:pt x="4622" y="131622"/>
                  </a:lnTo>
                  <a:close/>
                </a:path>
                <a:path w="379730" h="133985">
                  <a:moveTo>
                    <a:pt x="379463" y="2311"/>
                  </a:moveTo>
                  <a:lnTo>
                    <a:pt x="378777" y="685"/>
                  </a:lnTo>
                  <a:lnTo>
                    <a:pt x="377139" y="0"/>
                  </a:lnTo>
                  <a:lnTo>
                    <a:pt x="375513" y="685"/>
                  </a:lnTo>
                  <a:lnTo>
                    <a:pt x="374827" y="2311"/>
                  </a:lnTo>
                  <a:lnTo>
                    <a:pt x="375513" y="3949"/>
                  </a:lnTo>
                  <a:lnTo>
                    <a:pt x="377139" y="4622"/>
                  </a:lnTo>
                  <a:lnTo>
                    <a:pt x="378777" y="3949"/>
                  </a:lnTo>
                  <a:lnTo>
                    <a:pt x="379463" y="2311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25551" y="4772928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>
                  <a:moveTo>
                    <a:pt x="4627" y="0"/>
                  </a:moveTo>
                  <a:lnTo>
                    <a:pt x="0" y="0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00390" y="4772928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0" y="2311"/>
                  </a:moveTo>
                  <a:lnTo>
                    <a:pt x="677" y="677"/>
                  </a:lnTo>
                  <a:lnTo>
                    <a:pt x="2313" y="0"/>
                  </a:lnTo>
                  <a:lnTo>
                    <a:pt x="3949" y="677"/>
                  </a:lnTo>
                  <a:lnTo>
                    <a:pt x="4627" y="2311"/>
                  </a:lnTo>
                  <a:lnTo>
                    <a:pt x="3949" y="3946"/>
                  </a:lnTo>
                  <a:lnTo>
                    <a:pt x="2313" y="4623"/>
                  </a:lnTo>
                  <a:lnTo>
                    <a:pt x="677" y="3946"/>
                  </a:lnTo>
                  <a:lnTo>
                    <a:pt x="0" y="2311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00390" y="4772928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>
                  <a:moveTo>
                    <a:pt x="4627" y="0"/>
                  </a:moveTo>
                  <a:lnTo>
                    <a:pt x="0" y="0"/>
                  </a:lnTo>
                  <a:lnTo>
                    <a:pt x="4627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05017" y="4643624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0" y="2311"/>
                  </a:moveTo>
                  <a:lnTo>
                    <a:pt x="677" y="677"/>
                  </a:lnTo>
                  <a:lnTo>
                    <a:pt x="2313" y="0"/>
                  </a:lnTo>
                  <a:lnTo>
                    <a:pt x="3949" y="677"/>
                  </a:lnTo>
                  <a:lnTo>
                    <a:pt x="4627" y="2311"/>
                  </a:lnTo>
                  <a:lnTo>
                    <a:pt x="3949" y="3946"/>
                  </a:lnTo>
                  <a:lnTo>
                    <a:pt x="2313" y="4623"/>
                  </a:lnTo>
                  <a:lnTo>
                    <a:pt x="677" y="3946"/>
                  </a:lnTo>
                  <a:lnTo>
                    <a:pt x="0" y="2311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05017" y="4643628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0" y="0"/>
                  </a:moveTo>
                  <a:lnTo>
                    <a:pt x="0" y="47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05017" y="4768151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0" y="2311"/>
                  </a:moveTo>
                  <a:lnTo>
                    <a:pt x="677" y="677"/>
                  </a:lnTo>
                  <a:lnTo>
                    <a:pt x="2313" y="0"/>
                  </a:lnTo>
                  <a:lnTo>
                    <a:pt x="3949" y="677"/>
                  </a:lnTo>
                  <a:lnTo>
                    <a:pt x="4627" y="2311"/>
                  </a:lnTo>
                  <a:lnTo>
                    <a:pt x="3949" y="3946"/>
                  </a:lnTo>
                  <a:lnTo>
                    <a:pt x="2313" y="4623"/>
                  </a:lnTo>
                  <a:lnTo>
                    <a:pt x="677" y="3946"/>
                  </a:lnTo>
                  <a:lnTo>
                    <a:pt x="0" y="2311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05017" y="4768151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0" y="0"/>
                  </a:moveTo>
                  <a:lnTo>
                    <a:pt x="0" y="4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5590794" y="1167510"/>
            <a:ext cx="3072765" cy="3000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5945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4471C4"/>
                </a:solidFill>
                <a:latin typeface="Arial"/>
                <a:cs typeface="Arial"/>
              </a:rPr>
              <a:t>Faits</a:t>
            </a:r>
            <a:r>
              <a:rPr sz="1200" b="1" spc="-2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4471C4"/>
                </a:solidFill>
                <a:latin typeface="Arial"/>
                <a:cs typeface="Arial"/>
              </a:rPr>
              <a:t>notables</a:t>
            </a:r>
            <a:endParaRPr sz="1200">
              <a:latin typeface="Arial"/>
              <a:cs typeface="Arial"/>
            </a:endParaRPr>
          </a:p>
          <a:p>
            <a:pPr marL="297815" marR="5080" indent="-213995" algn="just">
              <a:lnSpc>
                <a:spcPct val="100000"/>
              </a:lnSpc>
              <a:spcBef>
                <a:spcPts val="940"/>
              </a:spcBef>
              <a:buFont typeface="Wingdings"/>
              <a:buChar char=""/>
              <a:tabLst>
                <a:tab pos="299085" algn="l"/>
              </a:tabLst>
            </a:pPr>
            <a:r>
              <a:rPr sz="1100" dirty="0">
                <a:latin typeface="Arial"/>
                <a:cs typeface="Arial"/>
              </a:rPr>
              <a:t>Réalisation</a:t>
            </a:r>
            <a:r>
              <a:rPr sz="1100" spc="8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d’un</a:t>
            </a:r>
            <a:r>
              <a:rPr sz="1100" spc="8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book</a:t>
            </a:r>
            <a:r>
              <a:rPr sz="1100" spc="8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MRS</a:t>
            </a:r>
            <a:r>
              <a:rPr sz="1100" spc="8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sur</a:t>
            </a:r>
            <a:r>
              <a:rPr sz="1100" spc="8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le</a:t>
            </a:r>
            <a:r>
              <a:rPr sz="1100" spc="8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nucléaire 	</a:t>
            </a:r>
            <a:r>
              <a:rPr sz="1100" dirty="0">
                <a:latin typeface="Arial"/>
                <a:cs typeface="Arial"/>
              </a:rPr>
              <a:t>cosigné</a:t>
            </a:r>
            <a:r>
              <a:rPr sz="1100" spc="24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UMN</a:t>
            </a:r>
            <a:r>
              <a:rPr sz="1100" spc="24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et</a:t>
            </a:r>
            <a:r>
              <a:rPr sz="1100" spc="254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France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Travail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(action</a:t>
            </a:r>
            <a:r>
              <a:rPr sz="1100" spc="24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9) 	</a:t>
            </a:r>
            <a:r>
              <a:rPr sz="1100" dirty="0">
                <a:latin typeface="Arial"/>
                <a:cs typeface="Arial"/>
              </a:rPr>
              <a:t>pour</a:t>
            </a:r>
            <a:r>
              <a:rPr sz="1100" spc="185" dirty="0">
                <a:latin typeface="Arial"/>
                <a:cs typeface="Arial"/>
              </a:rPr>
              <a:t>  </a:t>
            </a:r>
            <a:r>
              <a:rPr sz="1100" dirty="0">
                <a:latin typeface="Arial"/>
                <a:cs typeface="Arial"/>
              </a:rPr>
              <a:t>promouvoir</a:t>
            </a:r>
            <a:r>
              <a:rPr sz="1100" spc="190" dirty="0">
                <a:latin typeface="Arial"/>
                <a:cs typeface="Arial"/>
              </a:rPr>
              <a:t>  </a:t>
            </a:r>
            <a:r>
              <a:rPr sz="1100" dirty="0">
                <a:latin typeface="Arial"/>
                <a:cs typeface="Arial"/>
              </a:rPr>
              <a:t>au</a:t>
            </a:r>
            <a:r>
              <a:rPr sz="1100" spc="175" dirty="0">
                <a:latin typeface="Arial"/>
                <a:cs typeface="Arial"/>
              </a:rPr>
              <a:t>  </a:t>
            </a:r>
            <a:r>
              <a:rPr sz="1100" dirty="0">
                <a:latin typeface="Arial"/>
                <a:cs typeface="Arial"/>
              </a:rPr>
              <a:t>sein</a:t>
            </a:r>
            <a:r>
              <a:rPr sz="1100" spc="185" dirty="0">
                <a:latin typeface="Arial"/>
                <a:cs typeface="Arial"/>
              </a:rPr>
              <a:t>  </a:t>
            </a:r>
            <a:r>
              <a:rPr sz="1100" dirty="0">
                <a:latin typeface="Arial"/>
                <a:cs typeface="Arial"/>
              </a:rPr>
              <a:t>de</a:t>
            </a:r>
            <a:r>
              <a:rPr sz="1100" spc="190" dirty="0">
                <a:latin typeface="Arial"/>
                <a:cs typeface="Arial"/>
              </a:rPr>
              <a:t>  </a:t>
            </a:r>
            <a:r>
              <a:rPr sz="1100" dirty="0">
                <a:latin typeface="Arial"/>
                <a:cs typeface="Arial"/>
              </a:rPr>
              <a:t>la</a:t>
            </a:r>
            <a:r>
              <a:rPr sz="1100" spc="180" dirty="0">
                <a:latin typeface="Arial"/>
                <a:cs typeface="Arial"/>
              </a:rPr>
              <a:t>  </a:t>
            </a:r>
            <a:r>
              <a:rPr sz="1100" spc="-10" dirty="0">
                <a:latin typeface="Arial"/>
                <a:cs typeface="Arial"/>
              </a:rPr>
              <a:t>filière 	</a:t>
            </a:r>
            <a:r>
              <a:rPr sz="1100" dirty="0">
                <a:latin typeface="Arial"/>
                <a:cs typeface="Arial"/>
              </a:rPr>
              <a:t>nucléaire</a:t>
            </a:r>
            <a:r>
              <a:rPr sz="1100" spc="175" dirty="0">
                <a:latin typeface="Arial"/>
                <a:cs typeface="Arial"/>
              </a:rPr>
              <a:t>  </a:t>
            </a:r>
            <a:r>
              <a:rPr sz="1100" dirty="0">
                <a:latin typeface="Arial"/>
                <a:cs typeface="Arial"/>
              </a:rPr>
              <a:t>l’utilisation</a:t>
            </a:r>
            <a:r>
              <a:rPr sz="1100" spc="17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de</a:t>
            </a:r>
            <a:r>
              <a:rPr sz="1100" spc="17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cette</a:t>
            </a:r>
            <a:r>
              <a:rPr sz="1100" spc="16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méthode</a:t>
            </a:r>
            <a:r>
              <a:rPr sz="1100" spc="15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de 	</a:t>
            </a:r>
            <a:r>
              <a:rPr sz="1100" dirty="0">
                <a:latin typeface="Arial"/>
                <a:cs typeface="Arial"/>
              </a:rPr>
              <a:t>recrutement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permettant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l’inclusion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Wingdings"/>
              <a:buChar char=""/>
            </a:pPr>
            <a:endParaRPr sz="1100">
              <a:latin typeface="Arial"/>
              <a:cs typeface="Arial"/>
            </a:endParaRPr>
          </a:p>
          <a:p>
            <a:pPr marL="297815" marR="5080" indent="-213995" algn="just">
              <a:lnSpc>
                <a:spcPct val="100000"/>
              </a:lnSpc>
              <a:buFont typeface="Wingdings"/>
              <a:buChar char=""/>
              <a:tabLst>
                <a:tab pos="299085" algn="l"/>
              </a:tabLst>
            </a:pPr>
            <a:r>
              <a:rPr sz="1100" dirty="0">
                <a:latin typeface="Arial"/>
                <a:cs typeface="Arial"/>
              </a:rPr>
              <a:t>Recensement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des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actions de</a:t>
            </a:r>
            <a:r>
              <a:rPr sz="1100" spc="27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féminisation </a:t>
            </a:r>
            <a:r>
              <a:rPr sz="1100" spc="-50" dirty="0">
                <a:latin typeface="Arial"/>
                <a:cs typeface="Arial"/>
              </a:rPr>
              <a:t>à 	</a:t>
            </a:r>
            <a:r>
              <a:rPr sz="1100" dirty="0">
                <a:latin typeface="Arial"/>
                <a:cs typeface="Arial"/>
              </a:rPr>
              <a:t>fort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impact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dans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le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but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de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les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développer</a:t>
            </a:r>
            <a:endParaRPr sz="1100">
              <a:latin typeface="Arial"/>
              <a:cs typeface="Arial"/>
            </a:endParaRPr>
          </a:p>
          <a:p>
            <a:pPr marL="575945">
              <a:lnSpc>
                <a:spcPct val="100000"/>
              </a:lnSpc>
              <a:spcBef>
                <a:spcPts val="994"/>
              </a:spcBef>
            </a:pPr>
            <a:r>
              <a:rPr sz="1200" b="1" dirty="0">
                <a:solidFill>
                  <a:srgbClr val="4471C4"/>
                </a:solidFill>
                <a:latin typeface="Arial"/>
                <a:cs typeface="Arial"/>
              </a:rPr>
              <a:t>Perspectives</a:t>
            </a:r>
            <a:r>
              <a:rPr sz="1200" b="1" spc="-8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4471C4"/>
                </a:solidFill>
                <a:latin typeface="Arial"/>
                <a:cs typeface="Arial"/>
              </a:rPr>
              <a:t>clés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1200">
              <a:latin typeface="Arial"/>
              <a:cs typeface="Arial"/>
            </a:endParaRPr>
          </a:p>
          <a:p>
            <a:pPr marL="297180" marR="5080" indent="-285115" algn="just">
              <a:lnSpc>
                <a:spcPct val="100000"/>
              </a:lnSpc>
              <a:buFont typeface="Wingdings"/>
              <a:buChar char=""/>
              <a:tabLst>
                <a:tab pos="297180" algn="l"/>
              </a:tabLst>
            </a:pPr>
            <a:r>
              <a:rPr sz="1100" dirty="0">
                <a:latin typeface="Arial"/>
                <a:cs typeface="Arial"/>
              </a:rPr>
              <a:t>Développement</a:t>
            </a:r>
            <a:r>
              <a:rPr sz="1100" spc="14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en</a:t>
            </a:r>
            <a:r>
              <a:rPr sz="1100" spc="13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Nouvelle-</a:t>
            </a:r>
            <a:r>
              <a:rPr sz="1100" dirty="0">
                <a:latin typeface="Arial"/>
                <a:cs typeface="Arial"/>
              </a:rPr>
              <a:t>Aquitaine</a:t>
            </a:r>
            <a:r>
              <a:rPr sz="1100" spc="15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d’un </a:t>
            </a:r>
            <a:r>
              <a:rPr sz="1100" dirty="0">
                <a:latin typeface="Arial"/>
                <a:cs typeface="Arial"/>
              </a:rPr>
              <a:t>AMI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CMA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spécifique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aux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publics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éloignés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de </a:t>
            </a:r>
            <a:r>
              <a:rPr sz="1100" dirty="0">
                <a:latin typeface="Arial"/>
                <a:cs typeface="Arial"/>
              </a:rPr>
              <a:t>l’emploi</a:t>
            </a:r>
            <a:r>
              <a:rPr sz="1100" spc="140" dirty="0">
                <a:latin typeface="Arial"/>
                <a:cs typeface="Arial"/>
              </a:rPr>
              <a:t>  </a:t>
            </a:r>
            <a:r>
              <a:rPr sz="1100" dirty="0">
                <a:latin typeface="Arial"/>
                <a:cs typeface="Arial"/>
              </a:rPr>
              <a:t>;</a:t>
            </a:r>
            <a:r>
              <a:rPr sz="1100" spc="145" dirty="0">
                <a:latin typeface="Arial"/>
                <a:cs typeface="Arial"/>
              </a:rPr>
              <a:t>  </a:t>
            </a:r>
            <a:r>
              <a:rPr sz="1100" dirty="0">
                <a:latin typeface="Arial"/>
                <a:cs typeface="Arial"/>
              </a:rPr>
              <a:t>les</a:t>
            </a:r>
            <a:r>
              <a:rPr sz="1100" spc="145" dirty="0">
                <a:latin typeface="Arial"/>
                <a:cs typeface="Arial"/>
              </a:rPr>
              <a:t>  </a:t>
            </a:r>
            <a:r>
              <a:rPr sz="1100" dirty="0">
                <a:latin typeface="Arial"/>
                <a:cs typeface="Arial"/>
              </a:rPr>
              <a:t>actions</a:t>
            </a:r>
            <a:r>
              <a:rPr sz="1100" spc="135" dirty="0">
                <a:latin typeface="Arial"/>
                <a:cs typeface="Arial"/>
              </a:rPr>
              <a:t>  </a:t>
            </a:r>
            <a:r>
              <a:rPr sz="1100" dirty="0">
                <a:latin typeface="Arial"/>
                <a:cs typeface="Arial"/>
              </a:rPr>
              <a:t>mises</a:t>
            </a:r>
            <a:r>
              <a:rPr sz="1100" spc="145" dirty="0">
                <a:latin typeface="Arial"/>
                <a:cs typeface="Arial"/>
              </a:rPr>
              <a:t>  </a:t>
            </a:r>
            <a:r>
              <a:rPr sz="1100" dirty="0">
                <a:latin typeface="Arial"/>
                <a:cs typeface="Arial"/>
              </a:rPr>
              <a:t>en</a:t>
            </a:r>
            <a:r>
              <a:rPr sz="1100" spc="135" dirty="0">
                <a:latin typeface="Arial"/>
                <a:cs typeface="Arial"/>
              </a:rPr>
              <a:t>  </a:t>
            </a:r>
            <a:r>
              <a:rPr sz="1100" spc="-20" dirty="0">
                <a:latin typeface="Arial"/>
                <a:cs typeface="Arial"/>
              </a:rPr>
              <a:t>œuvre </a:t>
            </a:r>
            <a:r>
              <a:rPr sz="1100" dirty="0">
                <a:latin typeface="Arial"/>
                <a:cs typeface="Arial"/>
              </a:rPr>
              <a:t>pourront</a:t>
            </a:r>
            <a:r>
              <a:rPr sz="1100" spc="254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être</a:t>
            </a:r>
            <a:r>
              <a:rPr sz="1100" spc="265" dirty="0">
                <a:latin typeface="Arial"/>
                <a:cs typeface="Arial"/>
              </a:rPr>
              <a:t>  </a:t>
            </a:r>
            <a:r>
              <a:rPr sz="1100" dirty="0">
                <a:latin typeface="Arial"/>
                <a:cs typeface="Arial"/>
              </a:rPr>
              <a:t>dupliquées</a:t>
            </a:r>
            <a:r>
              <a:rPr sz="1100" spc="27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dans</a:t>
            </a:r>
            <a:r>
              <a:rPr sz="1100" spc="26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les</a:t>
            </a:r>
            <a:r>
              <a:rPr sz="1100" spc="26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autres régions.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50240" y="4433112"/>
            <a:ext cx="1969135" cy="5022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294765">
              <a:lnSpc>
                <a:spcPct val="156600"/>
              </a:lnSpc>
              <a:spcBef>
                <a:spcPts val="95"/>
              </a:spcBef>
            </a:pPr>
            <a:r>
              <a:rPr sz="650" dirty="0">
                <a:solidFill>
                  <a:srgbClr val="1F3863"/>
                </a:solidFill>
                <a:latin typeface="Arial"/>
                <a:cs typeface="Arial"/>
              </a:rPr>
              <a:t>Action</a:t>
            </a:r>
            <a:r>
              <a:rPr sz="650" spc="3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1F3863"/>
                </a:solidFill>
                <a:latin typeface="Arial"/>
                <a:cs typeface="Arial"/>
              </a:rPr>
              <a:t>à</a:t>
            </a:r>
            <a:r>
              <a:rPr sz="650" spc="3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650" spc="-10" dirty="0">
                <a:solidFill>
                  <a:srgbClr val="1F3863"/>
                </a:solidFill>
                <a:latin typeface="Arial"/>
                <a:cs typeface="Arial"/>
              </a:rPr>
              <a:t>l’attendu</a:t>
            </a:r>
            <a:r>
              <a:rPr sz="650" spc="50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1F3863"/>
                </a:solidFill>
                <a:latin typeface="Arial"/>
                <a:cs typeface="Arial"/>
              </a:rPr>
              <a:t>Action</a:t>
            </a:r>
            <a:r>
              <a:rPr sz="650" spc="3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1F3863"/>
                </a:solidFill>
                <a:latin typeface="Arial"/>
                <a:cs typeface="Arial"/>
              </a:rPr>
              <a:t>en</a:t>
            </a:r>
            <a:r>
              <a:rPr sz="650" spc="3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650" spc="-10" dirty="0">
                <a:solidFill>
                  <a:srgbClr val="1F3863"/>
                </a:solidFill>
                <a:latin typeface="Arial"/>
                <a:cs typeface="Arial"/>
              </a:rPr>
              <a:t>cours</a:t>
            </a:r>
            <a:endParaRPr sz="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650" dirty="0">
                <a:solidFill>
                  <a:srgbClr val="1F3863"/>
                </a:solidFill>
                <a:latin typeface="Arial"/>
                <a:cs typeface="Arial"/>
              </a:rPr>
              <a:t>Action</a:t>
            </a:r>
            <a:r>
              <a:rPr sz="650" spc="5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1F3863"/>
                </a:solidFill>
                <a:latin typeface="Arial"/>
                <a:cs typeface="Arial"/>
              </a:rPr>
              <a:t>nécessitant</a:t>
            </a:r>
            <a:r>
              <a:rPr sz="650" spc="6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1F3863"/>
                </a:solidFill>
                <a:latin typeface="Arial"/>
                <a:cs typeface="Arial"/>
              </a:rPr>
              <a:t>un</a:t>
            </a:r>
            <a:r>
              <a:rPr sz="650" spc="5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1F3863"/>
                </a:solidFill>
                <a:latin typeface="Arial"/>
                <a:cs typeface="Arial"/>
              </a:rPr>
              <a:t>engagement</a:t>
            </a:r>
            <a:r>
              <a:rPr sz="650" spc="7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650" spc="-10" dirty="0">
                <a:solidFill>
                  <a:srgbClr val="1F3863"/>
                </a:solidFill>
                <a:latin typeface="Arial"/>
                <a:cs typeface="Arial"/>
              </a:rPr>
              <a:t>complémentaire</a:t>
            </a:r>
            <a:endParaRPr sz="650">
              <a:latin typeface="Arial"/>
              <a:cs typeface="Arial"/>
            </a:endParaRPr>
          </a:p>
        </p:txBody>
      </p:sp>
      <p:graphicFrame>
        <p:nvGraphicFramePr>
          <p:cNvPr id="41" name="object 41"/>
          <p:cNvGraphicFramePr>
            <a:graphicFrameLocks noGrp="1"/>
          </p:cNvGraphicFramePr>
          <p:nvPr/>
        </p:nvGraphicFramePr>
        <p:xfrm>
          <a:off x="215803" y="1270497"/>
          <a:ext cx="4777105" cy="304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46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87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4035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u="sng" dirty="0">
                          <a:solidFill>
                            <a:srgbClr val="1F3763"/>
                          </a:solidFill>
                          <a:uFill>
                            <a:solidFill>
                              <a:srgbClr val="1F3763"/>
                            </a:solidFill>
                          </a:uFill>
                          <a:latin typeface="Arial"/>
                          <a:cs typeface="Arial"/>
                        </a:rPr>
                        <a:t>Action</a:t>
                      </a:r>
                      <a:r>
                        <a:rPr sz="900" u="sng" spc="-65" dirty="0">
                          <a:solidFill>
                            <a:srgbClr val="1F3763"/>
                          </a:solidFill>
                          <a:uFill>
                            <a:solidFill>
                              <a:srgbClr val="1F3763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900" u="sng" dirty="0">
                          <a:solidFill>
                            <a:srgbClr val="1F3763"/>
                          </a:solidFill>
                          <a:uFill>
                            <a:solidFill>
                              <a:srgbClr val="1F3763"/>
                            </a:solidFill>
                          </a:uFill>
                          <a:latin typeface="Arial"/>
                          <a:cs typeface="Arial"/>
                        </a:rPr>
                        <a:t>5</a:t>
                      </a:r>
                      <a:r>
                        <a:rPr sz="900" u="none" spc="1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u="none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sz="900" u="none" spc="-3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u="none" spc="-1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mettre</a:t>
                      </a:r>
                      <a:r>
                        <a:rPr sz="900" u="none" spc="-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u="none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en</a:t>
                      </a:r>
                      <a:r>
                        <a:rPr sz="900" u="none" spc="-6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u="none" spc="-1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lumière</a:t>
                      </a:r>
                      <a:r>
                        <a:rPr sz="900" u="none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de manière </a:t>
                      </a:r>
                      <a:r>
                        <a:rPr sz="900" u="none" spc="-1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récurrente</a:t>
                      </a:r>
                      <a:r>
                        <a:rPr sz="900" u="none" spc="-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u="none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des</a:t>
                      </a:r>
                      <a:r>
                        <a:rPr sz="900" u="none" spc="5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u="none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parcours variés </a:t>
                      </a:r>
                      <a:r>
                        <a:rPr sz="900" b="1" u="none" spc="-2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et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2540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900" b="1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réussis</a:t>
                      </a:r>
                      <a:r>
                        <a:rPr sz="900" b="1" spc="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900" b="1" spc="1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femmes</a:t>
                      </a:r>
                      <a:r>
                        <a:rPr sz="900" b="1" spc="1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exerçant</a:t>
                      </a:r>
                      <a:r>
                        <a:rPr sz="900" b="1" spc="-1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un</a:t>
                      </a:r>
                      <a:r>
                        <a:rPr sz="900" b="1" spc="2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métier</a:t>
                      </a:r>
                      <a:r>
                        <a:rPr sz="900" b="1" spc="-1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technique</a:t>
                      </a:r>
                      <a:r>
                        <a:rPr sz="900" b="1" spc="1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dans</a:t>
                      </a:r>
                      <a:r>
                        <a:rPr sz="900" b="1" spc="1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la</a:t>
                      </a:r>
                      <a:r>
                        <a:rPr sz="900" b="1" spc="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filière</a:t>
                      </a:r>
                      <a:r>
                        <a:rPr sz="900" b="1" spc="1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nucléaire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9525">
                      <a:solidFill>
                        <a:srgbClr val="4471C4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4471C4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9275">
                <a:tc>
                  <a:txBody>
                    <a:bodyPr/>
                    <a:lstStyle/>
                    <a:p>
                      <a:pPr marL="25400" marR="140335">
                        <a:lnSpc>
                          <a:spcPts val="1150"/>
                        </a:lnSpc>
                        <a:spcBef>
                          <a:spcPts val="30"/>
                        </a:spcBef>
                      </a:pPr>
                      <a:r>
                        <a:rPr sz="900" u="sng" dirty="0">
                          <a:solidFill>
                            <a:srgbClr val="1F3763"/>
                          </a:solidFill>
                          <a:uFill>
                            <a:solidFill>
                              <a:srgbClr val="1F3763"/>
                            </a:solidFill>
                          </a:uFill>
                          <a:latin typeface="Arial"/>
                          <a:cs typeface="Arial"/>
                        </a:rPr>
                        <a:t>Action</a:t>
                      </a:r>
                      <a:r>
                        <a:rPr sz="900" u="sng" spc="-65" dirty="0">
                          <a:solidFill>
                            <a:srgbClr val="1F3763"/>
                          </a:solidFill>
                          <a:uFill>
                            <a:solidFill>
                              <a:srgbClr val="1F3763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900" u="sng" dirty="0">
                          <a:solidFill>
                            <a:srgbClr val="1F3763"/>
                          </a:solidFill>
                          <a:uFill>
                            <a:solidFill>
                              <a:srgbClr val="1F3763"/>
                            </a:solidFill>
                          </a:uFill>
                          <a:latin typeface="Arial"/>
                          <a:cs typeface="Arial"/>
                        </a:rPr>
                        <a:t>6</a:t>
                      </a:r>
                      <a:r>
                        <a:rPr sz="900" u="none" spc="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u="none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sz="900" u="none" spc="-3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u="none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initier</a:t>
                      </a:r>
                      <a:r>
                        <a:rPr sz="900" u="none" spc="-2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u="none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et</a:t>
                      </a:r>
                      <a:r>
                        <a:rPr sz="900" u="none" spc="-3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u="none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développer</a:t>
                      </a:r>
                      <a:r>
                        <a:rPr sz="900" u="none" spc="-2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u="none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des</a:t>
                      </a:r>
                      <a:r>
                        <a:rPr sz="900" u="none" spc="-1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partenariats,</a:t>
                      </a:r>
                      <a:r>
                        <a:rPr sz="900" u="none" spc="-3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u="none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à</a:t>
                      </a:r>
                      <a:r>
                        <a:rPr sz="900" u="none" spc="-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u="none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la</a:t>
                      </a:r>
                      <a:r>
                        <a:rPr sz="900" u="none" spc="-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u="none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maille</a:t>
                      </a:r>
                      <a:r>
                        <a:rPr sz="900" u="none" spc="-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u="none" spc="-1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nationale,</a:t>
                      </a:r>
                      <a:r>
                        <a:rPr sz="900" u="none" spc="-3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u="none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régionale</a:t>
                      </a:r>
                      <a:r>
                        <a:rPr sz="900" u="none" spc="-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u="none" spc="-2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et </a:t>
                      </a:r>
                      <a:r>
                        <a:rPr sz="900" u="none" spc="-1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locale,</a:t>
                      </a:r>
                      <a:r>
                        <a:rPr sz="900" u="none" spc="-3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u="none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pour </a:t>
                      </a:r>
                      <a:r>
                        <a:rPr sz="900" b="1" u="none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favoriser</a:t>
                      </a:r>
                      <a:r>
                        <a:rPr sz="900" b="1" u="none" spc="-1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u="none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l’inclusion</a:t>
                      </a:r>
                      <a:r>
                        <a:rPr sz="900" b="1" u="none" spc="2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u="none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des jeunes</a:t>
                      </a:r>
                      <a:r>
                        <a:rPr sz="900" b="1" u="none" spc="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u="none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des</a:t>
                      </a:r>
                      <a:r>
                        <a:rPr sz="900" b="1" u="none" spc="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u="none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quartiers</a:t>
                      </a:r>
                      <a:r>
                        <a:rPr sz="900" b="1" u="none" spc="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u="none" spc="-1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prioritaire</a:t>
                      </a:r>
                      <a:r>
                        <a:rPr sz="900" b="1" u="none" spc="-16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u="none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s de</a:t>
                      </a:r>
                      <a:r>
                        <a:rPr sz="900" u="none" spc="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u="none" spc="-2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la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2540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spc="-1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ville</a:t>
                      </a:r>
                      <a:r>
                        <a:rPr sz="900" spc="-1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et</a:t>
                      </a:r>
                      <a:r>
                        <a:rPr sz="900" spc="-4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des</a:t>
                      </a:r>
                      <a:r>
                        <a:rPr sz="900" spc="-1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zones</a:t>
                      </a:r>
                      <a:r>
                        <a:rPr sz="900" spc="-2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rurales</a:t>
                      </a:r>
                      <a:r>
                        <a:rPr sz="900" spc="-2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au</a:t>
                      </a:r>
                      <a:r>
                        <a:rPr sz="900" spc="-6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sein</a:t>
                      </a:r>
                      <a:r>
                        <a:rPr sz="900" spc="-7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900" spc="-1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la</a:t>
                      </a:r>
                      <a:r>
                        <a:rPr sz="900" spc="-1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filière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9525">
                      <a:solidFill>
                        <a:srgbClr val="4471C4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405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u="sng" dirty="0">
                          <a:solidFill>
                            <a:srgbClr val="1F3763"/>
                          </a:solidFill>
                          <a:uFill>
                            <a:solidFill>
                              <a:srgbClr val="1F3763"/>
                            </a:solidFill>
                          </a:uFill>
                          <a:latin typeface="Arial"/>
                          <a:cs typeface="Arial"/>
                        </a:rPr>
                        <a:t>Action</a:t>
                      </a:r>
                      <a:r>
                        <a:rPr sz="900" u="sng" spc="-55" dirty="0">
                          <a:solidFill>
                            <a:srgbClr val="1F3763"/>
                          </a:solidFill>
                          <a:uFill>
                            <a:solidFill>
                              <a:srgbClr val="1F3763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900" u="sng" dirty="0">
                          <a:solidFill>
                            <a:srgbClr val="1F3763"/>
                          </a:solidFill>
                          <a:uFill>
                            <a:solidFill>
                              <a:srgbClr val="1F3763"/>
                            </a:solidFill>
                          </a:uFill>
                          <a:latin typeface="Arial"/>
                          <a:cs typeface="Arial"/>
                        </a:rPr>
                        <a:t>7</a:t>
                      </a:r>
                      <a:r>
                        <a:rPr sz="900" u="none" spc="2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u="none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sz="900" u="none" spc="-2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u="none" spc="-1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renforcer </a:t>
                      </a:r>
                      <a:r>
                        <a:rPr sz="900" u="none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les</a:t>
                      </a:r>
                      <a:r>
                        <a:rPr sz="900" u="none" spc="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u="none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actions </a:t>
                      </a:r>
                      <a:r>
                        <a:rPr sz="900" u="none" spc="-1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permettant</a:t>
                      </a:r>
                      <a:r>
                        <a:rPr sz="900" u="none" spc="-2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u="none" spc="-1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l’inclusion</a:t>
                      </a:r>
                      <a:r>
                        <a:rPr sz="900" u="none" spc="-5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u="none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900" u="none" spc="1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u="none" spc="-1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population</a:t>
                      </a:r>
                      <a:r>
                        <a:rPr sz="900" u="none" spc="-5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u="none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des</a:t>
                      </a:r>
                      <a:r>
                        <a:rPr sz="900" u="none" spc="9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u="none" spc="-1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quartiers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2540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900" b="1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prioritaires</a:t>
                      </a:r>
                      <a:r>
                        <a:rPr sz="900" b="1" spc="-3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900" b="1" spc="-2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la</a:t>
                      </a:r>
                      <a:r>
                        <a:rPr sz="900" b="1" spc="-3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ville</a:t>
                      </a:r>
                      <a:r>
                        <a:rPr sz="900" b="1" spc="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ou</a:t>
                      </a:r>
                      <a:r>
                        <a:rPr sz="900" spc="-7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issues</a:t>
                      </a:r>
                      <a:r>
                        <a:rPr sz="900" spc="-3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des</a:t>
                      </a:r>
                      <a:r>
                        <a:rPr sz="900" spc="-3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zones</a:t>
                      </a:r>
                      <a:r>
                        <a:rPr sz="900" spc="-3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rurales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9525">
                      <a:solidFill>
                        <a:srgbClr val="4471C4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009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u="sng" dirty="0">
                          <a:solidFill>
                            <a:srgbClr val="1F3763"/>
                          </a:solidFill>
                          <a:uFill>
                            <a:solidFill>
                              <a:srgbClr val="1F3763"/>
                            </a:solidFill>
                          </a:uFill>
                          <a:latin typeface="Arial"/>
                          <a:cs typeface="Arial"/>
                        </a:rPr>
                        <a:t>Action</a:t>
                      </a:r>
                      <a:r>
                        <a:rPr sz="900" u="sng" spc="-55" dirty="0">
                          <a:solidFill>
                            <a:srgbClr val="1F3763"/>
                          </a:solidFill>
                          <a:uFill>
                            <a:solidFill>
                              <a:srgbClr val="1F3763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900" u="sng" dirty="0">
                          <a:solidFill>
                            <a:srgbClr val="1F3763"/>
                          </a:solidFill>
                          <a:uFill>
                            <a:solidFill>
                              <a:srgbClr val="1F3763"/>
                            </a:solidFill>
                          </a:uFill>
                          <a:latin typeface="Arial"/>
                          <a:cs typeface="Arial"/>
                        </a:rPr>
                        <a:t>8</a:t>
                      </a:r>
                      <a:r>
                        <a:rPr sz="900" u="none" spc="1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u="none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sz="900" u="none" spc="-2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u="none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faciliter</a:t>
                      </a:r>
                      <a:r>
                        <a:rPr sz="900" u="none" spc="-1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u="none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900" b="1" u="none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’accès</a:t>
                      </a:r>
                      <a:r>
                        <a:rPr sz="900" b="1" u="none" spc="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u="none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aux</a:t>
                      </a:r>
                      <a:r>
                        <a:rPr sz="900" b="1" u="none" spc="1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u="none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métiers</a:t>
                      </a:r>
                      <a:r>
                        <a:rPr sz="900" b="1" u="none" spc="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u="none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en</a:t>
                      </a:r>
                      <a:r>
                        <a:rPr sz="900" b="1" u="none" spc="2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u="none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tension</a:t>
                      </a:r>
                      <a:r>
                        <a:rPr sz="900" b="1" u="none" spc="1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u="none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des</a:t>
                      </a:r>
                      <a:r>
                        <a:rPr sz="900" b="1" u="none" spc="1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u="none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personnels</a:t>
                      </a:r>
                      <a:r>
                        <a:rPr sz="900" b="1" u="none" spc="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u="none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issus</a:t>
                      </a:r>
                      <a:r>
                        <a:rPr sz="900" b="1" u="none" spc="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u="none" spc="-2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de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2540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900" b="1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l’étrange</a:t>
                      </a:r>
                      <a:r>
                        <a:rPr sz="90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r,</a:t>
                      </a:r>
                      <a:r>
                        <a:rPr sz="900" spc="-3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par</a:t>
                      </a:r>
                      <a:r>
                        <a:rPr sz="900" spc="-2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l’action</a:t>
                      </a:r>
                      <a:r>
                        <a:rPr sz="900" spc="-6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combinée des</a:t>
                      </a:r>
                      <a:r>
                        <a:rPr sz="900" spc="-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entreprises</a:t>
                      </a:r>
                      <a:r>
                        <a:rPr sz="900" spc="-1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et</a:t>
                      </a:r>
                      <a:r>
                        <a:rPr sz="900" spc="-3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des</a:t>
                      </a:r>
                      <a:r>
                        <a:rPr sz="900" spc="-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pouvoirs</a:t>
                      </a:r>
                      <a:r>
                        <a:rPr sz="900" spc="-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publics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9525">
                      <a:solidFill>
                        <a:srgbClr val="4471C4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u="sng" dirty="0">
                          <a:solidFill>
                            <a:srgbClr val="1F3763"/>
                          </a:solidFill>
                          <a:uFill>
                            <a:solidFill>
                              <a:srgbClr val="1F3763"/>
                            </a:solidFill>
                          </a:uFill>
                          <a:latin typeface="Arial"/>
                          <a:cs typeface="Arial"/>
                        </a:rPr>
                        <a:t>Action</a:t>
                      </a:r>
                      <a:r>
                        <a:rPr sz="900" u="sng" spc="-60" dirty="0">
                          <a:solidFill>
                            <a:srgbClr val="1F3763"/>
                          </a:solidFill>
                          <a:uFill>
                            <a:solidFill>
                              <a:srgbClr val="1F3763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900" u="sng" dirty="0">
                          <a:solidFill>
                            <a:srgbClr val="1F3763"/>
                          </a:solidFill>
                          <a:uFill>
                            <a:solidFill>
                              <a:srgbClr val="1F3763"/>
                            </a:solidFill>
                          </a:uFill>
                          <a:latin typeface="Arial"/>
                          <a:cs typeface="Arial"/>
                        </a:rPr>
                        <a:t>9</a:t>
                      </a:r>
                      <a:r>
                        <a:rPr sz="900" u="none" spc="1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u="none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sz="900" u="none" spc="-3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u="none" spc="-1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renforcer</a:t>
                      </a:r>
                      <a:r>
                        <a:rPr sz="900" u="none" spc="-2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u="none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le</a:t>
                      </a:r>
                      <a:r>
                        <a:rPr sz="900" u="none" spc="2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u="none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partenariat</a:t>
                      </a:r>
                      <a:r>
                        <a:rPr sz="900" b="1" u="none" spc="-2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u="none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avec</a:t>
                      </a:r>
                      <a:r>
                        <a:rPr sz="900" b="1" u="none" spc="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u="none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Pôle Emploi</a:t>
                      </a:r>
                      <a:r>
                        <a:rPr sz="900" b="1" u="none" spc="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u="none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et</a:t>
                      </a:r>
                      <a:r>
                        <a:rPr sz="900" u="none" spc="-3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u="none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généraliser</a:t>
                      </a:r>
                      <a:r>
                        <a:rPr sz="900" u="none" spc="-2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u="none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l’emploi</a:t>
                      </a:r>
                      <a:r>
                        <a:rPr sz="900" u="none" spc="2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u="none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de </a:t>
                      </a:r>
                      <a:r>
                        <a:rPr sz="900" u="none" spc="-2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la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25400" marR="324485">
                        <a:lnSpc>
                          <a:spcPct val="106900"/>
                        </a:lnSpc>
                        <a:spcBef>
                          <a:spcPts val="55"/>
                        </a:spcBef>
                      </a:pPr>
                      <a:r>
                        <a:rPr sz="90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Methode</a:t>
                      </a:r>
                      <a:r>
                        <a:rPr sz="900" spc="1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900" spc="1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2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Recrutement</a:t>
                      </a:r>
                      <a:r>
                        <a:rPr sz="900" spc="-2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par</a:t>
                      </a:r>
                      <a:r>
                        <a:rPr sz="900" spc="-1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Simulation</a:t>
                      </a:r>
                      <a:r>
                        <a:rPr sz="900" spc="-5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et</a:t>
                      </a:r>
                      <a:r>
                        <a:rPr sz="900" spc="-2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d’autres</a:t>
                      </a:r>
                      <a:r>
                        <a:rPr sz="900" spc="1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méthodes</a:t>
                      </a:r>
                      <a:r>
                        <a:rPr sz="900" spc="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2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innovantes,</a:t>
                      </a:r>
                      <a:r>
                        <a:rPr sz="900" spc="-2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en </a:t>
                      </a:r>
                      <a:r>
                        <a:rPr sz="900" spc="-1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s’appuyant</a:t>
                      </a:r>
                      <a:r>
                        <a:rPr sz="900" spc="-4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sur</a:t>
                      </a:r>
                      <a:r>
                        <a:rPr sz="900" spc="-3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les</a:t>
                      </a:r>
                      <a:r>
                        <a:rPr sz="900" spc="-1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acteurs</a:t>
                      </a:r>
                      <a:r>
                        <a:rPr sz="900" spc="-1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locaux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9525">
                      <a:solidFill>
                        <a:srgbClr val="4471C4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634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u="sng" dirty="0">
                          <a:solidFill>
                            <a:srgbClr val="1F3763"/>
                          </a:solidFill>
                          <a:uFill>
                            <a:solidFill>
                              <a:srgbClr val="1F3763"/>
                            </a:solidFill>
                          </a:uFill>
                          <a:latin typeface="Arial"/>
                          <a:cs typeface="Arial"/>
                        </a:rPr>
                        <a:t>Action</a:t>
                      </a:r>
                      <a:r>
                        <a:rPr sz="900" u="sng" spc="-65" dirty="0">
                          <a:solidFill>
                            <a:srgbClr val="1F3763"/>
                          </a:solidFill>
                          <a:uFill>
                            <a:solidFill>
                              <a:srgbClr val="1F3763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900" u="sng" dirty="0">
                          <a:solidFill>
                            <a:srgbClr val="1F3763"/>
                          </a:solidFill>
                          <a:uFill>
                            <a:solidFill>
                              <a:srgbClr val="1F3763"/>
                            </a:solidFill>
                          </a:uFill>
                          <a:latin typeface="Arial"/>
                          <a:cs typeface="Arial"/>
                        </a:rPr>
                        <a:t>10</a:t>
                      </a:r>
                      <a:r>
                        <a:rPr sz="900" u="none" spc="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u="none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sz="900" u="none" spc="-3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u="none" spc="-1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soutenir</a:t>
                      </a:r>
                      <a:r>
                        <a:rPr sz="900" u="none" spc="-3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u="none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le</a:t>
                      </a:r>
                      <a:r>
                        <a:rPr sz="900" u="none" spc="-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u="none" spc="-1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développement</a:t>
                      </a:r>
                      <a:r>
                        <a:rPr sz="900" u="none" spc="-3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u="none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900" u="none" spc="4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u="none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mobilités</a:t>
                      </a:r>
                      <a:r>
                        <a:rPr sz="900" b="1" u="none" spc="-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u="none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entre</a:t>
                      </a:r>
                      <a:r>
                        <a:rPr sz="900" b="1" u="none" spc="-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u="none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la</a:t>
                      </a:r>
                      <a:r>
                        <a:rPr sz="900" b="1" u="none" spc="-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u="none" spc="-1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filière</a:t>
                      </a:r>
                      <a:r>
                        <a:rPr sz="900" b="1" u="none" spc="-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u="none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nucléaire</a:t>
                      </a:r>
                      <a:r>
                        <a:rPr sz="900" b="1" u="none" spc="-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u="none" spc="-2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et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2540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900" b="1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les</a:t>
                      </a:r>
                      <a:r>
                        <a:rPr sz="900" b="1" spc="-1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autres</a:t>
                      </a:r>
                      <a:r>
                        <a:rPr sz="900" b="1" spc="-1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filières </a:t>
                      </a:r>
                      <a:r>
                        <a:rPr sz="900" b="1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industrielles</a:t>
                      </a:r>
                      <a:r>
                        <a:rPr sz="900" b="1" spc="3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en</a:t>
                      </a:r>
                      <a:r>
                        <a:rPr sz="900" spc="-7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lien</a:t>
                      </a:r>
                      <a:r>
                        <a:rPr sz="900" spc="-7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avec</a:t>
                      </a:r>
                      <a:r>
                        <a:rPr sz="900" spc="-2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le</a:t>
                      </a:r>
                      <a:r>
                        <a:rPr sz="900" spc="-1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2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CNI,</a:t>
                      </a:r>
                      <a:r>
                        <a:rPr sz="900" spc="-4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les</a:t>
                      </a:r>
                      <a:r>
                        <a:rPr sz="900" spc="-2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DREETS</a:t>
                      </a:r>
                      <a:r>
                        <a:rPr sz="900" spc="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et</a:t>
                      </a:r>
                      <a:r>
                        <a:rPr sz="900" spc="-45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Pôle</a:t>
                      </a:r>
                      <a:r>
                        <a:rPr sz="900" spc="-10" dirty="0">
                          <a:solidFill>
                            <a:srgbClr val="1F3763"/>
                          </a:solidFill>
                          <a:latin typeface="Arial"/>
                          <a:cs typeface="Arial"/>
                        </a:rPr>
                        <a:t> Emploi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9525">
                      <a:solidFill>
                        <a:srgbClr val="4471C4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42" name="object 42"/>
          <p:cNvGrpSpPr/>
          <p:nvPr/>
        </p:nvGrpSpPr>
        <p:grpSpPr>
          <a:xfrm>
            <a:off x="5355716" y="1135761"/>
            <a:ext cx="438784" cy="2154555"/>
            <a:chOff x="5355716" y="1135761"/>
            <a:chExt cx="438784" cy="2154555"/>
          </a:xfrm>
        </p:grpSpPr>
        <p:pic>
          <p:nvPicPr>
            <p:cNvPr id="43" name="object 4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68111" y="2961131"/>
              <a:ext cx="219455" cy="220980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5407152" y="2900171"/>
              <a:ext cx="340360" cy="342900"/>
            </a:xfrm>
            <a:custGeom>
              <a:avLst/>
              <a:gdLst/>
              <a:ahLst/>
              <a:cxnLst/>
              <a:rect l="l" t="t" r="r" b="b"/>
              <a:pathLst>
                <a:path w="340360" h="342900">
                  <a:moveTo>
                    <a:pt x="15240" y="150622"/>
                  </a:moveTo>
                  <a:lnTo>
                    <a:pt x="12446" y="147193"/>
                  </a:lnTo>
                  <a:lnTo>
                    <a:pt x="8763" y="146812"/>
                  </a:lnTo>
                  <a:lnTo>
                    <a:pt x="4826" y="146304"/>
                  </a:lnTo>
                  <a:lnTo>
                    <a:pt x="1397" y="149098"/>
                  </a:lnTo>
                  <a:lnTo>
                    <a:pt x="889" y="152781"/>
                  </a:lnTo>
                  <a:lnTo>
                    <a:pt x="381" y="157861"/>
                  </a:lnTo>
                  <a:lnTo>
                    <a:pt x="0" y="164084"/>
                  </a:lnTo>
                  <a:lnTo>
                    <a:pt x="2921" y="167386"/>
                  </a:lnTo>
                  <a:lnTo>
                    <a:pt x="6731" y="167640"/>
                  </a:lnTo>
                  <a:lnTo>
                    <a:pt x="7239" y="167640"/>
                  </a:lnTo>
                  <a:lnTo>
                    <a:pt x="10922" y="167640"/>
                  </a:lnTo>
                  <a:lnTo>
                    <a:pt x="13970" y="164846"/>
                  </a:lnTo>
                  <a:lnTo>
                    <a:pt x="14351" y="158877"/>
                  </a:lnTo>
                  <a:lnTo>
                    <a:pt x="14605" y="156718"/>
                  </a:lnTo>
                  <a:lnTo>
                    <a:pt x="15240" y="150622"/>
                  </a:lnTo>
                  <a:close/>
                </a:path>
                <a:path w="340360" h="342900">
                  <a:moveTo>
                    <a:pt x="339852" y="171450"/>
                  </a:moveTo>
                  <a:lnTo>
                    <a:pt x="333756" y="125945"/>
                  </a:lnTo>
                  <a:lnTo>
                    <a:pt x="316585" y="85013"/>
                  </a:lnTo>
                  <a:lnTo>
                    <a:pt x="289953" y="50292"/>
                  </a:lnTo>
                  <a:lnTo>
                    <a:pt x="255498" y="23456"/>
                  </a:lnTo>
                  <a:lnTo>
                    <a:pt x="214858" y="6146"/>
                  </a:lnTo>
                  <a:lnTo>
                    <a:pt x="169672" y="0"/>
                  </a:lnTo>
                  <a:lnTo>
                    <a:pt x="154165" y="698"/>
                  </a:lnTo>
                  <a:lnTo>
                    <a:pt x="109220" y="11049"/>
                  </a:lnTo>
                  <a:lnTo>
                    <a:pt x="103505" y="16764"/>
                  </a:lnTo>
                  <a:lnTo>
                    <a:pt x="106426" y="24511"/>
                  </a:lnTo>
                  <a:lnTo>
                    <a:pt x="110744" y="26416"/>
                  </a:lnTo>
                  <a:lnTo>
                    <a:pt x="127927" y="20650"/>
                  </a:lnTo>
                  <a:lnTo>
                    <a:pt x="141579" y="17462"/>
                  </a:lnTo>
                  <a:lnTo>
                    <a:pt x="155498" y="15519"/>
                  </a:lnTo>
                  <a:lnTo>
                    <a:pt x="169672" y="14859"/>
                  </a:lnTo>
                  <a:lnTo>
                    <a:pt x="218732" y="22860"/>
                  </a:lnTo>
                  <a:lnTo>
                    <a:pt x="261366" y="45110"/>
                  </a:lnTo>
                  <a:lnTo>
                    <a:pt x="295008" y="79032"/>
                  </a:lnTo>
                  <a:lnTo>
                    <a:pt x="317068" y="122008"/>
                  </a:lnTo>
                  <a:lnTo>
                    <a:pt x="324993" y="171450"/>
                  </a:lnTo>
                  <a:lnTo>
                    <a:pt x="317068" y="220903"/>
                  </a:lnTo>
                  <a:lnTo>
                    <a:pt x="295008" y="263880"/>
                  </a:lnTo>
                  <a:lnTo>
                    <a:pt x="261366" y="297802"/>
                  </a:lnTo>
                  <a:lnTo>
                    <a:pt x="218732" y="320052"/>
                  </a:lnTo>
                  <a:lnTo>
                    <a:pt x="169672" y="328041"/>
                  </a:lnTo>
                  <a:lnTo>
                    <a:pt x="123774" y="321144"/>
                  </a:lnTo>
                  <a:lnTo>
                    <a:pt x="83223" y="301752"/>
                  </a:lnTo>
                  <a:lnTo>
                    <a:pt x="50165" y="271805"/>
                  </a:lnTo>
                  <a:lnTo>
                    <a:pt x="26746" y="233273"/>
                  </a:lnTo>
                  <a:lnTo>
                    <a:pt x="15113" y="188087"/>
                  </a:lnTo>
                  <a:lnTo>
                    <a:pt x="14732" y="183896"/>
                  </a:lnTo>
                  <a:lnTo>
                    <a:pt x="11049" y="181102"/>
                  </a:lnTo>
                  <a:lnTo>
                    <a:pt x="2921" y="181991"/>
                  </a:lnTo>
                  <a:lnTo>
                    <a:pt x="0" y="185547"/>
                  </a:lnTo>
                  <a:lnTo>
                    <a:pt x="508" y="189738"/>
                  </a:lnTo>
                  <a:lnTo>
                    <a:pt x="13169" y="239229"/>
                  </a:lnTo>
                  <a:lnTo>
                    <a:pt x="38773" y="281406"/>
                  </a:lnTo>
                  <a:lnTo>
                    <a:pt x="74968" y="314159"/>
                  </a:lnTo>
                  <a:lnTo>
                    <a:pt x="119380" y="335368"/>
                  </a:lnTo>
                  <a:lnTo>
                    <a:pt x="169672" y="342900"/>
                  </a:lnTo>
                  <a:lnTo>
                    <a:pt x="214858" y="336765"/>
                  </a:lnTo>
                  <a:lnTo>
                    <a:pt x="255498" y="319455"/>
                  </a:lnTo>
                  <a:lnTo>
                    <a:pt x="289953" y="292608"/>
                  </a:lnTo>
                  <a:lnTo>
                    <a:pt x="316585" y="257898"/>
                  </a:lnTo>
                  <a:lnTo>
                    <a:pt x="333756" y="216966"/>
                  </a:lnTo>
                  <a:lnTo>
                    <a:pt x="339852" y="171450"/>
                  </a:lnTo>
                  <a:close/>
                </a:path>
              </a:pathLst>
            </a:custGeom>
            <a:solidFill>
              <a:srgbClr val="FD57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56859" y="2904743"/>
              <a:ext cx="230124" cy="175260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5358384" y="2855975"/>
              <a:ext cx="436245" cy="434340"/>
            </a:xfrm>
            <a:custGeom>
              <a:avLst/>
              <a:gdLst/>
              <a:ahLst/>
              <a:cxnLst/>
              <a:rect l="l" t="t" r="r" b="b"/>
              <a:pathLst>
                <a:path w="436245" h="434339">
                  <a:moveTo>
                    <a:pt x="111252" y="40386"/>
                  </a:moveTo>
                  <a:lnTo>
                    <a:pt x="108966" y="36830"/>
                  </a:lnTo>
                  <a:lnTo>
                    <a:pt x="106680" y="33020"/>
                  </a:lnTo>
                  <a:lnTo>
                    <a:pt x="102108" y="32004"/>
                  </a:lnTo>
                  <a:lnTo>
                    <a:pt x="98679" y="34417"/>
                  </a:lnTo>
                  <a:lnTo>
                    <a:pt x="94615" y="37211"/>
                  </a:lnTo>
                  <a:lnTo>
                    <a:pt x="92456" y="38862"/>
                  </a:lnTo>
                  <a:lnTo>
                    <a:pt x="89281" y="41402"/>
                  </a:lnTo>
                  <a:lnTo>
                    <a:pt x="88392" y="46355"/>
                  </a:lnTo>
                  <a:lnTo>
                    <a:pt x="90678" y="50038"/>
                  </a:lnTo>
                  <a:lnTo>
                    <a:pt x="92329" y="52197"/>
                  </a:lnTo>
                  <a:lnTo>
                    <a:pt x="94488" y="53340"/>
                  </a:lnTo>
                  <a:lnTo>
                    <a:pt x="96901" y="53340"/>
                  </a:lnTo>
                  <a:lnTo>
                    <a:pt x="98298" y="53340"/>
                  </a:lnTo>
                  <a:lnTo>
                    <a:pt x="99822" y="52832"/>
                  </a:lnTo>
                  <a:lnTo>
                    <a:pt x="101219" y="51943"/>
                  </a:lnTo>
                  <a:lnTo>
                    <a:pt x="102997" y="50419"/>
                  </a:lnTo>
                  <a:lnTo>
                    <a:pt x="104902" y="49022"/>
                  </a:lnTo>
                  <a:lnTo>
                    <a:pt x="106807" y="47752"/>
                  </a:lnTo>
                  <a:lnTo>
                    <a:pt x="110236" y="45339"/>
                  </a:lnTo>
                  <a:lnTo>
                    <a:pt x="111252" y="40386"/>
                  </a:lnTo>
                  <a:close/>
                </a:path>
                <a:path w="436245" h="434339">
                  <a:moveTo>
                    <a:pt x="435864" y="217170"/>
                  </a:moveTo>
                  <a:lnTo>
                    <a:pt x="430098" y="167436"/>
                  </a:lnTo>
                  <a:lnTo>
                    <a:pt x="413689" y="121754"/>
                  </a:lnTo>
                  <a:lnTo>
                    <a:pt x="387946" y="81419"/>
                  </a:lnTo>
                  <a:lnTo>
                    <a:pt x="354190" y="47777"/>
                  </a:lnTo>
                  <a:lnTo>
                    <a:pt x="313728" y="22110"/>
                  </a:lnTo>
                  <a:lnTo>
                    <a:pt x="267868" y="5753"/>
                  </a:lnTo>
                  <a:lnTo>
                    <a:pt x="217932" y="0"/>
                  </a:lnTo>
                  <a:lnTo>
                    <a:pt x="194094" y="1282"/>
                  </a:lnTo>
                  <a:lnTo>
                    <a:pt x="148145" y="11417"/>
                  </a:lnTo>
                  <a:lnTo>
                    <a:pt x="120777" y="26289"/>
                  </a:lnTo>
                  <a:lnTo>
                    <a:pt x="124206" y="33655"/>
                  </a:lnTo>
                  <a:lnTo>
                    <a:pt x="128651" y="35433"/>
                  </a:lnTo>
                  <a:lnTo>
                    <a:pt x="132461" y="33655"/>
                  </a:lnTo>
                  <a:lnTo>
                    <a:pt x="152920" y="25476"/>
                  </a:lnTo>
                  <a:lnTo>
                    <a:pt x="174053" y="19596"/>
                  </a:lnTo>
                  <a:lnTo>
                    <a:pt x="195745" y="16052"/>
                  </a:lnTo>
                  <a:lnTo>
                    <a:pt x="217932" y="14859"/>
                  </a:lnTo>
                  <a:lnTo>
                    <a:pt x="264439" y="20218"/>
                  </a:lnTo>
                  <a:lnTo>
                    <a:pt x="307174" y="35471"/>
                  </a:lnTo>
                  <a:lnTo>
                    <a:pt x="344881" y="59385"/>
                  </a:lnTo>
                  <a:lnTo>
                    <a:pt x="376339" y="90741"/>
                  </a:lnTo>
                  <a:lnTo>
                    <a:pt x="400329" y="128308"/>
                  </a:lnTo>
                  <a:lnTo>
                    <a:pt x="415632" y="170865"/>
                  </a:lnTo>
                  <a:lnTo>
                    <a:pt x="421005" y="217170"/>
                  </a:lnTo>
                  <a:lnTo>
                    <a:pt x="415632" y="263486"/>
                  </a:lnTo>
                  <a:lnTo>
                    <a:pt x="400329" y="306019"/>
                  </a:lnTo>
                  <a:lnTo>
                    <a:pt x="376339" y="343560"/>
                  </a:lnTo>
                  <a:lnTo>
                    <a:pt x="344881" y="374891"/>
                  </a:lnTo>
                  <a:lnTo>
                    <a:pt x="307174" y="398780"/>
                  </a:lnTo>
                  <a:lnTo>
                    <a:pt x="264439" y="414007"/>
                  </a:lnTo>
                  <a:lnTo>
                    <a:pt x="217932" y="419354"/>
                  </a:lnTo>
                  <a:lnTo>
                    <a:pt x="171411" y="414007"/>
                  </a:lnTo>
                  <a:lnTo>
                    <a:pt x="128676" y="398780"/>
                  </a:lnTo>
                  <a:lnTo>
                    <a:pt x="90970" y="374891"/>
                  </a:lnTo>
                  <a:lnTo>
                    <a:pt x="59512" y="343560"/>
                  </a:lnTo>
                  <a:lnTo>
                    <a:pt x="35521" y="306019"/>
                  </a:lnTo>
                  <a:lnTo>
                    <a:pt x="20218" y="263486"/>
                  </a:lnTo>
                  <a:lnTo>
                    <a:pt x="14859" y="217170"/>
                  </a:lnTo>
                  <a:lnTo>
                    <a:pt x="15367" y="203581"/>
                  </a:lnTo>
                  <a:lnTo>
                    <a:pt x="12065" y="200025"/>
                  </a:lnTo>
                  <a:lnTo>
                    <a:pt x="3937" y="199644"/>
                  </a:lnTo>
                  <a:lnTo>
                    <a:pt x="508" y="202819"/>
                  </a:lnTo>
                  <a:lnTo>
                    <a:pt x="0" y="217170"/>
                  </a:lnTo>
                  <a:lnTo>
                    <a:pt x="5765" y="266915"/>
                  </a:lnTo>
                  <a:lnTo>
                    <a:pt x="22186" y="312597"/>
                  </a:lnTo>
                  <a:lnTo>
                    <a:pt x="47942" y="352933"/>
                  </a:lnTo>
                  <a:lnTo>
                    <a:pt x="81711" y="386575"/>
                  </a:lnTo>
                  <a:lnTo>
                    <a:pt x="122174" y="412242"/>
                  </a:lnTo>
                  <a:lnTo>
                    <a:pt x="168021" y="428599"/>
                  </a:lnTo>
                  <a:lnTo>
                    <a:pt x="217932" y="434340"/>
                  </a:lnTo>
                  <a:lnTo>
                    <a:pt x="267868" y="428599"/>
                  </a:lnTo>
                  <a:lnTo>
                    <a:pt x="313728" y="412242"/>
                  </a:lnTo>
                  <a:lnTo>
                    <a:pt x="354190" y="386575"/>
                  </a:lnTo>
                  <a:lnTo>
                    <a:pt x="387946" y="352933"/>
                  </a:lnTo>
                  <a:lnTo>
                    <a:pt x="413689" y="312597"/>
                  </a:lnTo>
                  <a:lnTo>
                    <a:pt x="430098" y="266915"/>
                  </a:lnTo>
                  <a:lnTo>
                    <a:pt x="435864" y="217170"/>
                  </a:lnTo>
                  <a:close/>
                </a:path>
              </a:pathLst>
            </a:custGeom>
            <a:solidFill>
              <a:srgbClr val="FD57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365241" y="1145286"/>
              <a:ext cx="114300" cy="367665"/>
            </a:xfrm>
            <a:custGeom>
              <a:avLst/>
              <a:gdLst/>
              <a:ahLst/>
              <a:cxnLst/>
              <a:rect l="l" t="t" r="r" b="b"/>
              <a:pathLst>
                <a:path w="114300" h="367665">
                  <a:moveTo>
                    <a:pt x="107187" y="353440"/>
                  </a:moveTo>
                  <a:lnTo>
                    <a:pt x="99441" y="353440"/>
                  </a:lnTo>
                  <a:lnTo>
                    <a:pt x="96787" y="345148"/>
                  </a:lnTo>
                  <a:lnTo>
                    <a:pt x="90408" y="338058"/>
                  </a:lnTo>
                  <a:lnTo>
                    <a:pt x="80956" y="332563"/>
                  </a:lnTo>
                  <a:lnTo>
                    <a:pt x="69087" y="329056"/>
                  </a:lnTo>
                  <a:lnTo>
                    <a:pt x="69087" y="47498"/>
                  </a:lnTo>
                  <a:lnTo>
                    <a:pt x="74547" y="43562"/>
                  </a:lnTo>
                  <a:lnTo>
                    <a:pt x="78755" y="38401"/>
                  </a:lnTo>
                  <a:lnTo>
                    <a:pt x="81464" y="32263"/>
                  </a:lnTo>
                  <a:lnTo>
                    <a:pt x="82423" y="25400"/>
                  </a:lnTo>
                  <a:lnTo>
                    <a:pt x="80438" y="15484"/>
                  </a:lnTo>
                  <a:lnTo>
                    <a:pt x="75025" y="7413"/>
                  </a:lnTo>
                  <a:lnTo>
                    <a:pt x="66992" y="1986"/>
                  </a:lnTo>
                  <a:lnTo>
                    <a:pt x="57150" y="0"/>
                  </a:lnTo>
                  <a:lnTo>
                    <a:pt x="47307" y="1986"/>
                  </a:lnTo>
                  <a:lnTo>
                    <a:pt x="39274" y="7413"/>
                  </a:lnTo>
                  <a:lnTo>
                    <a:pt x="33861" y="15484"/>
                  </a:lnTo>
                  <a:lnTo>
                    <a:pt x="31877" y="25400"/>
                  </a:lnTo>
                  <a:lnTo>
                    <a:pt x="32835" y="32263"/>
                  </a:lnTo>
                  <a:lnTo>
                    <a:pt x="35544" y="38401"/>
                  </a:lnTo>
                  <a:lnTo>
                    <a:pt x="39752" y="43562"/>
                  </a:lnTo>
                  <a:lnTo>
                    <a:pt x="45212" y="47498"/>
                  </a:lnTo>
                  <a:lnTo>
                    <a:pt x="45212" y="329056"/>
                  </a:lnTo>
                  <a:lnTo>
                    <a:pt x="33343" y="332581"/>
                  </a:lnTo>
                  <a:lnTo>
                    <a:pt x="23891" y="338105"/>
                  </a:lnTo>
                  <a:lnTo>
                    <a:pt x="17512" y="345201"/>
                  </a:lnTo>
                  <a:lnTo>
                    <a:pt x="14859" y="353440"/>
                  </a:lnTo>
                  <a:lnTo>
                    <a:pt x="7112" y="353440"/>
                  </a:lnTo>
                  <a:lnTo>
                    <a:pt x="3175" y="353440"/>
                  </a:lnTo>
                  <a:lnTo>
                    <a:pt x="0" y="356488"/>
                  </a:lnTo>
                  <a:lnTo>
                    <a:pt x="0" y="360299"/>
                  </a:lnTo>
                  <a:lnTo>
                    <a:pt x="0" y="364109"/>
                  </a:lnTo>
                  <a:lnTo>
                    <a:pt x="3175" y="367284"/>
                  </a:lnTo>
                  <a:lnTo>
                    <a:pt x="7112" y="367284"/>
                  </a:lnTo>
                  <a:lnTo>
                    <a:pt x="107187" y="367284"/>
                  </a:lnTo>
                  <a:lnTo>
                    <a:pt x="110998" y="367284"/>
                  </a:lnTo>
                  <a:lnTo>
                    <a:pt x="114300" y="364109"/>
                  </a:lnTo>
                  <a:lnTo>
                    <a:pt x="114300" y="360299"/>
                  </a:lnTo>
                  <a:lnTo>
                    <a:pt x="114300" y="356488"/>
                  </a:lnTo>
                  <a:lnTo>
                    <a:pt x="110998" y="353440"/>
                  </a:lnTo>
                  <a:lnTo>
                    <a:pt x="107187" y="353440"/>
                  </a:lnTo>
                  <a:close/>
                </a:path>
              </a:pathLst>
            </a:custGeom>
            <a:ln w="19050">
              <a:solidFill>
                <a:srgbClr val="FD57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78271" y="1232789"/>
              <a:ext cx="117348" cy="116077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5450585" y="1209040"/>
              <a:ext cx="315595" cy="164465"/>
            </a:xfrm>
            <a:custGeom>
              <a:avLst/>
              <a:gdLst/>
              <a:ahLst/>
              <a:cxnLst/>
              <a:rect l="l" t="t" r="r" b="b"/>
              <a:pathLst>
                <a:path w="315595" h="164465">
                  <a:moveTo>
                    <a:pt x="0" y="0"/>
                  </a:moveTo>
                  <a:lnTo>
                    <a:pt x="0" y="153924"/>
                  </a:lnTo>
                  <a:lnTo>
                    <a:pt x="38476" y="146694"/>
                  </a:lnTo>
                  <a:lnTo>
                    <a:pt x="74845" y="147681"/>
                  </a:lnTo>
                  <a:lnTo>
                    <a:pt x="109643" y="153303"/>
                  </a:lnTo>
                  <a:lnTo>
                    <a:pt x="143406" y="159978"/>
                  </a:lnTo>
                  <a:lnTo>
                    <a:pt x="176671" y="164125"/>
                  </a:lnTo>
                  <a:lnTo>
                    <a:pt x="209973" y="162164"/>
                  </a:lnTo>
                  <a:lnTo>
                    <a:pt x="243849" y="150514"/>
                  </a:lnTo>
                  <a:lnTo>
                    <a:pt x="278835" y="125593"/>
                  </a:lnTo>
                  <a:lnTo>
                    <a:pt x="315467" y="83820"/>
                  </a:lnTo>
                  <a:lnTo>
                    <a:pt x="267952" y="93982"/>
                  </a:lnTo>
                  <a:lnTo>
                    <a:pt x="230320" y="92529"/>
                  </a:lnTo>
                  <a:lnTo>
                    <a:pt x="199672" y="82352"/>
                  </a:lnTo>
                  <a:lnTo>
                    <a:pt x="173106" y="66343"/>
                  </a:lnTo>
                  <a:lnTo>
                    <a:pt x="147723" y="47392"/>
                  </a:lnTo>
                  <a:lnTo>
                    <a:pt x="120621" y="28391"/>
                  </a:lnTo>
                  <a:lnTo>
                    <a:pt x="88901" y="12231"/>
                  </a:lnTo>
                  <a:lnTo>
                    <a:pt x="49660" y="180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D57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0" name="object 5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350252" y="152400"/>
            <a:ext cx="1589531" cy="399288"/>
          </a:xfrm>
          <a:prstGeom prst="rect">
            <a:avLst/>
          </a:prstGeom>
        </p:spPr>
      </p:pic>
      <p:grpSp>
        <p:nvGrpSpPr>
          <p:cNvPr id="51" name="object 51"/>
          <p:cNvGrpSpPr/>
          <p:nvPr/>
        </p:nvGrpSpPr>
        <p:grpSpPr>
          <a:xfrm>
            <a:off x="4472414" y="3348725"/>
            <a:ext cx="468630" cy="302260"/>
            <a:chOff x="4472414" y="3348725"/>
            <a:chExt cx="468630" cy="302260"/>
          </a:xfrm>
        </p:grpSpPr>
        <p:pic>
          <p:nvPicPr>
            <p:cNvPr id="52" name="object 5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05956" y="3465626"/>
              <a:ext cx="67216" cy="87864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36862" y="3520098"/>
              <a:ext cx="67220" cy="87864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4472414" y="3348725"/>
              <a:ext cx="468630" cy="302260"/>
            </a:xfrm>
            <a:custGeom>
              <a:avLst/>
              <a:gdLst/>
              <a:ahLst/>
              <a:cxnLst/>
              <a:rect l="l" t="t" r="r" b="b"/>
              <a:pathLst>
                <a:path w="468629" h="302260">
                  <a:moveTo>
                    <a:pt x="144751" y="212480"/>
                  </a:moveTo>
                  <a:lnTo>
                    <a:pt x="129798" y="212480"/>
                  </a:lnTo>
                  <a:lnTo>
                    <a:pt x="131337" y="212584"/>
                  </a:lnTo>
                  <a:lnTo>
                    <a:pt x="134613" y="215031"/>
                  </a:lnTo>
                  <a:lnTo>
                    <a:pt x="150242" y="255291"/>
                  </a:lnTo>
                  <a:lnTo>
                    <a:pt x="237249" y="302107"/>
                  </a:lnTo>
                  <a:lnTo>
                    <a:pt x="239655" y="301536"/>
                  </a:lnTo>
                  <a:lnTo>
                    <a:pt x="247872" y="291925"/>
                  </a:lnTo>
                  <a:lnTo>
                    <a:pt x="263824" y="291925"/>
                  </a:lnTo>
                  <a:lnTo>
                    <a:pt x="268098" y="290188"/>
                  </a:lnTo>
                  <a:lnTo>
                    <a:pt x="235668" y="290188"/>
                  </a:lnTo>
                  <a:lnTo>
                    <a:pt x="172668" y="263976"/>
                  </a:lnTo>
                  <a:lnTo>
                    <a:pt x="167797" y="260919"/>
                  </a:lnTo>
                  <a:lnTo>
                    <a:pt x="163174" y="256043"/>
                  </a:lnTo>
                  <a:lnTo>
                    <a:pt x="159036" y="249657"/>
                  </a:lnTo>
                  <a:lnTo>
                    <a:pt x="155623" y="242065"/>
                  </a:lnTo>
                  <a:lnTo>
                    <a:pt x="144751" y="212480"/>
                  </a:lnTo>
                  <a:close/>
                </a:path>
                <a:path w="468629" h="302260">
                  <a:moveTo>
                    <a:pt x="260616" y="292990"/>
                  </a:moveTo>
                  <a:lnTo>
                    <a:pt x="259525" y="292990"/>
                  </a:lnTo>
                  <a:lnTo>
                    <a:pt x="259811" y="293021"/>
                  </a:lnTo>
                  <a:lnTo>
                    <a:pt x="260616" y="292990"/>
                  </a:lnTo>
                  <a:close/>
                </a:path>
                <a:path w="468629" h="302260">
                  <a:moveTo>
                    <a:pt x="263824" y="291925"/>
                  </a:moveTo>
                  <a:lnTo>
                    <a:pt x="247872" y="291925"/>
                  </a:lnTo>
                  <a:lnTo>
                    <a:pt x="259425" y="293038"/>
                  </a:lnTo>
                  <a:lnTo>
                    <a:pt x="260616" y="292990"/>
                  </a:lnTo>
                  <a:lnTo>
                    <a:pt x="260873" y="292943"/>
                  </a:lnTo>
                  <a:lnTo>
                    <a:pt x="261336" y="292791"/>
                  </a:lnTo>
                  <a:lnTo>
                    <a:pt x="261991" y="292670"/>
                  </a:lnTo>
                  <a:lnTo>
                    <a:pt x="263824" y="291925"/>
                  </a:lnTo>
                  <a:close/>
                </a:path>
                <a:path w="468629" h="302260">
                  <a:moveTo>
                    <a:pt x="244487" y="281154"/>
                  </a:moveTo>
                  <a:lnTo>
                    <a:pt x="242823" y="281825"/>
                  </a:lnTo>
                  <a:lnTo>
                    <a:pt x="235668" y="290188"/>
                  </a:lnTo>
                  <a:lnTo>
                    <a:pt x="268098" y="290188"/>
                  </a:lnTo>
                  <a:lnTo>
                    <a:pt x="287912" y="282137"/>
                  </a:lnTo>
                  <a:lnTo>
                    <a:pt x="254632" y="282137"/>
                  </a:lnTo>
                  <a:lnTo>
                    <a:pt x="244487" y="281154"/>
                  </a:lnTo>
                  <a:close/>
                </a:path>
                <a:path w="468629" h="302260">
                  <a:moveTo>
                    <a:pt x="37712" y="77380"/>
                  </a:moveTo>
                  <a:lnTo>
                    <a:pt x="10615" y="77380"/>
                  </a:lnTo>
                  <a:lnTo>
                    <a:pt x="254819" y="178979"/>
                  </a:lnTo>
                  <a:lnTo>
                    <a:pt x="254632" y="282137"/>
                  </a:lnTo>
                  <a:lnTo>
                    <a:pt x="287912" y="282137"/>
                  </a:lnTo>
                  <a:lnTo>
                    <a:pt x="292847" y="280131"/>
                  </a:lnTo>
                  <a:lnTo>
                    <a:pt x="265228" y="280131"/>
                  </a:lnTo>
                  <a:lnTo>
                    <a:pt x="265228" y="181196"/>
                  </a:lnTo>
                  <a:lnTo>
                    <a:pt x="290705" y="171061"/>
                  </a:lnTo>
                  <a:lnTo>
                    <a:pt x="262589" y="171061"/>
                  </a:lnTo>
                  <a:lnTo>
                    <a:pt x="262221" y="170823"/>
                  </a:lnTo>
                  <a:lnTo>
                    <a:pt x="262026" y="170724"/>
                  </a:lnTo>
                  <a:lnTo>
                    <a:pt x="89117" y="98771"/>
                  </a:lnTo>
                  <a:lnTo>
                    <a:pt x="90187" y="94739"/>
                  </a:lnTo>
                  <a:lnTo>
                    <a:pt x="79427" y="94739"/>
                  </a:lnTo>
                  <a:lnTo>
                    <a:pt x="37712" y="77380"/>
                  </a:lnTo>
                  <a:close/>
                </a:path>
                <a:path w="468629" h="302260">
                  <a:moveTo>
                    <a:pt x="411311" y="152108"/>
                  </a:moveTo>
                  <a:lnTo>
                    <a:pt x="340987" y="181239"/>
                  </a:lnTo>
                  <a:lnTo>
                    <a:pt x="339834" y="182604"/>
                  </a:lnTo>
                  <a:lnTo>
                    <a:pt x="323158" y="256592"/>
                  </a:lnTo>
                  <a:lnTo>
                    <a:pt x="265228" y="280131"/>
                  </a:lnTo>
                  <a:lnTo>
                    <a:pt x="292847" y="280131"/>
                  </a:lnTo>
                  <a:lnTo>
                    <a:pt x="331175" y="264557"/>
                  </a:lnTo>
                  <a:lnTo>
                    <a:pt x="332337" y="263184"/>
                  </a:lnTo>
                  <a:lnTo>
                    <a:pt x="349022" y="189165"/>
                  </a:lnTo>
                  <a:lnTo>
                    <a:pt x="412073" y="163049"/>
                  </a:lnTo>
                  <a:lnTo>
                    <a:pt x="427230" y="163049"/>
                  </a:lnTo>
                  <a:lnTo>
                    <a:pt x="427133" y="162780"/>
                  </a:lnTo>
                  <a:lnTo>
                    <a:pt x="424100" y="159328"/>
                  </a:lnTo>
                  <a:lnTo>
                    <a:pt x="419159" y="153871"/>
                  </a:lnTo>
                  <a:lnTo>
                    <a:pt x="411311" y="152108"/>
                  </a:lnTo>
                  <a:close/>
                </a:path>
                <a:path w="468629" h="302260">
                  <a:moveTo>
                    <a:pt x="168427" y="0"/>
                  </a:moveTo>
                  <a:lnTo>
                    <a:pt x="3030" y="64967"/>
                  </a:lnTo>
                  <a:lnTo>
                    <a:pt x="0" y="188516"/>
                  </a:lnTo>
                  <a:lnTo>
                    <a:pt x="1262" y="190413"/>
                  </a:lnTo>
                  <a:lnTo>
                    <a:pt x="15556" y="196364"/>
                  </a:lnTo>
                  <a:lnTo>
                    <a:pt x="23710" y="212766"/>
                  </a:lnTo>
                  <a:lnTo>
                    <a:pt x="24657" y="213645"/>
                  </a:lnTo>
                  <a:lnTo>
                    <a:pt x="92311" y="241797"/>
                  </a:lnTo>
                  <a:lnTo>
                    <a:pt x="100082" y="243525"/>
                  </a:lnTo>
                  <a:lnTo>
                    <a:pt x="107350" y="242223"/>
                  </a:lnTo>
                  <a:lnTo>
                    <a:pt x="113743" y="238044"/>
                  </a:lnTo>
                  <a:lnTo>
                    <a:pt x="116563" y="234256"/>
                  </a:lnTo>
                  <a:lnTo>
                    <a:pt x="102149" y="234256"/>
                  </a:lnTo>
                  <a:lnTo>
                    <a:pt x="96502" y="232286"/>
                  </a:lnTo>
                  <a:lnTo>
                    <a:pt x="31604" y="205277"/>
                  </a:lnTo>
                  <a:lnTo>
                    <a:pt x="23452" y="188884"/>
                  </a:lnTo>
                  <a:lnTo>
                    <a:pt x="22506" y="188000"/>
                  </a:lnTo>
                  <a:lnTo>
                    <a:pt x="10409" y="182963"/>
                  </a:lnTo>
                  <a:lnTo>
                    <a:pt x="10535" y="111964"/>
                  </a:lnTo>
                  <a:lnTo>
                    <a:pt x="10615" y="77380"/>
                  </a:lnTo>
                  <a:lnTo>
                    <a:pt x="37712" y="77380"/>
                  </a:lnTo>
                  <a:lnTo>
                    <a:pt x="19051" y="69614"/>
                  </a:lnTo>
                  <a:lnTo>
                    <a:pt x="160174" y="12474"/>
                  </a:lnTo>
                  <a:lnTo>
                    <a:pt x="167851" y="10466"/>
                  </a:lnTo>
                  <a:lnTo>
                    <a:pt x="198818" y="10466"/>
                  </a:lnTo>
                  <a:lnTo>
                    <a:pt x="192001" y="5164"/>
                  </a:lnTo>
                  <a:lnTo>
                    <a:pt x="180597" y="835"/>
                  </a:lnTo>
                  <a:lnTo>
                    <a:pt x="168427" y="0"/>
                  </a:lnTo>
                  <a:close/>
                </a:path>
                <a:path w="468629" h="302260">
                  <a:moveTo>
                    <a:pt x="129959" y="202081"/>
                  </a:moveTo>
                  <a:lnTo>
                    <a:pt x="124979" y="202198"/>
                  </a:lnTo>
                  <a:lnTo>
                    <a:pt x="120749" y="204987"/>
                  </a:lnTo>
                  <a:lnTo>
                    <a:pt x="118782" y="209262"/>
                  </a:lnTo>
                  <a:lnTo>
                    <a:pt x="109707" y="226240"/>
                  </a:lnTo>
                  <a:lnTo>
                    <a:pt x="107882" y="231480"/>
                  </a:lnTo>
                  <a:lnTo>
                    <a:pt x="102149" y="234256"/>
                  </a:lnTo>
                  <a:lnTo>
                    <a:pt x="116563" y="234256"/>
                  </a:lnTo>
                  <a:lnTo>
                    <a:pt x="118886" y="231138"/>
                  </a:lnTo>
                  <a:lnTo>
                    <a:pt x="128381" y="213355"/>
                  </a:lnTo>
                  <a:lnTo>
                    <a:pt x="129105" y="212553"/>
                  </a:lnTo>
                  <a:lnTo>
                    <a:pt x="129798" y="212480"/>
                  </a:lnTo>
                  <a:lnTo>
                    <a:pt x="144751" y="212480"/>
                  </a:lnTo>
                  <a:lnTo>
                    <a:pt x="143285" y="208491"/>
                  </a:lnTo>
                  <a:lnTo>
                    <a:pt x="137114" y="202566"/>
                  </a:lnTo>
                  <a:lnTo>
                    <a:pt x="129959" y="202081"/>
                  </a:lnTo>
                  <a:close/>
                </a:path>
                <a:path w="468629" h="302260">
                  <a:moveTo>
                    <a:pt x="427230" y="163049"/>
                  </a:moveTo>
                  <a:lnTo>
                    <a:pt x="412073" y="163049"/>
                  </a:lnTo>
                  <a:lnTo>
                    <a:pt x="416169" y="164747"/>
                  </a:lnTo>
                  <a:lnTo>
                    <a:pt x="418032" y="169182"/>
                  </a:lnTo>
                  <a:lnTo>
                    <a:pt x="418206" y="170100"/>
                  </a:lnTo>
                  <a:lnTo>
                    <a:pt x="418292" y="177606"/>
                  </a:lnTo>
                  <a:lnTo>
                    <a:pt x="416429" y="180339"/>
                  </a:lnTo>
                  <a:lnTo>
                    <a:pt x="413560" y="181352"/>
                  </a:lnTo>
                  <a:lnTo>
                    <a:pt x="406266" y="183613"/>
                  </a:lnTo>
                  <a:lnTo>
                    <a:pt x="401300" y="190356"/>
                  </a:lnTo>
                  <a:lnTo>
                    <a:pt x="401214" y="208162"/>
                  </a:lnTo>
                  <a:lnTo>
                    <a:pt x="401118" y="212908"/>
                  </a:lnTo>
                  <a:lnTo>
                    <a:pt x="408745" y="220839"/>
                  </a:lnTo>
                  <a:lnTo>
                    <a:pt x="420633" y="221077"/>
                  </a:lnTo>
                  <a:lnTo>
                    <a:pt x="422929" y="220661"/>
                  </a:lnTo>
                  <a:lnTo>
                    <a:pt x="430124" y="217842"/>
                  </a:lnTo>
                  <a:lnTo>
                    <a:pt x="441039" y="211540"/>
                  </a:lnTo>
                  <a:lnTo>
                    <a:pt x="417686" y="211540"/>
                  </a:lnTo>
                  <a:lnTo>
                    <a:pt x="413603" y="209751"/>
                  </a:lnTo>
                  <a:lnTo>
                    <a:pt x="411874" y="205316"/>
                  </a:lnTo>
                  <a:lnTo>
                    <a:pt x="411811" y="204987"/>
                  </a:lnTo>
                  <a:lnTo>
                    <a:pt x="411705" y="197988"/>
                  </a:lnTo>
                  <a:lnTo>
                    <a:pt x="411631" y="195116"/>
                  </a:lnTo>
                  <a:lnTo>
                    <a:pt x="413508" y="192383"/>
                  </a:lnTo>
                  <a:lnTo>
                    <a:pt x="416385" y="191370"/>
                  </a:lnTo>
                  <a:lnTo>
                    <a:pt x="423666" y="189109"/>
                  </a:lnTo>
                  <a:lnTo>
                    <a:pt x="428607" y="182361"/>
                  </a:lnTo>
                  <a:lnTo>
                    <a:pt x="428681" y="169182"/>
                  </a:lnTo>
                  <a:lnTo>
                    <a:pt x="428737" y="167220"/>
                  </a:lnTo>
                  <a:lnTo>
                    <a:pt x="427230" y="163049"/>
                  </a:lnTo>
                  <a:close/>
                </a:path>
                <a:path w="468629" h="302260">
                  <a:moveTo>
                    <a:pt x="453626" y="119608"/>
                  </a:moveTo>
                  <a:lnTo>
                    <a:pt x="422671" y="119608"/>
                  </a:lnTo>
                  <a:lnTo>
                    <a:pt x="430481" y="119614"/>
                  </a:lnTo>
                  <a:lnTo>
                    <a:pt x="438048" y="121586"/>
                  </a:lnTo>
                  <a:lnTo>
                    <a:pt x="457643" y="151671"/>
                  </a:lnTo>
                  <a:lnTo>
                    <a:pt x="457532" y="163049"/>
                  </a:lnTo>
                  <a:lnTo>
                    <a:pt x="439195" y="200733"/>
                  </a:lnTo>
                  <a:lnTo>
                    <a:pt x="417686" y="211540"/>
                  </a:lnTo>
                  <a:lnTo>
                    <a:pt x="441039" y="211540"/>
                  </a:lnTo>
                  <a:lnTo>
                    <a:pt x="465337" y="180097"/>
                  </a:lnTo>
                  <a:lnTo>
                    <a:pt x="468026" y="151671"/>
                  </a:lnTo>
                  <a:lnTo>
                    <a:pt x="467416" y="143715"/>
                  </a:lnTo>
                  <a:lnTo>
                    <a:pt x="465259" y="135864"/>
                  </a:lnTo>
                  <a:lnTo>
                    <a:pt x="461657" y="128558"/>
                  </a:lnTo>
                  <a:lnTo>
                    <a:pt x="456689" y="122003"/>
                  </a:lnTo>
                  <a:lnTo>
                    <a:pt x="453626" y="119608"/>
                  </a:lnTo>
                  <a:close/>
                </a:path>
                <a:path w="468629" h="302260">
                  <a:moveTo>
                    <a:pt x="423296" y="109135"/>
                  </a:moveTo>
                  <a:lnTo>
                    <a:pt x="411150" y="111964"/>
                  </a:lnTo>
                  <a:lnTo>
                    <a:pt x="262589" y="171061"/>
                  </a:lnTo>
                  <a:lnTo>
                    <a:pt x="290705" y="171061"/>
                  </a:lnTo>
                  <a:lnTo>
                    <a:pt x="414999" y="121618"/>
                  </a:lnTo>
                  <a:lnTo>
                    <a:pt x="422671" y="119608"/>
                  </a:lnTo>
                  <a:lnTo>
                    <a:pt x="453626" y="119608"/>
                  </a:lnTo>
                  <a:lnTo>
                    <a:pt x="446879" y="114333"/>
                  </a:lnTo>
                  <a:lnTo>
                    <a:pt x="435477" y="109985"/>
                  </a:lnTo>
                  <a:lnTo>
                    <a:pt x="423296" y="109135"/>
                  </a:lnTo>
                  <a:close/>
                </a:path>
                <a:path w="468629" h="302260">
                  <a:moveTo>
                    <a:pt x="172386" y="53905"/>
                  </a:moveTo>
                  <a:lnTo>
                    <a:pt x="157244" y="53905"/>
                  </a:lnTo>
                  <a:lnTo>
                    <a:pt x="161357" y="55603"/>
                  </a:lnTo>
                  <a:lnTo>
                    <a:pt x="163203" y="60038"/>
                  </a:lnTo>
                  <a:lnTo>
                    <a:pt x="163385" y="60956"/>
                  </a:lnTo>
                  <a:lnTo>
                    <a:pt x="163463" y="68462"/>
                  </a:lnTo>
                  <a:lnTo>
                    <a:pt x="161582" y="71195"/>
                  </a:lnTo>
                  <a:lnTo>
                    <a:pt x="158730" y="72208"/>
                  </a:lnTo>
                  <a:lnTo>
                    <a:pt x="151437" y="74469"/>
                  </a:lnTo>
                  <a:lnTo>
                    <a:pt x="146470" y="81213"/>
                  </a:lnTo>
                  <a:lnTo>
                    <a:pt x="162795" y="113579"/>
                  </a:lnTo>
                  <a:lnTo>
                    <a:pt x="175303" y="108698"/>
                  </a:lnTo>
                  <a:lnTo>
                    <a:pt x="186214" y="102396"/>
                  </a:lnTo>
                  <a:lnTo>
                    <a:pt x="162860" y="102396"/>
                  </a:lnTo>
                  <a:lnTo>
                    <a:pt x="158778" y="100607"/>
                  </a:lnTo>
                  <a:lnTo>
                    <a:pt x="157049" y="96172"/>
                  </a:lnTo>
                  <a:lnTo>
                    <a:pt x="156884" y="95306"/>
                  </a:lnTo>
                  <a:lnTo>
                    <a:pt x="156806" y="85973"/>
                  </a:lnTo>
                  <a:lnTo>
                    <a:pt x="158683" y="83240"/>
                  </a:lnTo>
                  <a:lnTo>
                    <a:pt x="161539" y="82226"/>
                  </a:lnTo>
                  <a:lnTo>
                    <a:pt x="168832" y="79965"/>
                  </a:lnTo>
                  <a:lnTo>
                    <a:pt x="173697" y="73356"/>
                  </a:lnTo>
                  <a:lnTo>
                    <a:pt x="173786" y="62637"/>
                  </a:lnTo>
                  <a:lnTo>
                    <a:pt x="173890" y="58063"/>
                  </a:lnTo>
                  <a:lnTo>
                    <a:pt x="172386" y="53905"/>
                  </a:lnTo>
                  <a:close/>
                </a:path>
                <a:path w="468629" h="302260">
                  <a:moveTo>
                    <a:pt x="198818" y="10466"/>
                  </a:moveTo>
                  <a:lnTo>
                    <a:pt x="167851" y="10466"/>
                  </a:lnTo>
                  <a:lnTo>
                    <a:pt x="175664" y="10472"/>
                  </a:lnTo>
                  <a:lnTo>
                    <a:pt x="183224" y="12441"/>
                  </a:lnTo>
                  <a:lnTo>
                    <a:pt x="202822" y="42527"/>
                  </a:lnTo>
                  <a:lnTo>
                    <a:pt x="202711" y="53905"/>
                  </a:lnTo>
                  <a:lnTo>
                    <a:pt x="184373" y="91589"/>
                  </a:lnTo>
                  <a:lnTo>
                    <a:pt x="162860" y="102396"/>
                  </a:lnTo>
                  <a:lnTo>
                    <a:pt x="186214" y="102396"/>
                  </a:lnTo>
                  <a:lnTo>
                    <a:pt x="210514" y="70954"/>
                  </a:lnTo>
                  <a:lnTo>
                    <a:pt x="213206" y="42527"/>
                  </a:lnTo>
                  <a:lnTo>
                    <a:pt x="212579" y="34538"/>
                  </a:lnTo>
                  <a:lnTo>
                    <a:pt x="210413" y="26678"/>
                  </a:lnTo>
                  <a:lnTo>
                    <a:pt x="206805" y="19366"/>
                  </a:lnTo>
                  <a:lnTo>
                    <a:pt x="201834" y="12812"/>
                  </a:lnTo>
                  <a:lnTo>
                    <a:pt x="198818" y="10466"/>
                  </a:lnTo>
                  <a:close/>
                </a:path>
                <a:path w="468629" h="302260">
                  <a:moveTo>
                    <a:pt x="156477" y="42969"/>
                  </a:moveTo>
                  <a:lnTo>
                    <a:pt x="86222" y="72070"/>
                  </a:lnTo>
                  <a:lnTo>
                    <a:pt x="85100" y="73356"/>
                  </a:lnTo>
                  <a:lnTo>
                    <a:pt x="79427" y="94739"/>
                  </a:lnTo>
                  <a:lnTo>
                    <a:pt x="90187" y="94739"/>
                  </a:lnTo>
                  <a:lnTo>
                    <a:pt x="94079" y="80069"/>
                  </a:lnTo>
                  <a:lnTo>
                    <a:pt x="157244" y="53905"/>
                  </a:lnTo>
                  <a:lnTo>
                    <a:pt x="172386" y="53905"/>
                  </a:lnTo>
                  <a:lnTo>
                    <a:pt x="172282" y="53619"/>
                  </a:lnTo>
                  <a:lnTo>
                    <a:pt x="169274" y="50172"/>
                  </a:lnTo>
                  <a:lnTo>
                    <a:pt x="164321" y="44723"/>
                  </a:lnTo>
                  <a:lnTo>
                    <a:pt x="156477" y="4296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6646" y="1055624"/>
            <a:ext cx="6535420" cy="3867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Arial"/>
                <a:cs typeface="Arial"/>
              </a:rPr>
              <a:t>Réalisation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d’un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book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MRS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sur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le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nucléaire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cosigné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UMN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et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France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Travail</a:t>
            </a:r>
            <a:endParaRPr sz="1400">
              <a:latin typeface="Arial"/>
              <a:cs typeface="Arial"/>
            </a:endParaRPr>
          </a:p>
          <a:p>
            <a:pPr marL="142240" marR="5080" indent="-132715">
              <a:lnSpc>
                <a:spcPct val="100000"/>
              </a:lnSpc>
              <a:buSzPct val="92857"/>
              <a:buFont typeface="Wingdings"/>
              <a:buChar char=""/>
              <a:tabLst>
                <a:tab pos="142240" algn="l"/>
                <a:tab pos="152400" algn="l"/>
              </a:tabLst>
            </a:pPr>
            <a:r>
              <a:rPr sz="1400" dirty="0">
                <a:latin typeface="Arial"/>
                <a:cs typeface="Arial"/>
              </a:rPr>
              <a:t>	Un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guide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des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métiers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du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nucléaire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pour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recruter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par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MRS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été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réalisé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par</a:t>
            </a:r>
            <a:r>
              <a:rPr sz="1400" spc="50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France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Travail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: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la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filière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nucléaire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est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la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première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filière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qui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dispose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d'un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tel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outil </a:t>
            </a:r>
            <a:r>
              <a:rPr sz="1400" dirty="0">
                <a:latin typeface="Arial"/>
                <a:cs typeface="Arial"/>
              </a:rPr>
              <a:t>permettant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massifier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l'utilisation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la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Méthode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Recrutement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par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Simulation </a:t>
            </a:r>
            <a:r>
              <a:rPr sz="1400" dirty="0">
                <a:latin typeface="Arial"/>
                <a:cs typeface="Arial"/>
              </a:rPr>
              <a:t>et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ainsi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d'élargir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vivier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recrutement.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  <a:buFont typeface="Wingdings"/>
              <a:buChar char=""/>
            </a:pPr>
            <a:endParaRPr sz="1400">
              <a:latin typeface="Arial"/>
              <a:cs typeface="Arial"/>
            </a:endParaRPr>
          </a:p>
          <a:p>
            <a:pPr marL="226060" marR="162560" indent="-213995">
              <a:lnSpc>
                <a:spcPct val="100000"/>
              </a:lnSpc>
              <a:buSzPct val="92857"/>
              <a:buFont typeface="Wingdings"/>
              <a:buChar char=""/>
              <a:tabLst>
                <a:tab pos="227329" algn="l"/>
              </a:tabLst>
            </a:pPr>
            <a:r>
              <a:rPr sz="1400" dirty="0">
                <a:latin typeface="Arial"/>
                <a:cs typeface="Arial"/>
              </a:rPr>
              <a:t>Présentation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en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avant-</a:t>
            </a:r>
            <a:r>
              <a:rPr sz="1400" dirty="0">
                <a:latin typeface="Arial"/>
                <a:cs typeface="Arial"/>
              </a:rPr>
              <a:t>première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du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book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la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MRS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auprès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des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entreprises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de 	</a:t>
            </a:r>
            <a:r>
              <a:rPr sz="1400" dirty="0">
                <a:latin typeface="Arial"/>
                <a:cs typeface="Arial"/>
              </a:rPr>
              <a:t>la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filière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au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WNE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2023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+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fil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rouge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la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Semaine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des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Métiers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du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Nucléaire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  <a:buFont typeface="Wingdings"/>
              <a:buChar char=""/>
            </a:pPr>
            <a:endParaRPr sz="1400">
              <a:latin typeface="Arial"/>
              <a:cs typeface="Arial"/>
            </a:endParaRPr>
          </a:p>
          <a:p>
            <a:pPr marL="226060" marR="262255" indent="-213995" algn="just">
              <a:lnSpc>
                <a:spcPct val="100000"/>
              </a:lnSpc>
              <a:buSzPct val="92857"/>
              <a:buFont typeface="Wingdings"/>
              <a:buChar char=""/>
              <a:tabLst>
                <a:tab pos="227329" algn="l"/>
              </a:tabLst>
            </a:pPr>
            <a:r>
              <a:rPr sz="1400" b="1" dirty="0">
                <a:latin typeface="Arial"/>
                <a:cs typeface="Arial"/>
              </a:rPr>
              <a:t>Hauts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France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: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après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le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succès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la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première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promo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recrutement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par 	</a:t>
            </a:r>
            <a:r>
              <a:rPr sz="1400" dirty="0">
                <a:latin typeface="Arial"/>
                <a:cs typeface="Arial"/>
              </a:rPr>
              <a:t>MRS,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une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deuxième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promo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soudeurs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été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lancée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début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septembre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2023 	</a:t>
            </a:r>
            <a:r>
              <a:rPr sz="1400" dirty="0">
                <a:latin typeface="Arial"/>
                <a:cs typeface="Arial"/>
              </a:rPr>
              <a:t>ainsi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qu'une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promo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tuyauteurs.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3ème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promotion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en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cours</a:t>
            </a:r>
            <a:endParaRPr sz="1400">
              <a:latin typeface="Arial"/>
              <a:cs typeface="Arial"/>
            </a:endParaRPr>
          </a:p>
          <a:p>
            <a:pPr marL="226060" marR="72390" indent="-213995">
              <a:lnSpc>
                <a:spcPct val="100000"/>
              </a:lnSpc>
              <a:spcBef>
                <a:spcPts val="5"/>
              </a:spcBef>
              <a:buSzPct val="92857"/>
              <a:buFont typeface="Wingdings"/>
              <a:buChar char=""/>
              <a:tabLst>
                <a:tab pos="227329" algn="l"/>
              </a:tabLst>
            </a:pPr>
            <a:r>
              <a:rPr sz="1400" b="1" dirty="0">
                <a:latin typeface="Arial"/>
                <a:cs typeface="Arial"/>
              </a:rPr>
              <a:t>Grand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Est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: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Expérimentation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MRS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Soudeur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: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avec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le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soutien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d'EDF, </a:t>
            </a:r>
            <a:r>
              <a:rPr sz="1400" dirty="0">
                <a:latin typeface="Arial"/>
                <a:cs typeface="Arial"/>
              </a:rPr>
              <a:t>du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GIMEst 	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l'UMN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et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l’IS,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5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entreprises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s'engagent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dans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dispositif</a:t>
            </a:r>
            <a:endParaRPr sz="1400">
              <a:latin typeface="Arial"/>
              <a:cs typeface="Arial"/>
            </a:endParaRPr>
          </a:p>
          <a:p>
            <a:pPr marL="226060" marR="615950" indent="-213995">
              <a:lnSpc>
                <a:spcPct val="100000"/>
              </a:lnSpc>
              <a:buSzPct val="92857"/>
              <a:buFont typeface="Wingdings"/>
              <a:buChar char=""/>
              <a:tabLst>
                <a:tab pos="227329" algn="l"/>
              </a:tabLst>
            </a:pPr>
            <a:r>
              <a:rPr sz="1400" b="1" dirty="0">
                <a:latin typeface="Arial"/>
                <a:cs typeface="Arial"/>
              </a:rPr>
              <a:t>Normandie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: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ORANO,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qui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utilise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depuis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plusieurs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années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la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MRS,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lance 	</a:t>
            </a:r>
            <a:r>
              <a:rPr sz="1400" dirty="0">
                <a:latin typeface="Arial"/>
                <a:cs typeface="Arial"/>
              </a:rPr>
              <a:t>plusieurs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actions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recrutement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avec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cette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méthode.</a:t>
            </a:r>
            <a:endParaRPr sz="1400">
              <a:latin typeface="Arial"/>
              <a:cs typeface="Arial"/>
            </a:endParaRPr>
          </a:p>
          <a:p>
            <a:pPr marL="226060" marR="150495" indent="-213995">
              <a:lnSpc>
                <a:spcPct val="100000"/>
              </a:lnSpc>
              <a:buSzPct val="92857"/>
              <a:buFont typeface="Wingdings"/>
              <a:buChar char=""/>
              <a:tabLst>
                <a:tab pos="227329" algn="l"/>
              </a:tabLst>
            </a:pPr>
            <a:r>
              <a:rPr sz="1400" b="1" spc="-10" dirty="0">
                <a:latin typeface="Arial"/>
                <a:cs typeface="Arial"/>
              </a:rPr>
              <a:t>Nouvelle</a:t>
            </a:r>
            <a:r>
              <a:rPr sz="1400" b="1" spc="-9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Aquitaine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: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nouvelle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session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recrutement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MRS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France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Travail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de 	</a:t>
            </a:r>
            <a:r>
              <a:rPr sz="1400" dirty="0">
                <a:latin typeface="Arial"/>
                <a:cs typeface="Arial"/>
              </a:rPr>
              <a:t>Blaye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et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GIE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Atlantique,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tests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réalisés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au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CFM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REIGNAC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en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octobre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2023.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097268" y="1289303"/>
            <a:ext cx="2033270" cy="3477895"/>
            <a:chOff x="7097268" y="1289303"/>
            <a:chExt cx="2033270" cy="347789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97268" y="1289303"/>
              <a:ext cx="1956816" cy="130759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78040" y="2322575"/>
              <a:ext cx="1952244" cy="244449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05218" y="2349245"/>
              <a:ext cx="1849501" cy="2342705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8935" y="86289"/>
            <a:ext cx="568876" cy="555734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560070">
              <a:lnSpc>
                <a:spcPts val="2395"/>
              </a:lnSpc>
              <a:spcBef>
                <a:spcPts val="100"/>
              </a:spcBef>
            </a:pPr>
            <a:r>
              <a:rPr dirty="0">
                <a:solidFill>
                  <a:srgbClr val="0F88FF"/>
                </a:solidFill>
                <a:latin typeface="Arial"/>
                <a:cs typeface="Arial"/>
              </a:rPr>
              <a:t>Zoom</a:t>
            </a:r>
            <a:r>
              <a:rPr spc="-30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F88FF"/>
                </a:solidFill>
                <a:latin typeface="Arial"/>
                <a:cs typeface="Arial"/>
              </a:rPr>
              <a:t>action</a:t>
            </a:r>
            <a:r>
              <a:rPr spc="-10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F88FF"/>
                </a:solidFill>
                <a:latin typeface="Arial"/>
                <a:cs typeface="Arial"/>
              </a:rPr>
              <a:t>9</a:t>
            </a:r>
            <a:r>
              <a:rPr spc="-45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F88FF"/>
                </a:solidFill>
                <a:latin typeface="Arial"/>
                <a:cs typeface="Arial"/>
              </a:rPr>
              <a:t>:</a:t>
            </a:r>
            <a:r>
              <a:rPr spc="-20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F88FF"/>
                </a:solidFill>
                <a:latin typeface="Arial"/>
                <a:cs typeface="Arial"/>
              </a:rPr>
              <a:t>renforcement</a:t>
            </a:r>
            <a:r>
              <a:rPr spc="-40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F88FF"/>
                </a:solidFill>
                <a:latin typeface="Arial"/>
                <a:cs typeface="Arial"/>
              </a:rPr>
              <a:t>du</a:t>
            </a:r>
            <a:r>
              <a:rPr spc="-15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spc="-10" dirty="0">
                <a:solidFill>
                  <a:srgbClr val="0F88FF"/>
                </a:solidFill>
                <a:latin typeface="Arial"/>
                <a:cs typeface="Arial"/>
              </a:rPr>
              <a:t>partenariat</a:t>
            </a:r>
          </a:p>
          <a:p>
            <a:pPr marL="1833880">
              <a:lnSpc>
                <a:spcPts val="2395"/>
              </a:lnSpc>
            </a:pPr>
            <a:r>
              <a:rPr dirty="0">
                <a:solidFill>
                  <a:srgbClr val="0F88FF"/>
                </a:solidFill>
                <a:latin typeface="Arial"/>
                <a:cs typeface="Arial"/>
              </a:rPr>
              <a:t>avec</a:t>
            </a:r>
            <a:r>
              <a:rPr spc="-50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F88FF"/>
                </a:solidFill>
                <a:latin typeface="Arial"/>
                <a:cs typeface="Arial"/>
              </a:rPr>
              <a:t>France</a:t>
            </a:r>
            <a:r>
              <a:rPr spc="-35" dirty="0">
                <a:solidFill>
                  <a:srgbClr val="0F88FF"/>
                </a:solidFill>
                <a:latin typeface="Arial"/>
                <a:cs typeface="Arial"/>
              </a:rPr>
              <a:t> </a:t>
            </a:r>
            <a:r>
              <a:rPr spc="-10" dirty="0">
                <a:solidFill>
                  <a:srgbClr val="0F88FF"/>
                </a:solidFill>
                <a:latin typeface="Arial"/>
                <a:cs typeface="Arial"/>
              </a:rPr>
              <a:t>Travail</a:t>
            </a:r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350252" y="152400"/>
            <a:ext cx="1589531" cy="39928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4291</Words>
  <Application>Microsoft Macintosh PowerPoint</Application>
  <PresentationFormat>Affichage à l'écran (16:9)</PresentationFormat>
  <Paragraphs>369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7" baseType="lpstr">
      <vt:lpstr>Arial</vt:lpstr>
      <vt:lpstr>Carlito</vt:lpstr>
      <vt:lpstr>Liberation Sans Narrow</vt:lpstr>
      <vt:lpstr>Times New Roman</vt:lpstr>
      <vt:lpstr>Wingdings</vt:lpstr>
      <vt:lpstr>Office Theme</vt:lpstr>
      <vt:lpstr>Présentation PowerPoint</vt:lpstr>
      <vt:lpstr>LE PLAN D’ACTION « COMPETENCES » DE LA FILIERE NUCLEAIRE</vt:lpstr>
      <vt:lpstr>Etat d’avancement au 1er juin 2024</vt:lpstr>
      <vt:lpstr>Levier 1 : Renforcer l’attractivité de la filière nucléaire</vt:lpstr>
      <vt:lpstr>Zoom action 1 : enrichir le contenu du site web monavenirdanslenucléaire.fr et renforcer sa notoriété</vt:lpstr>
      <vt:lpstr>Zoom action 2 : Pérenniser la Semaine des métiers du nucléaire</vt:lpstr>
      <vt:lpstr>Zoom action 4 : Contribuer au déploiement du programme FORINDUSTRIE</vt:lpstr>
      <vt:lpstr>Levier 2 : Elargir le sourcing pour accroître les viviers de recrutement</vt:lpstr>
      <vt:lpstr>Zoom action 9 : renforcement du partenariat avec France Travail</vt:lpstr>
      <vt:lpstr>Levier 3 : Favoriser l’orientation des jeunes vers les cursus scientifiques et techniques</vt:lpstr>
      <vt:lpstr>Zoom action 11 : pérenniser le dispositif de bourses d’études</vt:lpstr>
      <vt:lpstr>Zoom action 11 : point sur le financement du dispositif de bourses d’études à date</vt:lpstr>
      <vt:lpstr>Levier 4 : Adapter l’offre de formation initiale aux besoins de la filière nucléaire</vt:lpstr>
      <vt:lpstr>Zoom action 18 : mettre en place une animation nationale des CMQ</vt:lpstr>
      <vt:lpstr>Zoom action 20 : Déployer la coloration des formations de niveau bac pro à bac+5</vt:lpstr>
      <vt:lpstr>Déploiement du Passeport nucléaire au 29 mai : plus de 50 établissements et près de 3000 élèves concernés</vt:lpstr>
      <vt:lpstr>Levier 5 : Renforcer le levier de l’alternance</vt:lpstr>
      <vt:lpstr>Levier 6 : Fédérer les dispositifs de la formation professionnelle continue</vt:lpstr>
      <vt:lpstr>Zoom action 27 : Recenser les ressources existantes (humaines, matérielles, numériques)</vt:lpstr>
      <vt:lpstr>Zoom action 28 : création d'une plateforme de formation pour la filière nucléaire</vt:lpstr>
      <vt:lpstr>Levier 7 : Faciliter l’intégration (compagnonnage)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Elisabeth Terrail</dc:creator>
  <cp:lastModifiedBy>christian Bourgain</cp:lastModifiedBy>
  <cp:revision>1</cp:revision>
  <dcterms:created xsi:type="dcterms:W3CDTF">2024-07-31T09:37:13Z</dcterms:created>
  <dcterms:modified xsi:type="dcterms:W3CDTF">2024-09-10T10:29:02Z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2024-06-10T00:00:00Z</vt:filetime>
  </property>
  <property fmtid="{D5CDD505-2E9C-101B-9397-08002B2CF9AE}" pid="3" name="Creator">
    <vt:lpwstr>Microsoft® PowerPoint® pour Microsoft 365</vt:lpwstr>
  </property>
  <property fmtid="{D5CDD505-2E9C-101B-9397-08002B2CF9AE}" pid="4" name="LastSaved">
    <vt:filetime>2024-07-31T00:00:00Z</vt:filetime>
  </property>
  <property fmtid="{D5CDD505-2E9C-101B-9397-08002B2CF9AE}" pid="5" name="Producer">
    <vt:lpwstr>3-Heights(TM) PDF Security Shell 4.8.25.2 (http://www.pdf-tools.com)</vt:lpwstr>
  </property>
  <property fmtid="{D5CDD505-2E9C-101B-9397-08002B2CF9AE}" pid="6" name="MSIP_Label_2d26f538-337a-4593-a7e6-123667b1a538_Enabled">
    <vt:lpwstr>true</vt:lpwstr>
  </property>
  <property fmtid="{D5CDD505-2E9C-101B-9397-08002B2CF9AE}" pid="7" name="MSIP_Label_2d26f538-337a-4593-a7e6-123667b1a538_SetDate">
    <vt:lpwstr>2024-07-31T09:43:52Z</vt:lpwstr>
  </property>
  <property fmtid="{D5CDD505-2E9C-101B-9397-08002B2CF9AE}" pid="8" name="MSIP_Label_2d26f538-337a-4593-a7e6-123667b1a538_Method">
    <vt:lpwstr>Standard</vt:lpwstr>
  </property>
  <property fmtid="{D5CDD505-2E9C-101B-9397-08002B2CF9AE}" pid="9" name="MSIP_Label_2d26f538-337a-4593-a7e6-123667b1a538_Name">
    <vt:lpwstr>C1 Interne</vt:lpwstr>
  </property>
  <property fmtid="{D5CDD505-2E9C-101B-9397-08002B2CF9AE}" pid="10" name="MSIP_Label_2d26f538-337a-4593-a7e6-123667b1a538_SiteId">
    <vt:lpwstr>e242425b-70fc-44dc-9ddf-c21e304e6c80</vt:lpwstr>
  </property>
  <property fmtid="{D5CDD505-2E9C-101B-9397-08002B2CF9AE}" pid="11" name="MSIP_Label_2d26f538-337a-4593-a7e6-123667b1a538_ActionId">
    <vt:lpwstr>1b20fdf2-a011-4035-a374-7d6d35e6c6b1</vt:lpwstr>
  </property>
  <property fmtid="{D5CDD505-2E9C-101B-9397-08002B2CF9AE}" pid="12" name="MSIP_Label_2d26f538-337a-4593-a7e6-123667b1a538_ContentBits">
    <vt:lpwstr>0</vt:lpwstr>
  </property>
</Properties>
</file>