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9" r:id="rId4"/>
    <p:sldMasterId id="2147483902" r:id="rId5"/>
    <p:sldMasterId id="2147483851" r:id="rId6"/>
    <p:sldMasterId id="2147483879" r:id="rId7"/>
    <p:sldMasterId id="2147483917" r:id="rId8"/>
    <p:sldMasterId id="2147483886" r:id="rId9"/>
    <p:sldMasterId id="2147483913" r:id="rId10"/>
  </p:sldMasterIdLst>
  <p:notesMasterIdLst>
    <p:notesMasterId r:id="rId74"/>
  </p:notesMasterIdLst>
  <p:handoutMasterIdLst>
    <p:handoutMasterId r:id="rId75"/>
  </p:handoutMasterIdLst>
  <p:sldIdLst>
    <p:sldId id="444" r:id="rId11"/>
    <p:sldId id="509" r:id="rId12"/>
    <p:sldId id="510" r:id="rId13"/>
    <p:sldId id="2147470894" r:id="rId14"/>
    <p:sldId id="460" r:id="rId15"/>
    <p:sldId id="2147470907" r:id="rId16"/>
    <p:sldId id="448" r:id="rId17"/>
    <p:sldId id="287" r:id="rId18"/>
    <p:sldId id="288" r:id="rId19"/>
    <p:sldId id="2147470895" r:id="rId20"/>
    <p:sldId id="256" r:id="rId21"/>
    <p:sldId id="263" r:id="rId22"/>
    <p:sldId id="266" r:id="rId23"/>
    <p:sldId id="282" r:id="rId24"/>
    <p:sldId id="283" r:id="rId25"/>
    <p:sldId id="262" r:id="rId26"/>
    <p:sldId id="280" r:id="rId27"/>
    <p:sldId id="449" r:id="rId28"/>
    <p:sldId id="2147470896" r:id="rId29"/>
    <p:sldId id="2147470897" r:id="rId30"/>
    <p:sldId id="2147470898" r:id="rId31"/>
    <p:sldId id="2147470899" r:id="rId32"/>
    <p:sldId id="4511" r:id="rId33"/>
    <p:sldId id="512" r:id="rId34"/>
    <p:sldId id="2147470908" r:id="rId35"/>
    <p:sldId id="450" r:id="rId36"/>
    <p:sldId id="2147470903" r:id="rId37"/>
    <p:sldId id="454" r:id="rId38"/>
    <p:sldId id="2147470900" r:id="rId39"/>
    <p:sldId id="455" r:id="rId40"/>
    <p:sldId id="456" r:id="rId41"/>
    <p:sldId id="2147470904" r:id="rId42"/>
    <p:sldId id="469" r:id="rId43"/>
    <p:sldId id="473" r:id="rId44"/>
    <p:sldId id="467" r:id="rId45"/>
    <p:sldId id="468" r:id="rId46"/>
    <p:sldId id="2147470905" r:id="rId47"/>
    <p:sldId id="2147470901" r:id="rId48"/>
    <p:sldId id="470" r:id="rId49"/>
    <p:sldId id="2147470902" r:id="rId50"/>
    <p:sldId id="472" r:id="rId51"/>
    <p:sldId id="4510" r:id="rId52"/>
    <p:sldId id="2147470906" r:id="rId53"/>
    <p:sldId id="451" r:id="rId54"/>
    <p:sldId id="2147470909" r:id="rId55"/>
    <p:sldId id="478" r:id="rId56"/>
    <p:sldId id="476" r:id="rId57"/>
    <p:sldId id="477" r:id="rId58"/>
    <p:sldId id="2147470910" r:id="rId59"/>
    <p:sldId id="2147470916" r:id="rId60"/>
    <p:sldId id="257" r:id="rId61"/>
    <p:sldId id="258" r:id="rId62"/>
    <p:sldId id="259" r:id="rId63"/>
    <p:sldId id="260" r:id="rId64"/>
    <p:sldId id="2147470917" r:id="rId65"/>
    <p:sldId id="2147470921" r:id="rId66"/>
    <p:sldId id="452" r:id="rId67"/>
    <p:sldId id="2147470923" r:id="rId68"/>
    <p:sldId id="2147470924" r:id="rId69"/>
    <p:sldId id="285" r:id="rId70"/>
    <p:sldId id="453" r:id="rId71"/>
    <p:sldId id="466" r:id="rId72"/>
    <p:sldId id="2147470922" r:id="rId73"/>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610"/>
    <a:srgbClr val="0432FF"/>
    <a:srgbClr val="2FAD66"/>
    <a:srgbClr val="0096FF"/>
    <a:srgbClr val="142848"/>
    <a:srgbClr val="3F2A56"/>
    <a:srgbClr val="00919B"/>
    <a:srgbClr val="FFB9B5"/>
    <a:srgbClr val="60CBD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00F6E6-2531-4C01-9941-CB10DC19440B}" v="227" dt="2025-11-02T19:08:52.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24" autoAdjust="0"/>
    <p:restoredTop sz="94798" autoAdjust="0"/>
  </p:normalViewPr>
  <p:slideViewPr>
    <p:cSldViewPr snapToGrid="0">
      <p:cViewPr varScale="1">
        <p:scale>
          <a:sx n="105" d="100"/>
          <a:sy n="105" d="100"/>
        </p:scale>
        <p:origin x="1120" y="192"/>
      </p:cViewPr>
      <p:guideLst/>
    </p:cSldViewPr>
  </p:slideViewPr>
  <p:outlineViewPr>
    <p:cViewPr>
      <p:scale>
        <a:sx n="33" d="100"/>
        <a:sy n="33" d="100"/>
      </p:scale>
      <p:origin x="0" y="-487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7" d="100"/>
          <a:sy n="47" d="100"/>
        </p:scale>
        <p:origin x="2792" y="4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A0425-1818-D4C9-5320-DAB013BEE565}"/>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707FB69-EDD4-7E10-315A-B09F94C524C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7211757-A428-4161-91C4-E36E757B9506}" type="datetimeFigureOut">
              <a:rPr lang="fr-FR" smtClean="0"/>
              <a:t>04/11/2025</a:t>
            </a:fld>
            <a:endParaRPr lang="fr-FR"/>
          </a:p>
        </p:txBody>
      </p:sp>
      <p:sp>
        <p:nvSpPr>
          <p:cNvPr id="4" name="Espace réservé du pied de page 3">
            <a:extLst>
              <a:ext uri="{FF2B5EF4-FFF2-40B4-BE49-F238E27FC236}">
                <a16:creationId xmlns:a16="http://schemas.microsoft.com/office/drawing/2014/main" id="{CF77F793-7F62-4AFA-7DE7-FC1BC2A8E05F}"/>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6CCCD01-F9A8-A7EC-1B3D-401A2C594844}"/>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18F1EA2-7B28-446F-A854-EFEB6915671E}" type="slidenum">
              <a:rPr lang="fr-FR" smtClean="0"/>
              <a:t>‹N°›</a:t>
            </a:fld>
            <a:endParaRPr lang="fr-FR"/>
          </a:p>
        </p:txBody>
      </p:sp>
    </p:spTree>
    <p:extLst>
      <p:ext uri="{BB962C8B-B14F-4D97-AF65-F5344CB8AC3E}">
        <p14:creationId xmlns:p14="http://schemas.microsoft.com/office/powerpoint/2010/main" val="1972124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B06646B-462F-2246-A306-227B32392221}" type="datetimeFigureOut">
              <a:rPr lang="fr-FR" smtClean="0"/>
              <a:t>03/11/2025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92B9F08D-ABCE-0544-B572-F2E818B431C2}" type="slidenum">
              <a:rPr lang="fr-FR" smtClean="0"/>
              <a:t>‹N°›</a:t>
            </a:fld>
            <a:endParaRPr lang="fr-FR"/>
          </a:p>
        </p:txBody>
      </p:sp>
    </p:spTree>
    <p:extLst>
      <p:ext uri="{BB962C8B-B14F-4D97-AF65-F5344CB8AC3E}">
        <p14:creationId xmlns:p14="http://schemas.microsoft.com/office/powerpoint/2010/main" val="47575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40B9-A172-CA5D-5BC7-B2B191719A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DA1E4E-FAF9-D392-1E0F-C8ED022E99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55181A-808D-BC2A-F541-67877524B20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6346F24-2E8E-C409-A1E8-A8D3DB5D95C9}"/>
              </a:ext>
            </a:extLst>
          </p:cNvPr>
          <p:cNvSpPr>
            <a:spLocks noGrp="1"/>
          </p:cNvSpPr>
          <p:nvPr>
            <p:ph type="sldNum" sz="quarter" idx="5"/>
          </p:nvPr>
        </p:nvSpPr>
        <p:spPr/>
        <p:txBody>
          <a:bodyPr/>
          <a:lstStyle/>
          <a:p>
            <a:fld id="{9D2DA4C8-BBB5-3E46-B63D-F482CA1493FE}" type="slidenum">
              <a:t>28</a:t>
            </a:fld>
            <a:endParaRPr lang="fr-FR"/>
          </a:p>
        </p:txBody>
      </p:sp>
    </p:spTree>
    <p:extLst>
      <p:ext uri="{BB962C8B-B14F-4D97-AF65-F5344CB8AC3E}">
        <p14:creationId xmlns:p14="http://schemas.microsoft.com/office/powerpoint/2010/main" val="815206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D2DA4C8-BBB5-3E46-B63D-F482CA1493FE}" type="slidenum">
              <a:t>29</a:t>
            </a:fld>
            <a:endParaRPr lang="fr-FR"/>
          </a:p>
        </p:txBody>
      </p:sp>
    </p:spTree>
    <p:extLst>
      <p:ext uri="{BB962C8B-B14F-4D97-AF65-F5344CB8AC3E}">
        <p14:creationId xmlns:p14="http://schemas.microsoft.com/office/powerpoint/2010/main" val="2348870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D2DA4C8-BBB5-3E46-B63D-F482CA1493FE}" type="slidenum">
              <a:t>31</a:t>
            </a:fld>
            <a:endParaRPr lang="fr-FR"/>
          </a:p>
        </p:txBody>
      </p:sp>
    </p:spTree>
    <p:extLst>
      <p:ext uri="{BB962C8B-B14F-4D97-AF65-F5344CB8AC3E}">
        <p14:creationId xmlns:p14="http://schemas.microsoft.com/office/powerpoint/2010/main" val="1548627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dirty="0"/>
          </a:p>
        </p:txBody>
      </p:sp>
      <p:sp>
        <p:nvSpPr>
          <p:cNvPr id="215" name="Google Shape;21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dirty="0"/>
          </a:p>
        </p:txBody>
      </p:sp>
      <p:sp>
        <p:nvSpPr>
          <p:cNvPr id="215" name="Google Shape;21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6" name="Google Shape;2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896A1CAE-FF5F-64FC-9E06-3F1D188CED9E}"/>
            </a:ext>
          </a:extLst>
        </p:cNvPr>
        <p:cNvGrpSpPr/>
        <p:nvPr/>
      </p:nvGrpSpPr>
      <p:grpSpPr>
        <a:xfrm>
          <a:off x="0" y="0"/>
          <a:ext cx="0" cy="0"/>
          <a:chOff x="0" y="0"/>
          <a:chExt cx="0" cy="0"/>
        </a:xfrm>
      </p:grpSpPr>
      <p:sp>
        <p:nvSpPr>
          <p:cNvPr id="255" name="Google Shape;255;p11:notes">
            <a:extLst>
              <a:ext uri="{FF2B5EF4-FFF2-40B4-BE49-F238E27FC236}">
                <a16:creationId xmlns:a16="http://schemas.microsoft.com/office/drawing/2014/main" id="{A4E806C2-D790-0155-9F0D-A7902B38D2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dirty="0"/>
          </a:p>
        </p:txBody>
      </p:sp>
      <p:sp>
        <p:nvSpPr>
          <p:cNvPr id="256" name="Google Shape;256;p11:notes">
            <a:extLst>
              <a:ext uri="{FF2B5EF4-FFF2-40B4-BE49-F238E27FC236}">
                <a16:creationId xmlns:a16="http://schemas.microsoft.com/office/drawing/2014/main" id="{86F0AEE3-44F1-6B96-195F-97740AD084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5278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28E95FCD-1B45-2197-9A06-3F58CFECF231}"/>
            </a:ext>
          </a:extLst>
        </p:cNvPr>
        <p:cNvGrpSpPr/>
        <p:nvPr/>
      </p:nvGrpSpPr>
      <p:grpSpPr>
        <a:xfrm>
          <a:off x="0" y="0"/>
          <a:ext cx="0" cy="0"/>
          <a:chOff x="0" y="0"/>
          <a:chExt cx="0" cy="0"/>
        </a:xfrm>
      </p:grpSpPr>
      <p:sp>
        <p:nvSpPr>
          <p:cNvPr id="255" name="Google Shape;255;p11:notes">
            <a:extLst>
              <a:ext uri="{FF2B5EF4-FFF2-40B4-BE49-F238E27FC236}">
                <a16:creationId xmlns:a16="http://schemas.microsoft.com/office/drawing/2014/main" id="{EADAE285-61AC-85EA-B46C-28115D62B3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dirty="0"/>
          </a:p>
        </p:txBody>
      </p:sp>
      <p:sp>
        <p:nvSpPr>
          <p:cNvPr id="256" name="Google Shape;256;p11:notes">
            <a:extLst>
              <a:ext uri="{FF2B5EF4-FFF2-40B4-BE49-F238E27FC236}">
                <a16:creationId xmlns:a16="http://schemas.microsoft.com/office/drawing/2014/main" id="{3FEEB57B-2875-6507-2D04-96FCEFE4EF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178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9" name="Google Shape;1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FC2190A-667D-0092-1352-6B5CD61614BA}"/>
            </a:ext>
          </a:extLst>
        </p:cNvPr>
        <p:cNvGrpSpPr/>
        <p:nvPr/>
      </p:nvGrpSpPr>
      <p:grpSpPr>
        <a:xfrm>
          <a:off x="0" y="0"/>
          <a:ext cx="0" cy="0"/>
          <a:chOff x="0" y="0"/>
          <a:chExt cx="0" cy="0"/>
        </a:xfrm>
      </p:grpSpPr>
      <p:sp>
        <p:nvSpPr>
          <p:cNvPr id="103" name="Google Shape;103;p1:notes">
            <a:extLst>
              <a:ext uri="{FF2B5EF4-FFF2-40B4-BE49-F238E27FC236}">
                <a16:creationId xmlns:a16="http://schemas.microsoft.com/office/drawing/2014/main" id="{4EA237C6-493D-BC8F-6955-6A2D858D2C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1:notes">
            <a:extLst>
              <a:ext uri="{FF2B5EF4-FFF2-40B4-BE49-F238E27FC236}">
                <a16:creationId xmlns:a16="http://schemas.microsoft.com/office/drawing/2014/main" id="{26A1DF01-FB60-2B07-0CCA-FBC1CADDEC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023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40B9-A172-CA5D-5BC7-B2B191719A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DA1E4E-FAF9-D392-1E0F-C8ED022E99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55181A-808D-BC2A-F541-67877524B20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6346F24-2E8E-C409-A1E8-A8D3DB5D95C9}"/>
              </a:ext>
            </a:extLst>
          </p:cNvPr>
          <p:cNvSpPr>
            <a:spLocks noGrp="1"/>
          </p:cNvSpPr>
          <p:nvPr>
            <p:ph type="sldNum" sz="quarter" idx="5"/>
          </p:nvPr>
        </p:nvSpPr>
        <p:spPr/>
        <p:txBody>
          <a:bodyPr/>
          <a:lstStyle/>
          <a:p>
            <a:fld id="{9D2DA4C8-BBB5-3E46-B63D-F482CA1493FE}" type="slidenum">
              <a:t>20</a:t>
            </a:fld>
            <a:endParaRPr lang="fr-FR"/>
          </a:p>
        </p:txBody>
      </p:sp>
    </p:spTree>
    <p:extLst>
      <p:ext uri="{BB962C8B-B14F-4D97-AF65-F5344CB8AC3E}">
        <p14:creationId xmlns:p14="http://schemas.microsoft.com/office/powerpoint/2010/main" val="815206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D2DA4C8-BBB5-3E46-B63D-F482CA1493FE}" type="slidenum">
              <a:t>21</a:t>
            </a:fld>
            <a:endParaRPr lang="fr-FR"/>
          </a:p>
        </p:txBody>
      </p:sp>
    </p:spTree>
    <p:extLst>
      <p:ext uri="{BB962C8B-B14F-4D97-AF65-F5344CB8AC3E}">
        <p14:creationId xmlns:p14="http://schemas.microsoft.com/office/powerpoint/2010/main" val="2348870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7.xml"/><Relationship Id="rId4" Type="http://schemas.openxmlformats.org/officeDocument/2006/relationships/image" Target="../media/image3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 Id="rId4" Type="http://schemas.openxmlformats.org/officeDocument/2006/relationships/image" Target="../media/image4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4.svg"/><Relationship Id="rId4"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Intern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D0352C-A313-8A67-31C8-BDFD1B736C7D}"/>
              </a:ext>
            </a:extLst>
          </p:cNvPr>
          <p:cNvSpPr/>
          <p:nvPr userDrawn="1"/>
        </p:nvSpPr>
        <p:spPr>
          <a:xfrm>
            <a:off x="0" y="0"/>
            <a:ext cx="12192000"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6" name="Title 19">
            <a:extLst>
              <a:ext uri="{FF2B5EF4-FFF2-40B4-BE49-F238E27FC236}">
                <a16:creationId xmlns:a16="http://schemas.microsoft.com/office/drawing/2014/main" id="{F1101149-20A9-F40F-87D4-54B2DDDF2BA4}"/>
              </a:ext>
            </a:extLst>
          </p:cNvPr>
          <p:cNvSpPr>
            <a:spLocks noGrp="1"/>
          </p:cNvSpPr>
          <p:nvPr>
            <p:ph type="title" hasCustomPrompt="1"/>
          </p:nvPr>
        </p:nvSpPr>
        <p:spPr>
          <a:xfrm>
            <a:off x="2851680" y="2135590"/>
            <a:ext cx="6757367" cy="2777604"/>
          </a:xfrm>
        </p:spPr>
        <p:txBody>
          <a:bodyPr anchor="ctr" anchorCtr="0"/>
          <a:lstStyle>
            <a:lvl1pPr algn="l">
              <a:defRPr sz="4800" b="1" i="0" cap="none">
                <a:solidFill>
                  <a:schemeClr val="tx1"/>
                </a:solidFill>
                <a:highlight>
                  <a:srgbClr val="FFFFFF"/>
                </a:highlight>
                <a:latin typeface="Calibri" panose="020F0502020204030204" pitchFamily="34" charset="0"/>
                <a:cs typeface="Calibri" panose="020F0502020204030204" pitchFamily="34" charset="0"/>
              </a:defRPr>
            </a:lvl1pPr>
          </a:lstStyle>
          <a:p>
            <a:r>
              <a:rPr lang="fr-FR" dirty="0"/>
              <a:t>Click to </a:t>
            </a:r>
            <a:r>
              <a:rPr lang="fr-FR" dirty="0" err="1"/>
              <a:t>edit</a:t>
            </a:r>
            <a:r>
              <a:rPr lang="fr-FR" dirty="0"/>
              <a:t> master </a:t>
            </a:r>
            <a:r>
              <a:rPr lang="fr-FR" dirty="0" err="1"/>
              <a:t>title</a:t>
            </a:r>
            <a:r>
              <a:rPr lang="fr-FR" dirty="0"/>
              <a:t> style</a:t>
            </a:r>
          </a:p>
        </p:txBody>
      </p:sp>
      <p:pic>
        <p:nvPicPr>
          <p:cNvPr id="4" name="Graphique 3">
            <a:extLst>
              <a:ext uri="{FF2B5EF4-FFF2-40B4-BE49-F238E27FC236}">
                <a16:creationId xmlns:a16="http://schemas.microsoft.com/office/drawing/2014/main" id="{B2B53535-1500-24C2-F5D4-4033275A4C5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5467" t="4154" b="4479"/>
          <a:stretch>
            <a:fillRect/>
          </a:stretch>
        </p:blipFill>
        <p:spPr>
          <a:xfrm>
            <a:off x="0" y="0"/>
            <a:ext cx="2521974" cy="6858000"/>
          </a:xfrm>
          <a:prstGeom prst="rect">
            <a:avLst/>
          </a:prstGeom>
        </p:spPr>
      </p:pic>
      <p:pic>
        <p:nvPicPr>
          <p:cNvPr id="5" name="Graphique 4">
            <a:extLst>
              <a:ext uri="{FF2B5EF4-FFF2-40B4-BE49-F238E27FC236}">
                <a16:creationId xmlns:a16="http://schemas.microsoft.com/office/drawing/2014/main" id="{EFED0ADB-75D1-6855-84A3-A5A343826D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0683057" y="5356068"/>
            <a:ext cx="779751" cy="1497617"/>
          </a:xfrm>
          <a:prstGeom prst="rect">
            <a:avLst/>
          </a:prstGeom>
        </p:spPr>
      </p:pic>
      <p:sp>
        <p:nvSpPr>
          <p:cNvPr id="7" name="Espace réservé du texte 6">
            <a:extLst>
              <a:ext uri="{FF2B5EF4-FFF2-40B4-BE49-F238E27FC236}">
                <a16:creationId xmlns:a16="http://schemas.microsoft.com/office/drawing/2014/main" id="{AFD62BA9-DD26-27D6-E2E6-1C99CCAD03C3}"/>
              </a:ext>
            </a:extLst>
          </p:cNvPr>
          <p:cNvSpPr>
            <a:spLocks noGrp="1"/>
          </p:cNvSpPr>
          <p:nvPr>
            <p:ph type="body" sz="quarter" idx="10"/>
          </p:nvPr>
        </p:nvSpPr>
        <p:spPr>
          <a:xfrm>
            <a:off x="2851680" y="5715001"/>
            <a:ext cx="6757366" cy="779751"/>
          </a:xfrm>
        </p:spPr>
        <p:txBody>
          <a:bodyPr anchor="ctr" anchorCtr="0"/>
          <a:lstStyle>
            <a:lvl1pPr>
              <a:defRPr sz="1800">
                <a:solidFill>
                  <a:schemeClr val="bg1"/>
                </a:solidFill>
                <a:latin typeface="Calibri" panose="020F0502020204030204" pitchFamily="34" charset="0"/>
                <a:cs typeface="Calibri" panose="020F0502020204030204" pitchFamily="34" charset="0"/>
              </a:defRPr>
            </a:lvl1pPr>
            <a:lvl2pPr>
              <a:defRPr>
                <a:solidFill>
                  <a:schemeClr val="bg1"/>
                </a:solidFill>
                <a:latin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cs typeface="Calibri" panose="020F0502020204030204" pitchFamily="34" charset="0"/>
              </a:defRPr>
            </a:lvl5pPr>
          </a:lstStyle>
          <a:p>
            <a:pPr lvl="0"/>
            <a:r>
              <a:rPr lang="fr-FR" dirty="0"/>
              <a:t>Cliquez pour modifier les styles du texte du masque</a:t>
            </a:r>
          </a:p>
        </p:txBody>
      </p:sp>
    </p:spTree>
    <p:extLst>
      <p:ext uri="{BB962C8B-B14F-4D97-AF65-F5344CB8AC3E}">
        <p14:creationId xmlns:p14="http://schemas.microsoft.com/office/powerpoint/2010/main" val="282520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itre-03 INTER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14F6AA-087B-CE36-96C0-427F96B4A99B}"/>
              </a:ext>
            </a:extLst>
          </p:cNvPr>
          <p:cNvSpPr/>
          <p:nvPr userDrawn="1"/>
        </p:nvSpPr>
        <p:spPr>
          <a:xfrm>
            <a:off x="0" y="0"/>
            <a:ext cx="12192000" cy="6857999"/>
          </a:xfrm>
          <a:prstGeom prst="rect">
            <a:avLst/>
          </a:prstGeom>
          <a:solidFill>
            <a:schemeClr val="accent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6" name="Graphique 5">
            <a:extLst>
              <a:ext uri="{FF2B5EF4-FFF2-40B4-BE49-F238E27FC236}">
                <a16:creationId xmlns:a16="http://schemas.microsoft.com/office/drawing/2014/main" id="{04D0DE6E-8BB1-7EAF-0A35-FB3905B453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6095" y="-311727"/>
            <a:ext cx="3908069" cy="7505973"/>
          </a:xfrm>
          <a:prstGeom prst="rect">
            <a:avLst/>
          </a:prstGeom>
        </p:spPr>
      </p:pic>
      <p:pic>
        <p:nvPicPr>
          <p:cNvPr id="16" name="Graphique 15">
            <a:extLst>
              <a:ext uri="{FF2B5EF4-FFF2-40B4-BE49-F238E27FC236}">
                <a16:creationId xmlns:a16="http://schemas.microsoft.com/office/drawing/2014/main" id="{A56199FF-4002-2744-182B-DD250F36A7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7624" y="3844296"/>
            <a:ext cx="2770295" cy="3434012"/>
          </a:xfrm>
          <a:prstGeom prst="rect">
            <a:avLst/>
          </a:prstGeom>
        </p:spPr>
      </p:pic>
      <p:sp>
        <p:nvSpPr>
          <p:cNvPr id="19" name="Title 19">
            <a:extLst>
              <a:ext uri="{FF2B5EF4-FFF2-40B4-BE49-F238E27FC236}">
                <a16:creationId xmlns:a16="http://schemas.microsoft.com/office/drawing/2014/main" id="{EF18C0AC-6DBA-94F4-5062-2FEE5DE05DAD}"/>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tx1"/>
                </a:solidFill>
                <a:highlight>
                  <a:srgbClr val="FFFFFF"/>
                </a:highlight>
              </a:defRPr>
            </a:lvl1pPr>
          </a:lstStyle>
          <a:p>
            <a:r>
              <a:rPr lang="fr-FR" dirty="0"/>
              <a:t>Click to </a:t>
            </a:r>
            <a:r>
              <a:rPr lang="fr-FR" dirty="0" err="1"/>
              <a:t>edit</a:t>
            </a:r>
            <a:r>
              <a:rPr lang="fr-FR" dirty="0"/>
              <a:t> Master </a:t>
            </a:r>
            <a:r>
              <a:rPr lang="fr-FR" dirty="0" err="1"/>
              <a:t>title</a:t>
            </a:r>
            <a:r>
              <a:rPr lang="fr-FR" dirty="0"/>
              <a:t> style </a:t>
            </a:r>
          </a:p>
        </p:txBody>
      </p:sp>
      <p:sp>
        <p:nvSpPr>
          <p:cNvPr id="4" name="Espace réservé du numéro de diapositive 3">
            <a:extLst>
              <a:ext uri="{FF2B5EF4-FFF2-40B4-BE49-F238E27FC236}">
                <a16:creationId xmlns:a16="http://schemas.microsoft.com/office/drawing/2014/main" id="{6BCA331F-5B5E-77DE-69E1-411B73E4795A}"/>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49525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itre-04 INTER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369C70-62E8-4ADD-473D-2A6E7636B2A1}"/>
              </a:ext>
            </a:extLst>
          </p:cNvPr>
          <p:cNvSpPr/>
          <p:nvPr userDrawn="1"/>
        </p:nvSpPr>
        <p:spPr>
          <a:xfrm>
            <a:off x="0" y="0"/>
            <a:ext cx="12192000" cy="6857999"/>
          </a:xfrm>
          <a:prstGeom prst="rect">
            <a:avLst/>
          </a:prstGeom>
          <a:solidFill>
            <a:schemeClr val="accent2"/>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6" name="Graphique 5">
            <a:extLst>
              <a:ext uri="{FF2B5EF4-FFF2-40B4-BE49-F238E27FC236}">
                <a16:creationId xmlns:a16="http://schemas.microsoft.com/office/drawing/2014/main" id="{0607AD38-DF60-D8A5-C75A-4668C5BD0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6095" y="-311727"/>
            <a:ext cx="3908069" cy="7505973"/>
          </a:xfrm>
          <a:prstGeom prst="rect">
            <a:avLst/>
          </a:prstGeom>
        </p:spPr>
      </p:pic>
      <p:pic>
        <p:nvPicPr>
          <p:cNvPr id="16" name="Graphique 15">
            <a:extLst>
              <a:ext uri="{FF2B5EF4-FFF2-40B4-BE49-F238E27FC236}">
                <a16:creationId xmlns:a16="http://schemas.microsoft.com/office/drawing/2014/main" id="{92DCBCB4-1DC8-1A86-DA9D-166FFAED13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9474" y="3871912"/>
            <a:ext cx="3406395" cy="3406395"/>
          </a:xfrm>
          <a:prstGeom prst="rect">
            <a:avLst/>
          </a:prstGeom>
        </p:spPr>
      </p:pic>
      <p:sp>
        <p:nvSpPr>
          <p:cNvPr id="19" name="Title 19">
            <a:extLst>
              <a:ext uri="{FF2B5EF4-FFF2-40B4-BE49-F238E27FC236}">
                <a16:creationId xmlns:a16="http://schemas.microsoft.com/office/drawing/2014/main" id="{22F2085E-E9A1-00B5-30EB-9C11548A4EEB}"/>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tx1"/>
                </a:solidFill>
                <a:highlight>
                  <a:srgbClr val="FFFFFF"/>
                </a:highlight>
              </a:defRPr>
            </a:lvl1pPr>
          </a:lstStyle>
          <a:p>
            <a:r>
              <a:rPr lang="fr-FR" dirty="0"/>
              <a:t>Click to </a:t>
            </a:r>
            <a:r>
              <a:rPr lang="fr-FR" dirty="0" err="1"/>
              <a:t>edit</a:t>
            </a:r>
            <a:r>
              <a:rPr lang="fr-FR" dirty="0"/>
              <a:t> Master </a:t>
            </a:r>
            <a:r>
              <a:rPr lang="fr-FR" dirty="0" err="1"/>
              <a:t>title</a:t>
            </a:r>
            <a:r>
              <a:rPr lang="fr-FR" dirty="0"/>
              <a:t> style </a:t>
            </a:r>
          </a:p>
        </p:txBody>
      </p:sp>
      <p:sp>
        <p:nvSpPr>
          <p:cNvPr id="4" name="Espace réservé du numéro de diapositive 3">
            <a:extLst>
              <a:ext uri="{FF2B5EF4-FFF2-40B4-BE49-F238E27FC236}">
                <a16:creationId xmlns:a16="http://schemas.microsoft.com/office/drawing/2014/main" id="{AB3F6521-FF8A-29EC-374D-FFFEFFC399B1}"/>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192272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itre-05 INTER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11B0B1-B187-5733-D88D-9162A83239BD}"/>
              </a:ext>
            </a:extLst>
          </p:cNvPr>
          <p:cNvSpPr/>
          <p:nvPr userDrawn="1"/>
        </p:nvSpPr>
        <p:spPr>
          <a:xfrm>
            <a:off x="0" y="0"/>
            <a:ext cx="12192000"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15" name="Graphique 14">
            <a:extLst>
              <a:ext uri="{FF2B5EF4-FFF2-40B4-BE49-F238E27FC236}">
                <a16:creationId xmlns:a16="http://schemas.microsoft.com/office/drawing/2014/main" id="{80548BB8-FB32-466C-400A-FFFA1830DD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6095" y="-311727"/>
            <a:ext cx="3908069" cy="7505973"/>
          </a:xfrm>
          <a:prstGeom prst="rect">
            <a:avLst/>
          </a:prstGeom>
        </p:spPr>
      </p:pic>
      <p:pic>
        <p:nvPicPr>
          <p:cNvPr id="12" name="Graphique 11">
            <a:extLst>
              <a:ext uri="{FF2B5EF4-FFF2-40B4-BE49-F238E27FC236}">
                <a16:creationId xmlns:a16="http://schemas.microsoft.com/office/drawing/2014/main" id="{DE7F49B4-6532-E046-A802-10FC50F087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4424" y="3871912"/>
            <a:ext cx="2986559" cy="3406395"/>
          </a:xfrm>
          <a:prstGeom prst="rect">
            <a:avLst/>
          </a:prstGeom>
        </p:spPr>
      </p:pic>
      <p:sp>
        <p:nvSpPr>
          <p:cNvPr id="19" name="Title 19">
            <a:extLst>
              <a:ext uri="{FF2B5EF4-FFF2-40B4-BE49-F238E27FC236}">
                <a16:creationId xmlns:a16="http://schemas.microsoft.com/office/drawing/2014/main" id="{DAA6FDB6-27E4-4F3D-4714-0CB9B2EAB930}"/>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tx1"/>
                </a:solidFill>
                <a:highlight>
                  <a:srgbClr val="FFFFFF"/>
                </a:highlight>
              </a:defRPr>
            </a:lvl1pPr>
          </a:lstStyle>
          <a:p>
            <a:r>
              <a:rPr lang="fr-FR" dirty="0"/>
              <a:t>Click to </a:t>
            </a:r>
            <a:r>
              <a:rPr lang="fr-FR" dirty="0" err="1"/>
              <a:t>edit</a:t>
            </a:r>
            <a:r>
              <a:rPr lang="fr-FR" dirty="0"/>
              <a:t> Master </a:t>
            </a:r>
            <a:r>
              <a:rPr lang="fr-FR" dirty="0" err="1"/>
              <a:t>title</a:t>
            </a:r>
            <a:r>
              <a:rPr lang="fr-FR" dirty="0"/>
              <a:t> style </a:t>
            </a:r>
          </a:p>
        </p:txBody>
      </p:sp>
      <p:sp>
        <p:nvSpPr>
          <p:cNvPr id="4" name="Espace réservé du numéro de diapositive 3">
            <a:extLst>
              <a:ext uri="{FF2B5EF4-FFF2-40B4-BE49-F238E27FC236}">
                <a16:creationId xmlns:a16="http://schemas.microsoft.com/office/drawing/2014/main" id="{E59806F8-A8A8-1C6D-F7BB-74231838A72F}"/>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bg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369502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itre-06 INTERN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26ADD6-C75F-67D4-8D94-5E9138FD5744}"/>
              </a:ext>
            </a:extLst>
          </p:cNvPr>
          <p:cNvSpPr/>
          <p:nvPr userDrawn="1"/>
        </p:nvSpPr>
        <p:spPr>
          <a:xfrm>
            <a:off x="0" y="0"/>
            <a:ext cx="12192000" cy="6857999"/>
          </a:xfrm>
          <a:prstGeom prst="rect">
            <a:avLst/>
          </a:prstGeom>
          <a:solidFill>
            <a:schemeClr val="tx2"/>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16" name="Graphique 15">
            <a:extLst>
              <a:ext uri="{FF2B5EF4-FFF2-40B4-BE49-F238E27FC236}">
                <a16:creationId xmlns:a16="http://schemas.microsoft.com/office/drawing/2014/main" id="{44AA0441-C17C-BEBD-8418-5CF9E1166B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6095" y="-311727"/>
            <a:ext cx="3908069" cy="7505973"/>
          </a:xfrm>
          <a:prstGeom prst="rect">
            <a:avLst/>
          </a:prstGeom>
        </p:spPr>
      </p:pic>
      <p:pic>
        <p:nvPicPr>
          <p:cNvPr id="15" name="Graphique 14">
            <a:extLst>
              <a:ext uri="{FF2B5EF4-FFF2-40B4-BE49-F238E27FC236}">
                <a16:creationId xmlns:a16="http://schemas.microsoft.com/office/drawing/2014/main" id="{32107EB6-7EDB-A571-4A1B-AD048BD43E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8724" y="3871912"/>
            <a:ext cx="2814808" cy="3406395"/>
          </a:xfrm>
          <a:prstGeom prst="rect">
            <a:avLst/>
          </a:prstGeom>
        </p:spPr>
      </p:pic>
      <p:sp>
        <p:nvSpPr>
          <p:cNvPr id="19" name="Title 19">
            <a:extLst>
              <a:ext uri="{FF2B5EF4-FFF2-40B4-BE49-F238E27FC236}">
                <a16:creationId xmlns:a16="http://schemas.microsoft.com/office/drawing/2014/main" id="{39BD8130-D797-51B7-D1C6-61C15E751E25}"/>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tx1"/>
                </a:solidFill>
                <a:highlight>
                  <a:srgbClr val="FFFFFF"/>
                </a:highlight>
              </a:defRPr>
            </a:lvl1pPr>
          </a:lstStyle>
          <a:p>
            <a:r>
              <a:rPr lang="fr-FR" dirty="0"/>
              <a:t>Click to </a:t>
            </a:r>
            <a:r>
              <a:rPr lang="fr-FR" dirty="0" err="1"/>
              <a:t>edit</a:t>
            </a:r>
            <a:r>
              <a:rPr lang="fr-FR" dirty="0"/>
              <a:t> Master </a:t>
            </a:r>
            <a:r>
              <a:rPr lang="fr-FR" dirty="0" err="1"/>
              <a:t>title</a:t>
            </a:r>
            <a:r>
              <a:rPr lang="fr-FR" dirty="0"/>
              <a:t> style </a:t>
            </a:r>
          </a:p>
        </p:txBody>
      </p:sp>
    </p:spTree>
    <p:extLst>
      <p:ext uri="{BB962C8B-B14F-4D97-AF65-F5344CB8AC3E}">
        <p14:creationId xmlns:p14="http://schemas.microsoft.com/office/powerpoint/2010/main" val="24058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n-F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1012D-454D-B585-E4E4-11998A891E3E}"/>
              </a:ext>
            </a:extLst>
          </p:cNvPr>
          <p:cNvSpPr/>
          <p:nvPr userDrawn="1"/>
        </p:nvSpPr>
        <p:spPr>
          <a:xfrm>
            <a:off x="1" y="0"/>
            <a:ext cx="12192000"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5" name="Graphique 4">
            <a:extLst>
              <a:ext uri="{FF2B5EF4-FFF2-40B4-BE49-F238E27FC236}">
                <a16:creationId xmlns:a16="http://schemas.microsoft.com/office/drawing/2014/main" id="{48EDFF77-90A4-03C2-086F-CB04B6A14C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2028216"/>
            <a:ext cx="12192001" cy="2093575"/>
          </a:xfrm>
          <a:prstGeom prst="rect">
            <a:avLst/>
          </a:prstGeom>
        </p:spPr>
      </p:pic>
      <p:pic>
        <p:nvPicPr>
          <p:cNvPr id="7" name="Image 6" descr="Une image contenant texte, Police, Graphique, logo&#10;&#10;Le contenu généré par l’IA peut être incorrect.">
            <a:extLst>
              <a:ext uri="{FF2B5EF4-FFF2-40B4-BE49-F238E27FC236}">
                <a16:creationId xmlns:a16="http://schemas.microsoft.com/office/drawing/2014/main" id="{EB6C0139-F20E-7AA7-3925-D88D22B38B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83081" y="4966007"/>
            <a:ext cx="2225836" cy="2225836"/>
          </a:xfrm>
          <a:prstGeom prst="rect">
            <a:avLst/>
          </a:prstGeom>
        </p:spPr>
      </p:pic>
    </p:spTree>
    <p:extLst>
      <p:ext uri="{BB962C8B-B14F-4D97-AF65-F5344CB8AC3E}">
        <p14:creationId xmlns:p14="http://schemas.microsoft.com/office/powerpoint/2010/main" val="71173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FB9C093-5A1C-3243-A675-0AFECB55897A}"/>
              </a:ext>
            </a:extLst>
          </p:cNvPr>
          <p:cNvSpPr>
            <a:spLocks noGrp="1"/>
          </p:cNvSpPr>
          <p:nvPr>
            <p:ph type="dt" sz="half" idx="10"/>
          </p:nvPr>
        </p:nvSpPr>
        <p:spPr/>
        <p:txBody>
          <a:bodyPr/>
          <a:lstStyle/>
          <a:p>
            <a:endParaRPr lang="fr-FR" dirty="0"/>
          </a:p>
        </p:txBody>
      </p:sp>
      <p:sp>
        <p:nvSpPr>
          <p:cNvPr id="5" name="Espace réservé du pied de page 4">
            <a:extLst>
              <a:ext uri="{FF2B5EF4-FFF2-40B4-BE49-F238E27FC236}">
                <a16:creationId xmlns:a16="http://schemas.microsoft.com/office/drawing/2014/main" id="{24AF0301-18E3-F343-91D8-21FD7258477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A6CA0C56-499B-C84E-BE53-C1D9222E52DA}"/>
              </a:ext>
            </a:extLst>
          </p:cNvPr>
          <p:cNvSpPr>
            <a:spLocks noGrp="1"/>
          </p:cNvSpPr>
          <p:nvPr>
            <p:ph type="sldNum" sz="quarter" idx="12"/>
          </p:nvPr>
        </p:nvSpPr>
        <p:spPr/>
        <p:txBody>
          <a:bodyPr/>
          <a:lstStyle>
            <a:lvl1pPr>
              <a:defRPr b="1">
                <a:solidFill>
                  <a:schemeClr val="tx1"/>
                </a:solidFill>
              </a:defRPr>
            </a:lvl1pPr>
          </a:lstStyle>
          <a:p>
            <a:fld id="{6413715D-07D6-514E-9095-628F7A4A45D9}" type="slidenum">
              <a:rPr lang="fr-FR" smtClean="0"/>
              <a:pPr/>
              <a:t>‹N°›</a:t>
            </a:fld>
            <a:endParaRPr lang="fr-FR" dirty="0"/>
          </a:p>
        </p:txBody>
      </p:sp>
      <p:pic>
        <p:nvPicPr>
          <p:cNvPr id="8" name="Image 7">
            <a:extLst>
              <a:ext uri="{FF2B5EF4-FFF2-40B4-BE49-F238E27FC236}">
                <a16:creationId xmlns:a16="http://schemas.microsoft.com/office/drawing/2014/main" id="{B51526AE-DD4D-0843-8651-D6B09517EE83}"/>
              </a:ext>
            </a:extLst>
          </p:cNvPr>
          <p:cNvPicPr>
            <a:picLocks noChangeAspect="1"/>
          </p:cNvPicPr>
          <p:nvPr userDrawn="1"/>
        </p:nvPicPr>
        <p:blipFill>
          <a:blip r:embed="rId2"/>
          <a:stretch>
            <a:fillRect/>
          </a:stretch>
        </p:blipFill>
        <p:spPr>
          <a:xfrm>
            <a:off x="349250" y="179774"/>
            <a:ext cx="977900" cy="1003300"/>
          </a:xfrm>
          <a:prstGeom prst="rect">
            <a:avLst/>
          </a:prstGeom>
        </p:spPr>
      </p:pic>
    </p:spTree>
    <p:extLst>
      <p:ext uri="{BB962C8B-B14F-4D97-AF65-F5344CB8AC3E}">
        <p14:creationId xmlns:p14="http://schemas.microsoft.com/office/powerpoint/2010/main" val="3793432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74DB263-DF6F-F98B-1ABA-73D745FBDEB9}"/>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895363EF-601A-F7AC-6582-1D76D2C4476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FC6AFB6-2C23-8805-4026-890006563EA6}"/>
              </a:ext>
            </a:extLst>
          </p:cNvPr>
          <p:cNvSpPr>
            <a:spLocks noGrp="1"/>
          </p:cNvSpPr>
          <p:nvPr>
            <p:ph type="sldNum" sz="quarter" idx="12"/>
          </p:nvPr>
        </p:nvSpPr>
        <p:spPr/>
        <p:txBody>
          <a:bodyPr/>
          <a:lstStyle/>
          <a:p>
            <a:fld id="{AF35F0C2-1DEB-AD4D-A346-4F4816D2C42A}" type="slidenum">
              <a:t>‹N°›</a:t>
            </a:fld>
            <a:endParaRPr lang="fr-FR"/>
          </a:p>
        </p:txBody>
      </p:sp>
    </p:spTree>
    <p:extLst>
      <p:ext uri="{BB962C8B-B14F-4D97-AF65-F5344CB8AC3E}">
        <p14:creationId xmlns:p14="http://schemas.microsoft.com/office/powerpoint/2010/main" val="16584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515D19-D35C-113B-9676-B064BCFEE9D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D81B579-A70B-9ADF-3F57-D38C95219439}"/>
              </a:ext>
            </a:extLst>
          </p:cNvPr>
          <p:cNvSpPr>
            <a:spLocks noGrp="1"/>
          </p:cNvSpPr>
          <p:nvPr>
            <p:ph type="dt" sz="half" idx="10"/>
          </p:nvPr>
        </p:nvSpPr>
        <p:spPr/>
        <p:txBody>
          <a:bodyPr/>
          <a:lstStyle/>
          <a:p>
            <a:fld id="{523B6194-F0D5-6A47-9379-9F8C50DF600B}" type="datetimeFigureOut">
              <a:t>03/11/2025</a:t>
            </a:fld>
            <a:endParaRPr lang="fr-FR"/>
          </a:p>
        </p:txBody>
      </p:sp>
      <p:sp>
        <p:nvSpPr>
          <p:cNvPr id="4" name="Espace réservé du pied de page 3">
            <a:extLst>
              <a:ext uri="{FF2B5EF4-FFF2-40B4-BE49-F238E27FC236}">
                <a16:creationId xmlns:a16="http://schemas.microsoft.com/office/drawing/2014/main" id="{419774DA-4081-DD1B-DA09-B24A3726D31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60A5F69-7C79-9277-9B1F-072D76B6D8F6}"/>
              </a:ext>
            </a:extLst>
          </p:cNvPr>
          <p:cNvSpPr>
            <a:spLocks noGrp="1"/>
          </p:cNvSpPr>
          <p:nvPr>
            <p:ph type="sldNum" sz="quarter" idx="12"/>
          </p:nvPr>
        </p:nvSpPr>
        <p:spPr/>
        <p:txBody>
          <a:bodyPr/>
          <a:lstStyle/>
          <a:p>
            <a:fld id="{1B634738-D949-5141-B00A-1015C0BD2101}" type="slidenum">
              <a:t>‹N°›</a:t>
            </a:fld>
            <a:endParaRPr lang="fr-FR"/>
          </a:p>
        </p:txBody>
      </p:sp>
    </p:spTree>
    <p:extLst>
      <p:ext uri="{BB962C8B-B14F-4D97-AF65-F5344CB8AC3E}">
        <p14:creationId xmlns:p14="http://schemas.microsoft.com/office/powerpoint/2010/main" val="1296639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1 tex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2F7E1-057B-C1F6-CC2A-661A460B6115}"/>
              </a:ext>
            </a:extLst>
          </p:cNvPr>
          <p:cNvSpPr>
            <a:spLocks noGrp="1"/>
          </p:cNvSpPr>
          <p:nvPr>
            <p:ph type="title"/>
          </p:nvPr>
        </p:nvSpPr>
        <p:spPr>
          <a:xfrm>
            <a:off x="0" y="499227"/>
            <a:ext cx="11195959" cy="567177"/>
          </a:xfrm>
        </p:spPr>
        <p:txBody>
          <a:bodyPr/>
          <a:lstStyle>
            <a:lvl1pPr>
              <a:defRPr sz="32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4" name="Text Placeholder 9">
            <a:extLst>
              <a:ext uri="{FF2B5EF4-FFF2-40B4-BE49-F238E27FC236}">
                <a16:creationId xmlns:a16="http://schemas.microsoft.com/office/drawing/2014/main" id="{7E242745-1B04-1E6F-ECA9-0451539EE2DE}"/>
              </a:ext>
            </a:extLst>
          </p:cNvPr>
          <p:cNvSpPr>
            <a:spLocks noGrp="1"/>
          </p:cNvSpPr>
          <p:nvPr>
            <p:ph type="body" sz="quarter" idx="12" hasCustomPrompt="1"/>
          </p:nvPr>
        </p:nvSpPr>
        <p:spPr>
          <a:xfrm>
            <a:off x="484765" y="1504335"/>
            <a:ext cx="11195958" cy="4419153"/>
          </a:xfrm>
        </p:spPr>
        <p:txBody>
          <a:bodyPr/>
          <a:lstStyle>
            <a:lvl1pPr algn="just">
              <a:defRPr sz="1800" b="1">
                <a:solidFill>
                  <a:schemeClr val="tx1"/>
                </a:solidFill>
              </a:defRPr>
            </a:lvl1pPr>
            <a:lvl2pPr algn="just">
              <a:defRPr sz="1800" b="1">
                <a:solidFill>
                  <a:schemeClr val="tx1"/>
                </a:solidFill>
              </a:defRPr>
            </a:lvl2pPr>
            <a:lvl3pPr algn="just">
              <a:defRPr sz="1400">
                <a:solidFill>
                  <a:schemeClr val="tx1"/>
                </a:solidFill>
              </a:defRPr>
            </a:lvl3pPr>
            <a:lvl4pPr algn="just">
              <a:spcAft>
                <a:spcPts val="0"/>
              </a:spcAft>
              <a:defRPr sz="1400">
                <a:solidFill>
                  <a:schemeClr val="tx1"/>
                </a:solidFill>
              </a:defRPr>
            </a:lvl4pPr>
            <a:lvl5pPr algn="just">
              <a:defRPr sz="700">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 name="Espace réservé du pied de page 2">
            <a:extLst>
              <a:ext uri="{FF2B5EF4-FFF2-40B4-BE49-F238E27FC236}">
                <a16:creationId xmlns:a16="http://schemas.microsoft.com/office/drawing/2014/main" id="{F02F39A9-B600-1A52-6CD8-419DD30FDDD1}"/>
              </a:ext>
            </a:extLst>
          </p:cNvPr>
          <p:cNvSpPr>
            <a:spLocks noGrp="1"/>
          </p:cNvSpPr>
          <p:nvPr>
            <p:ph type="ftr" sz="quarter" idx="3"/>
          </p:nvPr>
        </p:nvSpPr>
        <p:spPr>
          <a:xfrm>
            <a:off x="484764" y="6356350"/>
            <a:ext cx="7668636" cy="365125"/>
          </a:xfrm>
          <a:prstGeom prst="rect">
            <a:avLst/>
          </a:prstGeom>
        </p:spPr>
        <p:txBody>
          <a:bodyPr vert="horz" lIns="91440" tIns="45720" rIns="91440" bIns="45720" rtlCol="0" anchor="ctr"/>
          <a:lstStyle>
            <a:lvl1pPr algn="l">
              <a:defRPr sz="1050">
                <a:solidFill>
                  <a:schemeClr val="tx1"/>
                </a:solidFill>
              </a:defRPr>
            </a:lvl1pPr>
          </a:lstStyle>
          <a:p>
            <a:endParaRPr lang="fr-FR" dirty="0"/>
          </a:p>
        </p:txBody>
      </p:sp>
      <p:sp>
        <p:nvSpPr>
          <p:cNvPr id="5" name="Espace réservé du numéro de diapositive 3">
            <a:extLst>
              <a:ext uri="{FF2B5EF4-FFF2-40B4-BE49-F238E27FC236}">
                <a16:creationId xmlns:a16="http://schemas.microsoft.com/office/drawing/2014/main" id="{B6EB6DA8-5EA0-C847-9A99-E4BE55F571DB}"/>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dirty="0"/>
          </a:p>
        </p:txBody>
      </p:sp>
    </p:spTree>
    <p:extLst>
      <p:ext uri="{BB962C8B-B14F-4D97-AF65-F5344CB8AC3E}">
        <p14:creationId xmlns:p14="http://schemas.microsoft.com/office/powerpoint/2010/main" val="167160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33" b="1" i="0">
                <a:solidFill>
                  <a:srgbClr val="00A6D9"/>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11/3/25</a:t>
            </a:fld>
            <a:endParaRPr lang="en-US"/>
          </a:p>
        </p:txBody>
      </p:sp>
      <p:sp>
        <p:nvSpPr>
          <p:cNvPr id="6" name="Holder 6"/>
          <p:cNvSpPr>
            <a:spLocks noGrp="1"/>
          </p:cNvSpPr>
          <p:nvPr>
            <p:ph type="sldNum" sz="quarter" idx="7"/>
          </p:nvPr>
        </p:nvSpPr>
        <p:spPr/>
        <p:txBody>
          <a:bodyPr lIns="0" tIns="0" rIns="0" bIns="0"/>
          <a:lstStyle>
            <a:lvl1pPr>
              <a:defRPr sz="1333" b="0" i="0">
                <a:solidFill>
                  <a:srgbClr val="7E7E7E"/>
                </a:solidFill>
                <a:latin typeface="Calibri"/>
                <a:cs typeface="Calibri"/>
              </a:defRPr>
            </a:lvl1pPr>
          </a:lstStyle>
          <a:p>
            <a:pPr marL="50799">
              <a:lnSpc>
                <a:spcPts val="1400"/>
              </a:lnSpc>
            </a:pPr>
            <a:fld id="{81D60167-4931-47E6-BA6A-407CBD079E47}" type="slidenum">
              <a:rPr lang="fr-FR" spc="-67" smtClean="0"/>
              <a:pPr marL="50799">
                <a:lnSpc>
                  <a:spcPts val="1400"/>
                </a:lnSpc>
              </a:pPr>
              <a:t>‹N°›</a:t>
            </a:fld>
            <a:endParaRPr lang="fr-FR" spc="-67" dirty="0"/>
          </a:p>
        </p:txBody>
      </p:sp>
    </p:spTree>
    <p:extLst>
      <p:ext uri="{BB962C8B-B14F-4D97-AF65-F5344CB8AC3E}">
        <p14:creationId xmlns:p14="http://schemas.microsoft.com/office/powerpoint/2010/main" val="3761410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uverture Interne 2">
    <p:spTree>
      <p:nvGrpSpPr>
        <p:cNvPr id="1" name=""/>
        <p:cNvGrpSpPr/>
        <p:nvPr/>
      </p:nvGrpSpPr>
      <p:grpSpPr>
        <a:xfrm>
          <a:off x="0" y="0"/>
          <a:ext cx="0" cy="0"/>
          <a:chOff x="0" y="0"/>
          <a:chExt cx="0" cy="0"/>
        </a:xfrm>
      </p:grpSpPr>
      <p:sp>
        <p:nvSpPr>
          <p:cNvPr id="4" name="Title 19">
            <a:extLst>
              <a:ext uri="{FF2B5EF4-FFF2-40B4-BE49-F238E27FC236}">
                <a16:creationId xmlns:a16="http://schemas.microsoft.com/office/drawing/2014/main" id="{DF231B27-ADED-6D4A-479E-C0C120EBB192}"/>
              </a:ext>
            </a:extLst>
          </p:cNvPr>
          <p:cNvSpPr>
            <a:spLocks noGrp="1"/>
          </p:cNvSpPr>
          <p:nvPr>
            <p:ph type="title" hasCustomPrompt="1"/>
          </p:nvPr>
        </p:nvSpPr>
        <p:spPr>
          <a:xfrm>
            <a:off x="2851680" y="2135590"/>
            <a:ext cx="6757367" cy="2777604"/>
          </a:xfrm>
        </p:spPr>
        <p:txBody>
          <a:bodyPr anchor="ctr" anchorCtr="0"/>
          <a:lstStyle>
            <a:lvl1pPr algn="l">
              <a:defRPr sz="4800" b="1" i="0" cap="none">
                <a:solidFill>
                  <a:schemeClr val="bg1"/>
                </a:solidFill>
                <a:highlight>
                  <a:srgbClr val="FF4610"/>
                </a:highlight>
                <a:latin typeface="Calibri" panose="020F0502020204030204" pitchFamily="34" charset="0"/>
                <a:cs typeface="Calibri" panose="020F0502020204030204" pitchFamily="34" charset="0"/>
              </a:defRPr>
            </a:lvl1pPr>
          </a:lstStyle>
          <a:p>
            <a:r>
              <a:rPr lang="fr-FR" dirty="0"/>
              <a:t>Click to </a:t>
            </a:r>
            <a:r>
              <a:rPr lang="fr-FR" dirty="0" err="1"/>
              <a:t>edit</a:t>
            </a:r>
            <a:r>
              <a:rPr lang="fr-FR" dirty="0"/>
              <a:t> master </a:t>
            </a:r>
            <a:r>
              <a:rPr lang="fr-FR" dirty="0" err="1"/>
              <a:t>title</a:t>
            </a:r>
            <a:r>
              <a:rPr lang="fr-FR" dirty="0"/>
              <a:t> style</a:t>
            </a:r>
          </a:p>
        </p:txBody>
      </p:sp>
      <p:pic>
        <p:nvPicPr>
          <p:cNvPr id="5" name="Graphique 4">
            <a:extLst>
              <a:ext uri="{FF2B5EF4-FFF2-40B4-BE49-F238E27FC236}">
                <a16:creationId xmlns:a16="http://schemas.microsoft.com/office/drawing/2014/main" id="{B12E8A29-1784-C2CE-4CFE-2565E0C57F3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5467" t="4154" b="4479"/>
          <a:stretch>
            <a:fillRect/>
          </a:stretch>
        </p:blipFill>
        <p:spPr>
          <a:xfrm>
            <a:off x="0" y="0"/>
            <a:ext cx="2521974" cy="6858000"/>
          </a:xfrm>
          <a:prstGeom prst="rect">
            <a:avLst/>
          </a:prstGeom>
        </p:spPr>
      </p:pic>
      <p:pic>
        <p:nvPicPr>
          <p:cNvPr id="6" name="Graphique 5">
            <a:extLst>
              <a:ext uri="{FF2B5EF4-FFF2-40B4-BE49-F238E27FC236}">
                <a16:creationId xmlns:a16="http://schemas.microsoft.com/office/drawing/2014/main" id="{A009CE10-88C6-0488-E9B4-549DA975BF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0683057" y="5356068"/>
            <a:ext cx="779751" cy="1497617"/>
          </a:xfrm>
          <a:prstGeom prst="rect">
            <a:avLst/>
          </a:prstGeom>
        </p:spPr>
      </p:pic>
      <p:sp>
        <p:nvSpPr>
          <p:cNvPr id="3" name="Espace réservé du texte 2">
            <a:extLst>
              <a:ext uri="{FF2B5EF4-FFF2-40B4-BE49-F238E27FC236}">
                <a16:creationId xmlns:a16="http://schemas.microsoft.com/office/drawing/2014/main" id="{D42DA817-0378-1D53-DC70-71390FDD1F80}"/>
              </a:ext>
            </a:extLst>
          </p:cNvPr>
          <p:cNvSpPr>
            <a:spLocks noGrp="1"/>
          </p:cNvSpPr>
          <p:nvPr>
            <p:ph type="body" sz="quarter" idx="10"/>
          </p:nvPr>
        </p:nvSpPr>
        <p:spPr>
          <a:xfrm>
            <a:off x="2851149" y="5715001"/>
            <a:ext cx="6757367" cy="779751"/>
          </a:xfrm>
        </p:spPr>
        <p:txBody>
          <a:bodyPr anchor="ctr" anchorCtr="0"/>
          <a:lstStyle>
            <a:lvl1pPr>
              <a:defRPr sz="1800">
                <a:solidFill>
                  <a:schemeClr val="tx1"/>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370593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A6D9"/>
          </a:solidFill>
        </p:spPr>
        <p:txBody>
          <a:bodyPr wrap="square" lIns="0" tIns="0" rIns="0" bIns="0" rtlCol="0"/>
          <a:lstStyle/>
          <a:p>
            <a:endParaRPr sz="2400"/>
          </a:p>
        </p:txBody>
      </p:sp>
      <p:pic>
        <p:nvPicPr>
          <p:cNvPr id="17" name="bg object 17"/>
          <p:cNvPicPr/>
          <p:nvPr/>
        </p:nvPicPr>
        <p:blipFill>
          <a:blip r:embed="rId2" cstate="print"/>
          <a:stretch>
            <a:fillRect/>
          </a:stretch>
        </p:blipFill>
        <p:spPr>
          <a:xfrm>
            <a:off x="544119" y="385403"/>
            <a:ext cx="3519932" cy="1906524"/>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11/3/25</a:t>
            </a:fld>
            <a:endParaRPr lang="en-US"/>
          </a:p>
        </p:txBody>
      </p:sp>
      <p:sp>
        <p:nvSpPr>
          <p:cNvPr id="4" name="Holder 4"/>
          <p:cNvSpPr>
            <a:spLocks noGrp="1"/>
          </p:cNvSpPr>
          <p:nvPr>
            <p:ph type="sldNum" sz="quarter" idx="7"/>
          </p:nvPr>
        </p:nvSpPr>
        <p:spPr/>
        <p:txBody>
          <a:bodyPr lIns="0" tIns="0" rIns="0" bIns="0"/>
          <a:lstStyle>
            <a:lvl1pPr>
              <a:defRPr sz="1333" b="0" i="0">
                <a:solidFill>
                  <a:srgbClr val="7E7E7E"/>
                </a:solidFill>
                <a:latin typeface="Calibri"/>
                <a:cs typeface="Calibri"/>
              </a:defRPr>
            </a:lvl1pPr>
          </a:lstStyle>
          <a:p>
            <a:pPr marL="50799">
              <a:lnSpc>
                <a:spcPts val="1400"/>
              </a:lnSpc>
            </a:pPr>
            <a:fld id="{81D60167-4931-47E6-BA6A-407CBD079E47}" type="slidenum">
              <a:rPr lang="fr-FR" spc="-67" smtClean="0"/>
              <a:pPr marL="50799">
                <a:lnSpc>
                  <a:spcPts val="1400"/>
                </a:lnSpc>
              </a:pPr>
              <a:t>‹N°›</a:t>
            </a:fld>
            <a:endParaRPr lang="fr-FR" spc="-67" dirty="0"/>
          </a:p>
        </p:txBody>
      </p:sp>
    </p:spTree>
    <p:extLst>
      <p:ext uri="{BB962C8B-B14F-4D97-AF65-F5344CB8AC3E}">
        <p14:creationId xmlns:p14="http://schemas.microsoft.com/office/powerpoint/2010/main" val="383669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hapitre-01 EXTERN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3A6813C-B546-5432-BAAA-59A5D751ACFE}"/>
              </a:ext>
            </a:extLst>
          </p:cNvPr>
          <p:cNvSpPr>
            <a:spLocks noGrp="1"/>
          </p:cNvSpPr>
          <p:nvPr>
            <p:ph type="pic" sz="quarter" idx="10"/>
          </p:nvPr>
        </p:nvSpPr>
        <p:spPr>
          <a:xfrm>
            <a:off x="0" y="0"/>
            <a:ext cx="10162372" cy="686435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4" name="Rectangle 3">
            <a:extLst>
              <a:ext uri="{FF2B5EF4-FFF2-40B4-BE49-F238E27FC236}">
                <a16:creationId xmlns:a16="http://schemas.microsoft.com/office/drawing/2014/main" id="{7E5930BC-1753-B241-B5F0-BC9CC06D66F5}"/>
              </a:ext>
            </a:extLst>
          </p:cNvPr>
          <p:cNvSpPr/>
          <p:nvPr userDrawn="1"/>
        </p:nvSpPr>
        <p:spPr>
          <a:xfrm>
            <a:off x="10162372" y="0"/>
            <a:ext cx="2029627"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21" name="Title 19">
            <a:extLst>
              <a:ext uri="{FF2B5EF4-FFF2-40B4-BE49-F238E27FC236}">
                <a16:creationId xmlns:a16="http://schemas.microsoft.com/office/drawing/2014/main" id="{00DE8ACC-D335-3D3B-3D12-DA4C69B5A8A7}"/>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bg1"/>
                </a:solidFill>
                <a:highlight>
                  <a:srgbClr val="FFB9B5"/>
                </a:highlight>
              </a:defRPr>
            </a:lvl1pPr>
          </a:lstStyle>
          <a:p>
            <a:r>
              <a:rPr lang="fr-FR" dirty="0"/>
              <a:t>Click to </a:t>
            </a:r>
            <a:r>
              <a:rPr lang="fr-FR" dirty="0" err="1"/>
              <a:t>edit</a:t>
            </a:r>
            <a:r>
              <a:rPr lang="fr-FR" dirty="0"/>
              <a:t> Master </a:t>
            </a:r>
            <a:r>
              <a:rPr lang="fr-FR" dirty="0" err="1"/>
              <a:t>title</a:t>
            </a:r>
            <a:r>
              <a:rPr lang="fr-FR" dirty="0"/>
              <a:t> style </a:t>
            </a:r>
          </a:p>
        </p:txBody>
      </p:sp>
      <p:pic>
        <p:nvPicPr>
          <p:cNvPr id="9" name="Graphique 8">
            <a:extLst>
              <a:ext uri="{FF2B5EF4-FFF2-40B4-BE49-F238E27FC236}">
                <a16:creationId xmlns:a16="http://schemas.microsoft.com/office/drawing/2014/main" id="{7536D9D4-5FE9-D0E3-D926-E4E33B1309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20966" y="3871913"/>
            <a:ext cx="2029626" cy="3434012"/>
          </a:xfrm>
          <a:prstGeom prst="rect">
            <a:avLst/>
          </a:prstGeom>
        </p:spPr>
      </p:pic>
      <p:sp>
        <p:nvSpPr>
          <p:cNvPr id="5" name="Espace réservé du numéro de diapositive 3">
            <a:extLst>
              <a:ext uri="{FF2B5EF4-FFF2-40B4-BE49-F238E27FC236}">
                <a16:creationId xmlns:a16="http://schemas.microsoft.com/office/drawing/2014/main" id="{4DAE5F12-80CD-8562-82F6-10F7F42683E9}"/>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bg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23763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hapitre-02 EXTERN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47B327B4-F876-873C-33A0-B48047ECB945}"/>
              </a:ext>
            </a:extLst>
          </p:cNvPr>
          <p:cNvSpPr>
            <a:spLocks noGrp="1"/>
          </p:cNvSpPr>
          <p:nvPr>
            <p:ph type="pic" sz="quarter" idx="10"/>
          </p:nvPr>
        </p:nvSpPr>
        <p:spPr>
          <a:xfrm>
            <a:off x="0" y="0"/>
            <a:ext cx="10162372" cy="686435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4" name="Rectangle 3">
            <a:extLst>
              <a:ext uri="{FF2B5EF4-FFF2-40B4-BE49-F238E27FC236}">
                <a16:creationId xmlns:a16="http://schemas.microsoft.com/office/drawing/2014/main" id="{A0B613B6-7965-C6B5-12FB-5B1B8B2AF5A0}"/>
              </a:ext>
            </a:extLst>
          </p:cNvPr>
          <p:cNvSpPr/>
          <p:nvPr userDrawn="1"/>
        </p:nvSpPr>
        <p:spPr>
          <a:xfrm>
            <a:off x="10162372" y="0"/>
            <a:ext cx="2029627"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5" name="Title 19">
            <a:extLst>
              <a:ext uri="{FF2B5EF4-FFF2-40B4-BE49-F238E27FC236}">
                <a16:creationId xmlns:a16="http://schemas.microsoft.com/office/drawing/2014/main" id="{D3A28C71-9174-F7A3-8AFE-9E1672CBAD13}"/>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bg1"/>
                </a:solidFill>
                <a:highlight>
                  <a:srgbClr val="00919B"/>
                </a:highlight>
              </a:defRPr>
            </a:lvl1pPr>
          </a:lstStyle>
          <a:p>
            <a:r>
              <a:rPr lang="fr-FR" dirty="0"/>
              <a:t>Click to </a:t>
            </a:r>
            <a:r>
              <a:rPr lang="fr-FR" dirty="0" err="1"/>
              <a:t>edit</a:t>
            </a:r>
            <a:r>
              <a:rPr lang="fr-FR" dirty="0"/>
              <a:t> Master </a:t>
            </a:r>
            <a:r>
              <a:rPr lang="fr-FR" dirty="0" err="1"/>
              <a:t>title</a:t>
            </a:r>
            <a:r>
              <a:rPr lang="fr-FR" dirty="0"/>
              <a:t> style </a:t>
            </a:r>
          </a:p>
        </p:txBody>
      </p:sp>
      <p:pic>
        <p:nvPicPr>
          <p:cNvPr id="9" name="Graphique 8">
            <a:extLst>
              <a:ext uri="{FF2B5EF4-FFF2-40B4-BE49-F238E27FC236}">
                <a16:creationId xmlns:a16="http://schemas.microsoft.com/office/drawing/2014/main" id="{50548928-AC40-C806-C2A5-399F2F453A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25929" y="3928356"/>
            <a:ext cx="2837630" cy="3434013"/>
          </a:xfrm>
          <a:prstGeom prst="rect">
            <a:avLst/>
          </a:prstGeom>
        </p:spPr>
      </p:pic>
      <p:sp>
        <p:nvSpPr>
          <p:cNvPr id="6" name="Espace réservé du numéro de diapositive 3">
            <a:extLst>
              <a:ext uri="{FF2B5EF4-FFF2-40B4-BE49-F238E27FC236}">
                <a16:creationId xmlns:a16="http://schemas.microsoft.com/office/drawing/2014/main" id="{E9E869DE-F122-AFC9-E0D0-5B041E201018}"/>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bg1"/>
                </a:solidFill>
              </a:defRPr>
            </a:lvl1pPr>
          </a:lstStyle>
          <a:p>
            <a:fld id="{8F246C36-D02A-478A-A2B1-30A38C36882C}" type="slidenum">
              <a:rPr lang="fr-FR" smtClean="0"/>
              <a:pPr/>
              <a:t>‹N°›</a:t>
            </a:fld>
            <a:endParaRPr lang="fr-FR" dirty="0"/>
          </a:p>
        </p:txBody>
      </p:sp>
    </p:spTree>
    <p:extLst>
      <p:ext uri="{BB962C8B-B14F-4D97-AF65-F5344CB8AC3E}">
        <p14:creationId xmlns:p14="http://schemas.microsoft.com/office/powerpoint/2010/main" val="8942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hapitre-03 EXTERN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B7FD0B48-D8F4-1831-6DBA-5764D9CEA420}"/>
              </a:ext>
            </a:extLst>
          </p:cNvPr>
          <p:cNvSpPr>
            <a:spLocks noGrp="1"/>
          </p:cNvSpPr>
          <p:nvPr>
            <p:ph type="pic" sz="quarter" idx="10"/>
          </p:nvPr>
        </p:nvSpPr>
        <p:spPr>
          <a:xfrm>
            <a:off x="0" y="0"/>
            <a:ext cx="10162372" cy="686435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4" name="Rectangle 3">
            <a:extLst>
              <a:ext uri="{FF2B5EF4-FFF2-40B4-BE49-F238E27FC236}">
                <a16:creationId xmlns:a16="http://schemas.microsoft.com/office/drawing/2014/main" id="{23A9E182-4C3A-58D0-8E6A-EE50BD191812}"/>
              </a:ext>
            </a:extLst>
          </p:cNvPr>
          <p:cNvSpPr/>
          <p:nvPr userDrawn="1"/>
        </p:nvSpPr>
        <p:spPr>
          <a:xfrm>
            <a:off x="10162372" y="0"/>
            <a:ext cx="2029627"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5" name="Title 19">
            <a:extLst>
              <a:ext uri="{FF2B5EF4-FFF2-40B4-BE49-F238E27FC236}">
                <a16:creationId xmlns:a16="http://schemas.microsoft.com/office/drawing/2014/main" id="{0FF14C8F-3BE9-4B27-CAD8-E6E7F0E3F37D}"/>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bg1"/>
                </a:solidFill>
                <a:highlight>
                  <a:srgbClr val="60CBD0"/>
                </a:highlight>
              </a:defRPr>
            </a:lvl1pPr>
          </a:lstStyle>
          <a:p>
            <a:r>
              <a:rPr lang="fr-FR" dirty="0"/>
              <a:t>Click to </a:t>
            </a:r>
            <a:r>
              <a:rPr lang="fr-FR" dirty="0" err="1"/>
              <a:t>edit</a:t>
            </a:r>
            <a:r>
              <a:rPr lang="fr-FR" dirty="0"/>
              <a:t> Master </a:t>
            </a:r>
            <a:r>
              <a:rPr lang="fr-FR" dirty="0" err="1"/>
              <a:t>title</a:t>
            </a:r>
            <a:r>
              <a:rPr lang="fr-FR" dirty="0"/>
              <a:t> style </a:t>
            </a:r>
          </a:p>
        </p:txBody>
      </p:sp>
      <p:pic>
        <p:nvPicPr>
          <p:cNvPr id="10" name="Graphique 9">
            <a:extLst>
              <a:ext uri="{FF2B5EF4-FFF2-40B4-BE49-F238E27FC236}">
                <a16:creationId xmlns:a16="http://schemas.microsoft.com/office/drawing/2014/main" id="{5DACAC86-BB24-C3F6-4A44-0096A36A49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27143" y="3871913"/>
            <a:ext cx="2770296" cy="3434012"/>
          </a:xfrm>
          <a:prstGeom prst="rect">
            <a:avLst/>
          </a:prstGeom>
        </p:spPr>
      </p:pic>
      <p:sp>
        <p:nvSpPr>
          <p:cNvPr id="6" name="Espace réservé du numéro de diapositive 3">
            <a:extLst>
              <a:ext uri="{FF2B5EF4-FFF2-40B4-BE49-F238E27FC236}">
                <a16:creationId xmlns:a16="http://schemas.microsoft.com/office/drawing/2014/main" id="{5979315D-D3CA-1E8F-CF36-D5B8E91C0160}"/>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bg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40360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hapitre-04 EXTERN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4D3005C-7EE6-36A2-687A-ADED0A2E3248}"/>
              </a:ext>
            </a:extLst>
          </p:cNvPr>
          <p:cNvSpPr>
            <a:spLocks noGrp="1"/>
          </p:cNvSpPr>
          <p:nvPr>
            <p:ph type="pic" sz="quarter" idx="10"/>
          </p:nvPr>
        </p:nvSpPr>
        <p:spPr>
          <a:xfrm>
            <a:off x="0" y="0"/>
            <a:ext cx="10162372" cy="686435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4" name="Rectangle 3">
            <a:extLst>
              <a:ext uri="{FF2B5EF4-FFF2-40B4-BE49-F238E27FC236}">
                <a16:creationId xmlns:a16="http://schemas.microsoft.com/office/drawing/2014/main" id="{734E25A5-F183-0A8C-FC3E-BA204BD1BEDB}"/>
              </a:ext>
            </a:extLst>
          </p:cNvPr>
          <p:cNvSpPr/>
          <p:nvPr userDrawn="1"/>
        </p:nvSpPr>
        <p:spPr>
          <a:xfrm>
            <a:off x="10162372" y="0"/>
            <a:ext cx="2029627"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5" name="Title 19">
            <a:extLst>
              <a:ext uri="{FF2B5EF4-FFF2-40B4-BE49-F238E27FC236}">
                <a16:creationId xmlns:a16="http://schemas.microsoft.com/office/drawing/2014/main" id="{FE9C5DAC-9AD4-475B-FE95-4F79829E1E4F}"/>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bg1"/>
                </a:solidFill>
                <a:highlight>
                  <a:srgbClr val="2FAD66"/>
                </a:highlight>
              </a:defRPr>
            </a:lvl1pPr>
          </a:lstStyle>
          <a:p>
            <a:r>
              <a:rPr lang="fr-FR" dirty="0"/>
              <a:t>Click to </a:t>
            </a:r>
            <a:r>
              <a:rPr lang="fr-FR" dirty="0" err="1"/>
              <a:t>edit</a:t>
            </a:r>
            <a:r>
              <a:rPr lang="fr-FR" dirty="0"/>
              <a:t> Master </a:t>
            </a:r>
            <a:r>
              <a:rPr lang="fr-FR" dirty="0" err="1"/>
              <a:t>title</a:t>
            </a:r>
            <a:r>
              <a:rPr lang="fr-FR" dirty="0"/>
              <a:t> style </a:t>
            </a:r>
          </a:p>
        </p:txBody>
      </p:sp>
      <p:pic>
        <p:nvPicPr>
          <p:cNvPr id="8" name="Graphique 7">
            <a:extLst>
              <a:ext uri="{FF2B5EF4-FFF2-40B4-BE49-F238E27FC236}">
                <a16:creationId xmlns:a16="http://schemas.microsoft.com/office/drawing/2014/main" id="{E180EFFC-540D-BDAC-A87B-F3F6455061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91206" y="3871912"/>
            <a:ext cx="3406395" cy="3406395"/>
          </a:xfrm>
          <a:prstGeom prst="rect">
            <a:avLst/>
          </a:prstGeom>
        </p:spPr>
      </p:pic>
      <p:sp>
        <p:nvSpPr>
          <p:cNvPr id="6" name="Espace réservé du numéro de diapositive 3">
            <a:extLst>
              <a:ext uri="{FF2B5EF4-FFF2-40B4-BE49-F238E27FC236}">
                <a16:creationId xmlns:a16="http://schemas.microsoft.com/office/drawing/2014/main" id="{C3F3CE54-053C-2147-EB09-1BB612E039E2}"/>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bg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248076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itre-05 EXTERN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668EC5C-13C9-6D19-B4B0-570B52BFD92F}"/>
              </a:ext>
            </a:extLst>
          </p:cNvPr>
          <p:cNvSpPr>
            <a:spLocks noGrp="1"/>
          </p:cNvSpPr>
          <p:nvPr>
            <p:ph type="pic" sz="quarter" idx="10"/>
          </p:nvPr>
        </p:nvSpPr>
        <p:spPr>
          <a:xfrm>
            <a:off x="0" y="0"/>
            <a:ext cx="10162372" cy="686435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4" name="Rectangle 3">
            <a:extLst>
              <a:ext uri="{FF2B5EF4-FFF2-40B4-BE49-F238E27FC236}">
                <a16:creationId xmlns:a16="http://schemas.microsoft.com/office/drawing/2014/main" id="{EA4E90D4-9D79-EB05-FA2D-6AB45C2F7BC3}"/>
              </a:ext>
            </a:extLst>
          </p:cNvPr>
          <p:cNvSpPr/>
          <p:nvPr userDrawn="1"/>
        </p:nvSpPr>
        <p:spPr>
          <a:xfrm>
            <a:off x="10162372" y="0"/>
            <a:ext cx="2029627"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5" name="Title 19">
            <a:extLst>
              <a:ext uri="{FF2B5EF4-FFF2-40B4-BE49-F238E27FC236}">
                <a16:creationId xmlns:a16="http://schemas.microsoft.com/office/drawing/2014/main" id="{CF84035D-A86A-F191-7DBD-129CD2D55AC3}"/>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tx1"/>
                </a:solidFill>
                <a:highlight>
                  <a:srgbClr val="FFFFFF"/>
                </a:highlight>
              </a:defRPr>
            </a:lvl1pPr>
          </a:lstStyle>
          <a:p>
            <a:r>
              <a:rPr lang="fr-FR" dirty="0"/>
              <a:t>Click to </a:t>
            </a:r>
            <a:r>
              <a:rPr lang="fr-FR" dirty="0" err="1"/>
              <a:t>edit</a:t>
            </a:r>
            <a:r>
              <a:rPr lang="fr-FR" dirty="0"/>
              <a:t> Master </a:t>
            </a:r>
            <a:r>
              <a:rPr lang="fr-FR" dirty="0" err="1"/>
              <a:t>title</a:t>
            </a:r>
            <a:r>
              <a:rPr lang="fr-FR" dirty="0"/>
              <a:t> style </a:t>
            </a:r>
          </a:p>
        </p:txBody>
      </p:sp>
      <p:pic>
        <p:nvPicPr>
          <p:cNvPr id="8" name="Graphique 7">
            <a:extLst>
              <a:ext uri="{FF2B5EF4-FFF2-40B4-BE49-F238E27FC236}">
                <a16:creationId xmlns:a16="http://schemas.microsoft.com/office/drawing/2014/main" id="{F28C0647-6D89-89EF-2BF8-167F40D4A1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1123" y="3871912"/>
            <a:ext cx="2986559" cy="3406395"/>
          </a:xfrm>
          <a:prstGeom prst="rect">
            <a:avLst/>
          </a:prstGeom>
        </p:spPr>
      </p:pic>
      <p:sp>
        <p:nvSpPr>
          <p:cNvPr id="6" name="Espace réservé du numéro de diapositive 3">
            <a:extLst>
              <a:ext uri="{FF2B5EF4-FFF2-40B4-BE49-F238E27FC236}">
                <a16:creationId xmlns:a16="http://schemas.microsoft.com/office/drawing/2014/main" id="{50B6F0A0-64FF-C6D0-EC81-F1D699C0471E}"/>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bg1"/>
                </a:solidFill>
              </a:defRPr>
            </a:lvl1pPr>
          </a:lstStyle>
          <a:p>
            <a:fld id="{8F246C36-D02A-478A-A2B1-30A38C36882C}" type="slidenum">
              <a:rPr lang="fr-FR" smtClean="0"/>
              <a:pPr/>
              <a:t>‹N°›</a:t>
            </a:fld>
            <a:endParaRPr lang="fr-FR" dirty="0"/>
          </a:p>
        </p:txBody>
      </p:sp>
    </p:spTree>
    <p:extLst>
      <p:ext uri="{BB962C8B-B14F-4D97-AF65-F5344CB8AC3E}">
        <p14:creationId xmlns:p14="http://schemas.microsoft.com/office/powerpoint/2010/main" val="394809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itre-06 EXTERNE">
    <p:bg>
      <p:bgPr>
        <a:solidFill>
          <a:schemeClr val="tx2"/>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D6C9007-5C83-E2C9-8FE1-6E103CC95279}"/>
              </a:ext>
            </a:extLst>
          </p:cNvPr>
          <p:cNvSpPr>
            <a:spLocks noGrp="1"/>
          </p:cNvSpPr>
          <p:nvPr>
            <p:ph type="pic" sz="quarter" idx="10"/>
          </p:nvPr>
        </p:nvSpPr>
        <p:spPr>
          <a:xfrm>
            <a:off x="0" y="0"/>
            <a:ext cx="10162372" cy="686435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3" name="Rectangle 2">
            <a:extLst>
              <a:ext uri="{FF2B5EF4-FFF2-40B4-BE49-F238E27FC236}">
                <a16:creationId xmlns:a16="http://schemas.microsoft.com/office/drawing/2014/main" id="{EC81A022-1955-8E84-264F-DA8C787616D7}"/>
              </a:ext>
            </a:extLst>
          </p:cNvPr>
          <p:cNvSpPr/>
          <p:nvPr userDrawn="1"/>
        </p:nvSpPr>
        <p:spPr>
          <a:xfrm>
            <a:off x="10162372" y="0"/>
            <a:ext cx="2029627"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5" name="Title 19">
            <a:extLst>
              <a:ext uri="{FF2B5EF4-FFF2-40B4-BE49-F238E27FC236}">
                <a16:creationId xmlns:a16="http://schemas.microsoft.com/office/drawing/2014/main" id="{2DD95BA4-8D6D-20C0-7EC3-6BDE16C2E4BD}"/>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 </a:t>
            </a:r>
          </a:p>
        </p:txBody>
      </p:sp>
      <p:pic>
        <p:nvPicPr>
          <p:cNvPr id="8" name="Graphique 7">
            <a:extLst>
              <a:ext uri="{FF2B5EF4-FFF2-40B4-BE49-F238E27FC236}">
                <a16:creationId xmlns:a16="http://schemas.microsoft.com/office/drawing/2014/main" id="{C9FA3845-7785-CB90-DF4D-2EC400774B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59435" y="3871912"/>
            <a:ext cx="2814808" cy="3406395"/>
          </a:xfrm>
          <a:prstGeom prst="rect">
            <a:avLst/>
          </a:prstGeom>
        </p:spPr>
      </p:pic>
      <p:sp>
        <p:nvSpPr>
          <p:cNvPr id="6" name="Espace réservé du numéro de diapositive 3">
            <a:extLst>
              <a:ext uri="{FF2B5EF4-FFF2-40B4-BE49-F238E27FC236}">
                <a16:creationId xmlns:a16="http://schemas.microsoft.com/office/drawing/2014/main" id="{7B11E268-1DBC-ED3D-74AC-C7ED3DB6870C}"/>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bg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1194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 tex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2F7E1-057B-C1F6-CC2A-661A460B6115}"/>
              </a:ext>
            </a:extLst>
          </p:cNvPr>
          <p:cNvSpPr>
            <a:spLocks noGrp="1"/>
          </p:cNvSpPr>
          <p:nvPr>
            <p:ph type="title"/>
          </p:nvPr>
        </p:nvSpPr>
        <p:spPr>
          <a:xfrm>
            <a:off x="484764" y="484875"/>
            <a:ext cx="11195959" cy="567177"/>
          </a:xfrm>
        </p:spPr>
        <p:txBody>
          <a:bodyPr/>
          <a:lstStyle>
            <a:lvl1pPr>
              <a:defRPr sz="32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4" name="Text Placeholder 9">
            <a:extLst>
              <a:ext uri="{FF2B5EF4-FFF2-40B4-BE49-F238E27FC236}">
                <a16:creationId xmlns:a16="http://schemas.microsoft.com/office/drawing/2014/main" id="{7E242745-1B04-1E6F-ECA9-0451539EE2DE}"/>
              </a:ext>
            </a:extLst>
          </p:cNvPr>
          <p:cNvSpPr>
            <a:spLocks noGrp="1"/>
          </p:cNvSpPr>
          <p:nvPr>
            <p:ph type="body" sz="quarter" idx="12" hasCustomPrompt="1"/>
          </p:nvPr>
        </p:nvSpPr>
        <p:spPr>
          <a:xfrm>
            <a:off x="484765" y="1504335"/>
            <a:ext cx="11195958" cy="4419153"/>
          </a:xfrm>
        </p:spPr>
        <p:txBody>
          <a:bodyPr/>
          <a:lstStyle>
            <a:lvl1pPr algn="just">
              <a:defRPr sz="1800" b="1">
                <a:solidFill>
                  <a:schemeClr val="tx1"/>
                </a:solidFill>
              </a:defRPr>
            </a:lvl1pPr>
            <a:lvl2pPr algn="just">
              <a:defRPr sz="1800" b="1">
                <a:solidFill>
                  <a:schemeClr val="tx1"/>
                </a:solidFill>
              </a:defRPr>
            </a:lvl2pPr>
            <a:lvl3pPr algn="just">
              <a:defRPr sz="1400">
                <a:solidFill>
                  <a:schemeClr val="tx1"/>
                </a:solidFill>
              </a:defRPr>
            </a:lvl3pPr>
            <a:lvl4pPr algn="just">
              <a:spcAft>
                <a:spcPts val="0"/>
              </a:spcAft>
              <a:defRPr sz="1400">
                <a:solidFill>
                  <a:schemeClr val="tx1"/>
                </a:solidFill>
              </a:defRPr>
            </a:lvl4pPr>
            <a:lvl5pPr algn="just">
              <a:defRPr sz="700">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 name="Espace réservé du pied de page 2">
            <a:extLst>
              <a:ext uri="{FF2B5EF4-FFF2-40B4-BE49-F238E27FC236}">
                <a16:creationId xmlns:a16="http://schemas.microsoft.com/office/drawing/2014/main" id="{F02F39A9-B600-1A52-6CD8-419DD30FDDD1}"/>
              </a:ext>
            </a:extLst>
          </p:cNvPr>
          <p:cNvSpPr>
            <a:spLocks noGrp="1"/>
          </p:cNvSpPr>
          <p:nvPr>
            <p:ph type="ftr" sz="quarter" idx="3"/>
          </p:nvPr>
        </p:nvSpPr>
        <p:spPr>
          <a:xfrm>
            <a:off x="484764" y="6356350"/>
            <a:ext cx="7668636" cy="365125"/>
          </a:xfrm>
          <a:prstGeom prst="rect">
            <a:avLst/>
          </a:prstGeom>
        </p:spPr>
        <p:txBody>
          <a:bodyPr vert="horz" lIns="91440" tIns="45720" rIns="91440" bIns="45720" rtlCol="0" anchor="ctr"/>
          <a:lstStyle>
            <a:lvl1pPr algn="l">
              <a:defRPr sz="1050">
                <a:solidFill>
                  <a:schemeClr val="tx1"/>
                </a:solidFill>
              </a:defRPr>
            </a:lvl1pPr>
          </a:lstStyle>
          <a:p>
            <a:endParaRPr lang="fr-FR" dirty="0"/>
          </a:p>
        </p:txBody>
      </p:sp>
      <p:sp>
        <p:nvSpPr>
          <p:cNvPr id="5" name="Espace réservé du numéro de diapositive 3">
            <a:extLst>
              <a:ext uri="{FF2B5EF4-FFF2-40B4-BE49-F238E27FC236}">
                <a16:creationId xmlns:a16="http://schemas.microsoft.com/office/drawing/2014/main" id="{B6EB6DA8-5EA0-C847-9A99-E4BE55F571DB}"/>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6536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in-F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1012D-454D-B585-E4E4-11998A891E3E}"/>
              </a:ext>
            </a:extLst>
          </p:cNvPr>
          <p:cNvSpPr/>
          <p:nvPr userDrawn="1"/>
        </p:nvSpPr>
        <p:spPr>
          <a:xfrm>
            <a:off x="1" y="0"/>
            <a:ext cx="12192000"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42848"/>
              </a:solidFill>
            </a:endParaRPr>
          </a:p>
        </p:txBody>
      </p:sp>
      <p:pic>
        <p:nvPicPr>
          <p:cNvPr id="5" name="Graphique 4">
            <a:extLst>
              <a:ext uri="{FF2B5EF4-FFF2-40B4-BE49-F238E27FC236}">
                <a16:creationId xmlns:a16="http://schemas.microsoft.com/office/drawing/2014/main" id="{48EDFF77-90A4-03C2-086F-CB04B6A14C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2028216"/>
            <a:ext cx="12192001" cy="2093575"/>
          </a:xfrm>
          <a:prstGeom prst="rect">
            <a:avLst/>
          </a:prstGeom>
        </p:spPr>
      </p:pic>
      <p:pic>
        <p:nvPicPr>
          <p:cNvPr id="7" name="Image 6" descr="Une image contenant texte, Police, Graphique, logo&#10;&#10;Le contenu généré par l’IA peut être incorrect.">
            <a:extLst>
              <a:ext uri="{FF2B5EF4-FFF2-40B4-BE49-F238E27FC236}">
                <a16:creationId xmlns:a16="http://schemas.microsoft.com/office/drawing/2014/main" id="{EB6C0139-F20E-7AA7-3925-D88D22B38BD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83081" y="4966007"/>
            <a:ext cx="2225836" cy="2225836"/>
          </a:xfrm>
          <a:prstGeom prst="rect">
            <a:avLst/>
          </a:prstGeom>
        </p:spPr>
      </p:pic>
    </p:spTree>
    <p:extLst>
      <p:ext uri="{BB962C8B-B14F-4D97-AF65-F5344CB8AC3E}">
        <p14:creationId xmlns:p14="http://schemas.microsoft.com/office/powerpoint/2010/main" val="373514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1 tex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2F7E1-057B-C1F6-CC2A-661A460B6115}"/>
              </a:ext>
            </a:extLst>
          </p:cNvPr>
          <p:cNvSpPr>
            <a:spLocks noGrp="1"/>
          </p:cNvSpPr>
          <p:nvPr>
            <p:ph type="title"/>
          </p:nvPr>
        </p:nvSpPr>
        <p:spPr>
          <a:xfrm>
            <a:off x="0" y="499227"/>
            <a:ext cx="11195959" cy="567177"/>
          </a:xfrm>
        </p:spPr>
        <p:txBody>
          <a:bodyPr/>
          <a:lstStyle>
            <a:lvl1pPr>
              <a:defRPr sz="32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4" name="Text Placeholder 9">
            <a:extLst>
              <a:ext uri="{FF2B5EF4-FFF2-40B4-BE49-F238E27FC236}">
                <a16:creationId xmlns:a16="http://schemas.microsoft.com/office/drawing/2014/main" id="{7E242745-1B04-1E6F-ECA9-0451539EE2DE}"/>
              </a:ext>
            </a:extLst>
          </p:cNvPr>
          <p:cNvSpPr>
            <a:spLocks noGrp="1"/>
          </p:cNvSpPr>
          <p:nvPr>
            <p:ph type="body" sz="quarter" idx="12" hasCustomPrompt="1"/>
          </p:nvPr>
        </p:nvSpPr>
        <p:spPr>
          <a:xfrm>
            <a:off x="484765" y="1504335"/>
            <a:ext cx="11195958" cy="4419153"/>
          </a:xfrm>
        </p:spPr>
        <p:txBody>
          <a:bodyPr/>
          <a:lstStyle>
            <a:lvl1pPr algn="just">
              <a:defRPr sz="1800" b="1">
                <a:solidFill>
                  <a:schemeClr val="tx1"/>
                </a:solidFill>
              </a:defRPr>
            </a:lvl1pPr>
            <a:lvl2pPr algn="just">
              <a:defRPr sz="1800" b="1">
                <a:solidFill>
                  <a:schemeClr val="tx1"/>
                </a:solidFill>
              </a:defRPr>
            </a:lvl2pPr>
            <a:lvl3pPr algn="just">
              <a:defRPr sz="1400">
                <a:solidFill>
                  <a:schemeClr val="tx1"/>
                </a:solidFill>
              </a:defRPr>
            </a:lvl3pPr>
            <a:lvl4pPr algn="just">
              <a:spcAft>
                <a:spcPts val="0"/>
              </a:spcAft>
              <a:defRPr sz="1400">
                <a:solidFill>
                  <a:schemeClr val="tx1"/>
                </a:solidFill>
              </a:defRPr>
            </a:lvl4pPr>
            <a:lvl5pPr algn="just">
              <a:defRPr sz="700">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 name="Espace réservé du pied de page 2">
            <a:extLst>
              <a:ext uri="{FF2B5EF4-FFF2-40B4-BE49-F238E27FC236}">
                <a16:creationId xmlns:a16="http://schemas.microsoft.com/office/drawing/2014/main" id="{F02F39A9-B600-1A52-6CD8-419DD30FDDD1}"/>
              </a:ext>
            </a:extLst>
          </p:cNvPr>
          <p:cNvSpPr>
            <a:spLocks noGrp="1"/>
          </p:cNvSpPr>
          <p:nvPr>
            <p:ph type="ftr" sz="quarter" idx="3"/>
          </p:nvPr>
        </p:nvSpPr>
        <p:spPr>
          <a:xfrm>
            <a:off x="484764" y="6356350"/>
            <a:ext cx="7668636" cy="365125"/>
          </a:xfrm>
          <a:prstGeom prst="rect">
            <a:avLst/>
          </a:prstGeom>
        </p:spPr>
        <p:txBody>
          <a:bodyPr vert="horz" lIns="91440" tIns="45720" rIns="91440" bIns="45720" rtlCol="0" anchor="ctr"/>
          <a:lstStyle>
            <a:lvl1pPr algn="l">
              <a:defRPr sz="1050">
                <a:solidFill>
                  <a:schemeClr val="tx1"/>
                </a:solidFill>
              </a:defRPr>
            </a:lvl1pPr>
          </a:lstStyle>
          <a:p>
            <a:endParaRPr lang="fr-FR" dirty="0"/>
          </a:p>
        </p:txBody>
      </p:sp>
      <p:sp>
        <p:nvSpPr>
          <p:cNvPr id="5" name="Espace réservé du numéro de diapositive 3">
            <a:extLst>
              <a:ext uri="{FF2B5EF4-FFF2-40B4-BE49-F238E27FC236}">
                <a16:creationId xmlns:a16="http://schemas.microsoft.com/office/drawing/2014/main" id="{B6EB6DA8-5EA0-C847-9A99-E4BE55F571DB}"/>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dirty="0"/>
          </a:p>
        </p:txBody>
      </p:sp>
    </p:spTree>
    <p:extLst>
      <p:ext uri="{BB962C8B-B14F-4D97-AF65-F5344CB8AC3E}">
        <p14:creationId xmlns:p14="http://schemas.microsoft.com/office/powerpoint/2010/main" val="202509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Extern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772EFF6D-0E37-C170-6E8F-791B2E35C154}"/>
              </a:ext>
            </a:extLst>
          </p:cNvPr>
          <p:cNvSpPr>
            <a:spLocks noGrp="1"/>
          </p:cNvSpPr>
          <p:nvPr>
            <p:ph type="pic" sz="quarter" idx="13"/>
          </p:nvPr>
        </p:nvSpPr>
        <p:spPr>
          <a:xfrm>
            <a:off x="4064400" y="0"/>
            <a:ext cx="8127600" cy="685800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4" name="Rectangle 3">
            <a:extLst>
              <a:ext uri="{FF2B5EF4-FFF2-40B4-BE49-F238E27FC236}">
                <a16:creationId xmlns:a16="http://schemas.microsoft.com/office/drawing/2014/main" id="{8B42D1EC-00BA-090F-4890-8A8449B213D6}"/>
              </a:ext>
            </a:extLst>
          </p:cNvPr>
          <p:cNvSpPr/>
          <p:nvPr userDrawn="1"/>
        </p:nvSpPr>
        <p:spPr>
          <a:xfrm>
            <a:off x="1" y="0"/>
            <a:ext cx="4064399"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5" name="Graphique 4">
            <a:extLst>
              <a:ext uri="{FF2B5EF4-FFF2-40B4-BE49-F238E27FC236}">
                <a16:creationId xmlns:a16="http://schemas.microsoft.com/office/drawing/2014/main" id="{2309DC96-23C2-8373-05B0-2E90FE5E41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912524" y="134362"/>
            <a:ext cx="779751" cy="1497617"/>
          </a:xfrm>
          <a:prstGeom prst="rect">
            <a:avLst/>
          </a:prstGeom>
        </p:spPr>
      </p:pic>
      <p:sp>
        <p:nvSpPr>
          <p:cNvPr id="10" name="Title 19">
            <a:extLst>
              <a:ext uri="{FF2B5EF4-FFF2-40B4-BE49-F238E27FC236}">
                <a16:creationId xmlns:a16="http://schemas.microsoft.com/office/drawing/2014/main" id="{4E4A55D5-8C7F-E0F2-769A-1198F3D1281B}"/>
              </a:ext>
            </a:extLst>
          </p:cNvPr>
          <p:cNvSpPr>
            <a:spLocks noGrp="1"/>
          </p:cNvSpPr>
          <p:nvPr>
            <p:ph type="title" hasCustomPrompt="1"/>
          </p:nvPr>
        </p:nvSpPr>
        <p:spPr>
          <a:xfrm>
            <a:off x="553591" y="4080396"/>
            <a:ext cx="6757367" cy="2777604"/>
          </a:xfrm>
        </p:spPr>
        <p:txBody>
          <a:bodyPr anchor="t" anchorCtr="0"/>
          <a:lstStyle>
            <a:lvl1pPr algn="l">
              <a:defRPr sz="4800" b="1" i="0" cap="none">
                <a:solidFill>
                  <a:schemeClr val="bg1"/>
                </a:solidFill>
                <a:highlight>
                  <a:srgbClr val="FF4610"/>
                </a:highlight>
                <a:latin typeface="Calibri" panose="020F0502020204030204" pitchFamily="34" charset="0"/>
                <a:cs typeface="Calibri" panose="020F0502020204030204" pitchFamily="34" charset="0"/>
              </a:defRPr>
            </a:lvl1pPr>
          </a:lstStyle>
          <a:p>
            <a:r>
              <a:rPr lang="fr-FR" dirty="0"/>
              <a:t>Click to </a:t>
            </a:r>
            <a:r>
              <a:rPr lang="fr-FR" dirty="0" err="1"/>
              <a:t>edit</a:t>
            </a:r>
            <a:r>
              <a:rPr lang="fr-FR" dirty="0"/>
              <a:t> master </a:t>
            </a:r>
            <a:r>
              <a:rPr lang="fr-FR" dirty="0" err="1"/>
              <a:t>title</a:t>
            </a:r>
            <a:r>
              <a:rPr lang="fr-FR" dirty="0"/>
              <a:t> style</a:t>
            </a:r>
          </a:p>
        </p:txBody>
      </p:sp>
      <p:sp>
        <p:nvSpPr>
          <p:cNvPr id="19" name="Text Placeholder 17">
            <a:extLst>
              <a:ext uri="{FF2B5EF4-FFF2-40B4-BE49-F238E27FC236}">
                <a16:creationId xmlns:a16="http://schemas.microsoft.com/office/drawing/2014/main" id="{71875FF3-DB1B-B1AF-EBE8-DC7553A27795}"/>
              </a:ext>
            </a:extLst>
          </p:cNvPr>
          <p:cNvSpPr>
            <a:spLocks noGrp="1"/>
          </p:cNvSpPr>
          <p:nvPr>
            <p:ph type="body" sz="quarter" idx="11"/>
          </p:nvPr>
        </p:nvSpPr>
        <p:spPr>
          <a:xfrm>
            <a:off x="553591" y="3185157"/>
            <a:ext cx="6757367" cy="779751"/>
          </a:xfrm>
        </p:spPr>
        <p:txBody>
          <a:bodyPr anchor="ctr" anchorCtr="0"/>
          <a:lstStyle>
            <a:lvl1pPr marL="0" indent="0" algn="l">
              <a:lnSpc>
                <a:spcPct val="130000"/>
              </a:lnSpc>
              <a:spcAft>
                <a:spcPts val="0"/>
              </a:spcAft>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FR" dirty="0"/>
          </a:p>
        </p:txBody>
      </p:sp>
    </p:spTree>
    <p:extLst>
      <p:ext uri="{BB962C8B-B14F-4D97-AF65-F5344CB8AC3E}">
        <p14:creationId xmlns:p14="http://schemas.microsoft.com/office/powerpoint/2010/main" val="176617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Couverture Intern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D0352C-A313-8A67-31C8-BDFD1B736C7D}"/>
              </a:ext>
            </a:extLst>
          </p:cNvPr>
          <p:cNvSpPr/>
          <p:nvPr userDrawn="1"/>
        </p:nvSpPr>
        <p:spPr>
          <a:xfrm>
            <a:off x="0" y="0"/>
            <a:ext cx="12192000"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6" name="Title 19">
            <a:extLst>
              <a:ext uri="{FF2B5EF4-FFF2-40B4-BE49-F238E27FC236}">
                <a16:creationId xmlns:a16="http://schemas.microsoft.com/office/drawing/2014/main" id="{F1101149-20A9-F40F-87D4-54B2DDDF2BA4}"/>
              </a:ext>
            </a:extLst>
          </p:cNvPr>
          <p:cNvSpPr>
            <a:spLocks noGrp="1"/>
          </p:cNvSpPr>
          <p:nvPr>
            <p:ph type="title" hasCustomPrompt="1"/>
          </p:nvPr>
        </p:nvSpPr>
        <p:spPr>
          <a:xfrm>
            <a:off x="2851680" y="2135590"/>
            <a:ext cx="6757367" cy="2777604"/>
          </a:xfrm>
        </p:spPr>
        <p:txBody>
          <a:bodyPr anchor="ctr" anchorCtr="0"/>
          <a:lstStyle>
            <a:lvl1pPr algn="l">
              <a:defRPr sz="4800" b="1" i="0" cap="none">
                <a:solidFill>
                  <a:schemeClr val="tx1"/>
                </a:solidFill>
                <a:highlight>
                  <a:srgbClr val="FFFFFF"/>
                </a:highlight>
                <a:latin typeface="Calibri" panose="020F0502020204030204" pitchFamily="34" charset="0"/>
                <a:cs typeface="Calibri" panose="020F0502020204030204" pitchFamily="34" charset="0"/>
              </a:defRPr>
            </a:lvl1pPr>
          </a:lstStyle>
          <a:p>
            <a:r>
              <a:rPr lang="fr-FR" dirty="0"/>
              <a:t>Click to </a:t>
            </a:r>
            <a:r>
              <a:rPr lang="fr-FR" dirty="0" err="1"/>
              <a:t>edit</a:t>
            </a:r>
            <a:r>
              <a:rPr lang="fr-FR" dirty="0"/>
              <a:t> master </a:t>
            </a:r>
            <a:r>
              <a:rPr lang="fr-FR" dirty="0" err="1"/>
              <a:t>title</a:t>
            </a:r>
            <a:r>
              <a:rPr lang="fr-FR" dirty="0"/>
              <a:t> style</a:t>
            </a:r>
          </a:p>
        </p:txBody>
      </p:sp>
      <p:pic>
        <p:nvPicPr>
          <p:cNvPr id="4" name="Graphique 3">
            <a:extLst>
              <a:ext uri="{FF2B5EF4-FFF2-40B4-BE49-F238E27FC236}">
                <a16:creationId xmlns:a16="http://schemas.microsoft.com/office/drawing/2014/main" id="{B2B53535-1500-24C2-F5D4-4033275A4C5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5467" t="4154" b="4479"/>
          <a:stretch>
            <a:fillRect/>
          </a:stretch>
        </p:blipFill>
        <p:spPr>
          <a:xfrm>
            <a:off x="0" y="0"/>
            <a:ext cx="2521974" cy="6858000"/>
          </a:xfrm>
          <a:prstGeom prst="rect">
            <a:avLst/>
          </a:prstGeom>
        </p:spPr>
      </p:pic>
      <p:pic>
        <p:nvPicPr>
          <p:cNvPr id="5" name="Graphique 4">
            <a:extLst>
              <a:ext uri="{FF2B5EF4-FFF2-40B4-BE49-F238E27FC236}">
                <a16:creationId xmlns:a16="http://schemas.microsoft.com/office/drawing/2014/main" id="{EFED0ADB-75D1-6855-84A3-A5A343826D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0683057" y="5356068"/>
            <a:ext cx="779751" cy="1497617"/>
          </a:xfrm>
          <a:prstGeom prst="rect">
            <a:avLst/>
          </a:prstGeom>
        </p:spPr>
      </p:pic>
      <p:sp>
        <p:nvSpPr>
          <p:cNvPr id="7" name="Espace réservé du texte 6">
            <a:extLst>
              <a:ext uri="{FF2B5EF4-FFF2-40B4-BE49-F238E27FC236}">
                <a16:creationId xmlns:a16="http://schemas.microsoft.com/office/drawing/2014/main" id="{AFD62BA9-DD26-27D6-E2E6-1C99CCAD03C3}"/>
              </a:ext>
            </a:extLst>
          </p:cNvPr>
          <p:cNvSpPr>
            <a:spLocks noGrp="1"/>
          </p:cNvSpPr>
          <p:nvPr>
            <p:ph type="body" sz="quarter" idx="10"/>
          </p:nvPr>
        </p:nvSpPr>
        <p:spPr>
          <a:xfrm>
            <a:off x="2851680" y="5715001"/>
            <a:ext cx="6757366" cy="779751"/>
          </a:xfrm>
        </p:spPr>
        <p:txBody>
          <a:bodyPr anchor="ctr" anchorCtr="0"/>
          <a:lstStyle>
            <a:lvl1pPr>
              <a:defRPr sz="1800">
                <a:solidFill>
                  <a:schemeClr val="bg1"/>
                </a:solidFill>
                <a:latin typeface="Calibri" panose="020F0502020204030204" pitchFamily="34" charset="0"/>
                <a:cs typeface="Calibri" panose="020F0502020204030204" pitchFamily="34" charset="0"/>
              </a:defRPr>
            </a:lvl1pPr>
            <a:lvl2pPr>
              <a:defRPr>
                <a:solidFill>
                  <a:schemeClr val="bg1"/>
                </a:solidFill>
                <a:latin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cs typeface="Calibri" panose="020F0502020204030204" pitchFamily="34" charset="0"/>
              </a:defRPr>
            </a:lvl5pPr>
          </a:lstStyle>
          <a:p>
            <a:pPr lvl="0"/>
            <a:r>
              <a:rPr lang="fr-FR" dirty="0"/>
              <a:t>Cliquez pour modifier les styles du texte du masque</a:t>
            </a:r>
          </a:p>
        </p:txBody>
      </p:sp>
    </p:spTree>
    <p:extLst>
      <p:ext uri="{BB962C8B-B14F-4D97-AF65-F5344CB8AC3E}">
        <p14:creationId xmlns:p14="http://schemas.microsoft.com/office/powerpoint/2010/main" val="262191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Chapitre-06 INTERN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26ADD6-C75F-67D4-8D94-5E9138FD5744}"/>
              </a:ext>
            </a:extLst>
          </p:cNvPr>
          <p:cNvSpPr/>
          <p:nvPr userDrawn="1"/>
        </p:nvSpPr>
        <p:spPr>
          <a:xfrm>
            <a:off x="0" y="0"/>
            <a:ext cx="12192000" cy="6857999"/>
          </a:xfrm>
          <a:prstGeom prst="rect">
            <a:avLst/>
          </a:prstGeom>
          <a:solidFill>
            <a:schemeClr val="tx2"/>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16" name="Graphique 15">
            <a:extLst>
              <a:ext uri="{FF2B5EF4-FFF2-40B4-BE49-F238E27FC236}">
                <a16:creationId xmlns:a16="http://schemas.microsoft.com/office/drawing/2014/main" id="{44AA0441-C17C-BEBD-8418-5CF9E1166B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6095" y="-311727"/>
            <a:ext cx="3908069" cy="7505973"/>
          </a:xfrm>
          <a:prstGeom prst="rect">
            <a:avLst/>
          </a:prstGeom>
        </p:spPr>
      </p:pic>
      <p:pic>
        <p:nvPicPr>
          <p:cNvPr id="15" name="Graphique 14">
            <a:extLst>
              <a:ext uri="{FF2B5EF4-FFF2-40B4-BE49-F238E27FC236}">
                <a16:creationId xmlns:a16="http://schemas.microsoft.com/office/drawing/2014/main" id="{32107EB6-7EDB-A571-4A1B-AD048BD43E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8724" y="3871912"/>
            <a:ext cx="2814808" cy="3406395"/>
          </a:xfrm>
          <a:prstGeom prst="rect">
            <a:avLst/>
          </a:prstGeom>
        </p:spPr>
      </p:pic>
      <p:sp>
        <p:nvSpPr>
          <p:cNvPr id="19" name="Title 19">
            <a:extLst>
              <a:ext uri="{FF2B5EF4-FFF2-40B4-BE49-F238E27FC236}">
                <a16:creationId xmlns:a16="http://schemas.microsoft.com/office/drawing/2014/main" id="{39BD8130-D797-51B7-D1C6-61C15E751E25}"/>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tx1"/>
                </a:solidFill>
                <a:highlight>
                  <a:srgbClr val="FFFFFF"/>
                </a:highlight>
              </a:defRPr>
            </a:lvl1pPr>
          </a:lstStyle>
          <a:p>
            <a:r>
              <a:rPr lang="fr-FR" dirty="0"/>
              <a:t>Click to </a:t>
            </a:r>
            <a:r>
              <a:rPr lang="fr-FR" dirty="0" err="1"/>
              <a:t>edit</a:t>
            </a:r>
            <a:r>
              <a:rPr lang="fr-FR" dirty="0"/>
              <a:t> Master </a:t>
            </a:r>
            <a:r>
              <a:rPr lang="fr-FR" dirty="0" err="1"/>
              <a:t>title</a:t>
            </a:r>
            <a:r>
              <a:rPr lang="fr-FR" dirty="0"/>
              <a:t> style </a:t>
            </a:r>
          </a:p>
        </p:txBody>
      </p:sp>
    </p:spTree>
    <p:extLst>
      <p:ext uri="{BB962C8B-B14F-4D97-AF65-F5344CB8AC3E}">
        <p14:creationId xmlns:p14="http://schemas.microsoft.com/office/powerpoint/2010/main" val="401259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554308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1 tex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2F7E1-057B-C1F6-CC2A-661A460B6115}"/>
              </a:ext>
            </a:extLst>
          </p:cNvPr>
          <p:cNvSpPr>
            <a:spLocks noGrp="1"/>
          </p:cNvSpPr>
          <p:nvPr>
            <p:ph type="title"/>
          </p:nvPr>
        </p:nvSpPr>
        <p:spPr>
          <a:xfrm>
            <a:off x="0" y="499227"/>
            <a:ext cx="11195959" cy="567177"/>
          </a:xfrm>
        </p:spPr>
        <p:txBody>
          <a:bodyPr/>
          <a:lstStyle>
            <a:lvl1pPr>
              <a:defRPr sz="32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4" name="Text Placeholder 9">
            <a:extLst>
              <a:ext uri="{FF2B5EF4-FFF2-40B4-BE49-F238E27FC236}">
                <a16:creationId xmlns:a16="http://schemas.microsoft.com/office/drawing/2014/main" id="{7E242745-1B04-1E6F-ECA9-0451539EE2DE}"/>
              </a:ext>
            </a:extLst>
          </p:cNvPr>
          <p:cNvSpPr>
            <a:spLocks noGrp="1"/>
          </p:cNvSpPr>
          <p:nvPr>
            <p:ph type="body" sz="quarter" idx="12" hasCustomPrompt="1"/>
          </p:nvPr>
        </p:nvSpPr>
        <p:spPr>
          <a:xfrm>
            <a:off x="484765" y="1504335"/>
            <a:ext cx="11195958" cy="4419153"/>
          </a:xfrm>
        </p:spPr>
        <p:txBody>
          <a:bodyPr/>
          <a:lstStyle>
            <a:lvl1pPr algn="just">
              <a:defRPr sz="1800" b="1">
                <a:solidFill>
                  <a:schemeClr val="tx1"/>
                </a:solidFill>
              </a:defRPr>
            </a:lvl1pPr>
            <a:lvl2pPr algn="just">
              <a:defRPr sz="1800" b="1">
                <a:solidFill>
                  <a:schemeClr val="tx1"/>
                </a:solidFill>
              </a:defRPr>
            </a:lvl2pPr>
            <a:lvl3pPr algn="just">
              <a:defRPr sz="1400">
                <a:solidFill>
                  <a:schemeClr val="tx1"/>
                </a:solidFill>
              </a:defRPr>
            </a:lvl3pPr>
            <a:lvl4pPr algn="just">
              <a:spcAft>
                <a:spcPts val="0"/>
              </a:spcAft>
              <a:defRPr sz="1400">
                <a:solidFill>
                  <a:schemeClr val="tx1"/>
                </a:solidFill>
              </a:defRPr>
            </a:lvl4pPr>
            <a:lvl5pPr algn="just">
              <a:defRPr sz="700">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 name="Espace réservé du pied de page 2">
            <a:extLst>
              <a:ext uri="{FF2B5EF4-FFF2-40B4-BE49-F238E27FC236}">
                <a16:creationId xmlns:a16="http://schemas.microsoft.com/office/drawing/2014/main" id="{F02F39A9-B600-1A52-6CD8-419DD30FDDD1}"/>
              </a:ext>
            </a:extLst>
          </p:cNvPr>
          <p:cNvSpPr>
            <a:spLocks noGrp="1"/>
          </p:cNvSpPr>
          <p:nvPr>
            <p:ph type="ftr" sz="quarter" idx="3"/>
          </p:nvPr>
        </p:nvSpPr>
        <p:spPr>
          <a:xfrm>
            <a:off x="484764" y="6356350"/>
            <a:ext cx="7668636" cy="365125"/>
          </a:xfrm>
          <a:prstGeom prst="rect">
            <a:avLst/>
          </a:prstGeom>
        </p:spPr>
        <p:txBody>
          <a:bodyPr vert="horz" lIns="91440" tIns="45720" rIns="91440" bIns="45720" rtlCol="0" anchor="ctr"/>
          <a:lstStyle>
            <a:lvl1pPr algn="l">
              <a:defRPr sz="1050">
                <a:solidFill>
                  <a:schemeClr val="tx1"/>
                </a:solidFill>
              </a:defRPr>
            </a:lvl1pPr>
          </a:lstStyle>
          <a:p>
            <a:endParaRPr lang="fr-FR" dirty="0"/>
          </a:p>
        </p:txBody>
      </p:sp>
      <p:sp>
        <p:nvSpPr>
          <p:cNvPr id="5" name="Espace réservé du numéro de diapositive 3">
            <a:extLst>
              <a:ext uri="{FF2B5EF4-FFF2-40B4-BE49-F238E27FC236}">
                <a16:creationId xmlns:a16="http://schemas.microsoft.com/office/drawing/2014/main" id="{B6EB6DA8-5EA0-C847-9A99-E4BE55F571DB}"/>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dirty="0"/>
          </a:p>
        </p:txBody>
      </p:sp>
    </p:spTree>
    <p:extLst>
      <p:ext uri="{BB962C8B-B14F-4D97-AF65-F5344CB8AC3E}">
        <p14:creationId xmlns:p14="http://schemas.microsoft.com/office/powerpoint/2010/main" val="169770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1 tex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2F7E1-057B-C1F6-CC2A-661A460B6115}"/>
              </a:ext>
            </a:extLst>
          </p:cNvPr>
          <p:cNvSpPr>
            <a:spLocks noGrp="1"/>
          </p:cNvSpPr>
          <p:nvPr>
            <p:ph type="title"/>
          </p:nvPr>
        </p:nvSpPr>
        <p:spPr>
          <a:xfrm>
            <a:off x="0" y="499227"/>
            <a:ext cx="11195959" cy="567177"/>
          </a:xfrm>
        </p:spPr>
        <p:txBody>
          <a:bodyPr/>
          <a:lstStyle>
            <a:lvl1pPr>
              <a:defRPr sz="3200">
                <a:solidFill>
                  <a:schemeClr val="bg1"/>
                </a:solidFill>
                <a:highlight>
                  <a:srgbClr val="3F2A56"/>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4" name="Text Placeholder 9">
            <a:extLst>
              <a:ext uri="{FF2B5EF4-FFF2-40B4-BE49-F238E27FC236}">
                <a16:creationId xmlns:a16="http://schemas.microsoft.com/office/drawing/2014/main" id="{7E242745-1B04-1E6F-ECA9-0451539EE2DE}"/>
              </a:ext>
            </a:extLst>
          </p:cNvPr>
          <p:cNvSpPr>
            <a:spLocks noGrp="1"/>
          </p:cNvSpPr>
          <p:nvPr>
            <p:ph type="body" sz="quarter" idx="12" hasCustomPrompt="1"/>
          </p:nvPr>
        </p:nvSpPr>
        <p:spPr>
          <a:xfrm>
            <a:off x="484765" y="1504335"/>
            <a:ext cx="11195958" cy="4419153"/>
          </a:xfrm>
        </p:spPr>
        <p:txBody>
          <a:bodyPr/>
          <a:lstStyle>
            <a:lvl1pPr algn="just">
              <a:defRPr lang="fr-FR" sz="1800" b="1" kern="1200" dirty="0">
                <a:solidFill>
                  <a:schemeClr val="tx1"/>
                </a:solidFill>
                <a:latin typeface="Calibri" panose="020F0502020204030204" pitchFamily="34" charset="0"/>
                <a:ea typeface="+mn-ea"/>
                <a:cs typeface="Calibri" panose="020F0502020204030204" pitchFamily="34" charset="0"/>
              </a:defRPr>
            </a:lvl1pPr>
            <a:lvl2pPr algn="just">
              <a:defRPr sz="1800" b="1">
                <a:solidFill>
                  <a:schemeClr val="tx1"/>
                </a:solidFill>
              </a:defRPr>
            </a:lvl2pPr>
            <a:lvl3pPr algn="just">
              <a:defRPr sz="1400">
                <a:solidFill>
                  <a:schemeClr val="tx1"/>
                </a:solidFill>
              </a:defRPr>
            </a:lvl3pPr>
            <a:lvl4pPr algn="just">
              <a:spcAft>
                <a:spcPts val="0"/>
              </a:spcAft>
              <a:defRPr sz="1400">
                <a:solidFill>
                  <a:schemeClr val="tx1"/>
                </a:solidFill>
              </a:defRPr>
            </a:lvl4pPr>
            <a:lvl5pPr algn="just">
              <a:defRPr sz="700">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 name="Espace réservé du pied de page 2">
            <a:extLst>
              <a:ext uri="{FF2B5EF4-FFF2-40B4-BE49-F238E27FC236}">
                <a16:creationId xmlns:a16="http://schemas.microsoft.com/office/drawing/2014/main" id="{F02F39A9-B600-1A52-6CD8-419DD30FDDD1}"/>
              </a:ext>
            </a:extLst>
          </p:cNvPr>
          <p:cNvSpPr>
            <a:spLocks noGrp="1"/>
          </p:cNvSpPr>
          <p:nvPr>
            <p:ph type="ftr" sz="quarter" idx="3"/>
          </p:nvPr>
        </p:nvSpPr>
        <p:spPr>
          <a:xfrm>
            <a:off x="484764" y="6356350"/>
            <a:ext cx="7668636" cy="365125"/>
          </a:xfrm>
          <a:prstGeom prst="rect">
            <a:avLst/>
          </a:prstGeom>
        </p:spPr>
        <p:txBody>
          <a:bodyPr vert="horz" lIns="91440" tIns="45720" rIns="91440" bIns="45720" rtlCol="0" anchor="ctr"/>
          <a:lstStyle>
            <a:lvl1pPr algn="l">
              <a:defRPr sz="1050">
                <a:solidFill>
                  <a:schemeClr val="tx1"/>
                </a:solidFill>
              </a:defRPr>
            </a:lvl1pPr>
          </a:lstStyle>
          <a:p>
            <a:endParaRPr lang="fr-FR" dirty="0"/>
          </a:p>
        </p:txBody>
      </p:sp>
      <p:sp>
        <p:nvSpPr>
          <p:cNvPr id="5" name="Espace réservé du numéro de diapositive 3">
            <a:extLst>
              <a:ext uri="{FF2B5EF4-FFF2-40B4-BE49-F238E27FC236}">
                <a16:creationId xmlns:a16="http://schemas.microsoft.com/office/drawing/2014/main" id="{B6EB6DA8-5EA0-C847-9A99-E4BE55F571DB}"/>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65335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tex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2F7E1-057B-C1F6-CC2A-661A460B6115}"/>
              </a:ext>
            </a:extLst>
          </p:cNvPr>
          <p:cNvSpPr>
            <a:spLocks noGrp="1"/>
          </p:cNvSpPr>
          <p:nvPr>
            <p:ph type="title"/>
          </p:nvPr>
        </p:nvSpPr>
        <p:spPr>
          <a:xfrm>
            <a:off x="484764" y="484875"/>
            <a:ext cx="11195959" cy="567177"/>
          </a:xfrm>
        </p:spPr>
        <p:txBody>
          <a:bodyPr/>
          <a:lstStyle>
            <a:lvl1pPr>
              <a:defRPr sz="32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4" name="Text Placeholder 9">
            <a:extLst>
              <a:ext uri="{FF2B5EF4-FFF2-40B4-BE49-F238E27FC236}">
                <a16:creationId xmlns:a16="http://schemas.microsoft.com/office/drawing/2014/main" id="{7E242745-1B04-1E6F-ECA9-0451539EE2DE}"/>
              </a:ext>
            </a:extLst>
          </p:cNvPr>
          <p:cNvSpPr>
            <a:spLocks noGrp="1"/>
          </p:cNvSpPr>
          <p:nvPr>
            <p:ph type="body" sz="quarter" idx="12" hasCustomPrompt="1"/>
          </p:nvPr>
        </p:nvSpPr>
        <p:spPr>
          <a:xfrm>
            <a:off x="484765" y="1504335"/>
            <a:ext cx="11195958" cy="4419153"/>
          </a:xfrm>
        </p:spPr>
        <p:txBody>
          <a:bodyPr/>
          <a:lstStyle>
            <a:lvl1pPr algn="just">
              <a:defRPr sz="1800" b="1">
                <a:solidFill>
                  <a:schemeClr val="tx1"/>
                </a:solidFill>
              </a:defRPr>
            </a:lvl1pPr>
            <a:lvl2pPr algn="just">
              <a:defRPr sz="1800" b="1">
                <a:solidFill>
                  <a:schemeClr val="tx1"/>
                </a:solidFill>
              </a:defRPr>
            </a:lvl2pPr>
            <a:lvl3pPr algn="just">
              <a:defRPr sz="1400">
                <a:solidFill>
                  <a:schemeClr val="tx1"/>
                </a:solidFill>
              </a:defRPr>
            </a:lvl3pPr>
            <a:lvl4pPr algn="just">
              <a:spcAft>
                <a:spcPts val="0"/>
              </a:spcAft>
              <a:defRPr sz="1400">
                <a:solidFill>
                  <a:schemeClr val="tx1"/>
                </a:solidFill>
              </a:defRPr>
            </a:lvl4pPr>
            <a:lvl5pPr algn="just">
              <a:defRPr sz="700">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 name="Espace réservé du pied de page 2">
            <a:extLst>
              <a:ext uri="{FF2B5EF4-FFF2-40B4-BE49-F238E27FC236}">
                <a16:creationId xmlns:a16="http://schemas.microsoft.com/office/drawing/2014/main" id="{F02F39A9-B600-1A52-6CD8-419DD30FDDD1}"/>
              </a:ext>
            </a:extLst>
          </p:cNvPr>
          <p:cNvSpPr>
            <a:spLocks noGrp="1"/>
          </p:cNvSpPr>
          <p:nvPr>
            <p:ph type="ftr" sz="quarter" idx="3"/>
          </p:nvPr>
        </p:nvSpPr>
        <p:spPr>
          <a:xfrm>
            <a:off x="484764" y="6356350"/>
            <a:ext cx="7668636" cy="365125"/>
          </a:xfrm>
          <a:prstGeom prst="rect">
            <a:avLst/>
          </a:prstGeom>
        </p:spPr>
        <p:txBody>
          <a:bodyPr vert="horz" lIns="91440" tIns="45720" rIns="91440" bIns="45720" rtlCol="0" anchor="ctr"/>
          <a:lstStyle>
            <a:lvl1pPr algn="l">
              <a:defRPr sz="1050">
                <a:solidFill>
                  <a:schemeClr val="tx1"/>
                </a:solidFill>
              </a:defRPr>
            </a:lvl1pPr>
          </a:lstStyle>
          <a:p>
            <a:endParaRPr lang="fr-FR" dirty="0"/>
          </a:p>
        </p:txBody>
      </p:sp>
      <p:sp>
        <p:nvSpPr>
          <p:cNvPr id="5" name="Espace réservé du numéro de diapositive 3">
            <a:extLst>
              <a:ext uri="{FF2B5EF4-FFF2-40B4-BE49-F238E27FC236}">
                <a16:creationId xmlns:a16="http://schemas.microsoft.com/office/drawing/2014/main" id="{B6EB6DA8-5EA0-C847-9A99-E4BE55F571DB}"/>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214820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1 tex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2F7E1-057B-C1F6-CC2A-661A460B6115}"/>
              </a:ext>
            </a:extLst>
          </p:cNvPr>
          <p:cNvSpPr>
            <a:spLocks noGrp="1"/>
          </p:cNvSpPr>
          <p:nvPr>
            <p:ph type="title"/>
          </p:nvPr>
        </p:nvSpPr>
        <p:spPr>
          <a:xfrm>
            <a:off x="484764" y="484875"/>
            <a:ext cx="11195959" cy="567177"/>
          </a:xfrm>
        </p:spPr>
        <p:txBody>
          <a:bodyPr/>
          <a:lstStyle>
            <a:lvl1pPr>
              <a:defRPr sz="3200">
                <a:solidFill>
                  <a:schemeClr val="bg1"/>
                </a:solidFill>
                <a:highlight>
                  <a:srgbClr val="3F2A56"/>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4" name="Text Placeholder 9">
            <a:extLst>
              <a:ext uri="{FF2B5EF4-FFF2-40B4-BE49-F238E27FC236}">
                <a16:creationId xmlns:a16="http://schemas.microsoft.com/office/drawing/2014/main" id="{7E242745-1B04-1E6F-ECA9-0451539EE2DE}"/>
              </a:ext>
            </a:extLst>
          </p:cNvPr>
          <p:cNvSpPr>
            <a:spLocks noGrp="1"/>
          </p:cNvSpPr>
          <p:nvPr>
            <p:ph type="body" sz="quarter" idx="12" hasCustomPrompt="1"/>
          </p:nvPr>
        </p:nvSpPr>
        <p:spPr>
          <a:xfrm>
            <a:off x="484765" y="1504335"/>
            <a:ext cx="11195958" cy="4419153"/>
          </a:xfrm>
        </p:spPr>
        <p:txBody>
          <a:bodyPr/>
          <a:lstStyle>
            <a:lvl1pPr algn="just">
              <a:defRPr sz="1800" b="1">
                <a:solidFill>
                  <a:schemeClr val="tx1"/>
                </a:solidFill>
              </a:defRPr>
            </a:lvl1pPr>
            <a:lvl2pPr algn="just">
              <a:defRPr sz="1800" b="1">
                <a:solidFill>
                  <a:schemeClr val="tx1"/>
                </a:solidFill>
              </a:defRPr>
            </a:lvl2pPr>
            <a:lvl3pPr algn="just">
              <a:defRPr sz="1400">
                <a:solidFill>
                  <a:schemeClr val="tx1"/>
                </a:solidFill>
              </a:defRPr>
            </a:lvl3pPr>
            <a:lvl4pPr algn="just">
              <a:spcAft>
                <a:spcPts val="0"/>
              </a:spcAft>
              <a:defRPr sz="1400">
                <a:solidFill>
                  <a:schemeClr val="tx1"/>
                </a:solidFill>
              </a:defRPr>
            </a:lvl4pPr>
            <a:lvl5pPr algn="just">
              <a:defRPr sz="700">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 name="Espace réservé du pied de page 2">
            <a:extLst>
              <a:ext uri="{FF2B5EF4-FFF2-40B4-BE49-F238E27FC236}">
                <a16:creationId xmlns:a16="http://schemas.microsoft.com/office/drawing/2014/main" id="{F02F39A9-B600-1A52-6CD8-419DD30FDDD1}"/>
              </a:ext>
            </a:extLst>
          </p:cNvPr>
          <p:cNvSpPr>
            <a:spLocks noGrp="1"/>
          </p:cNvSpPr>
          <p:nvPr>
            <p:ph type="ftr" sz="quarter" idx="3"/>
          </p:nvPr>
        </p:nvSpPr>
        <p:spPr>
          <a:xfrm>
            <a:off x="484764" y="6356350"/>
            <a:ext cx="7668636" cy="365125"/>
          </a:xfrm>
          <a:prstGeom prst="rect">
            <a:avLst/>
          </a:prstGeom>
        </p:spPr>
        <p:txBody>
          <a:bodyPr vert="horz" lIns="91440" tIns="45720" rIns="91440" bIns="45720" rtlCol="0" anchor="ctr"/>
          <a:lstStyle>
            <a:lvl1pPr algn="l">
              <a:defRPr sz="1050">
                <a:solidFill>
                  <a:schemeClr val="tx1"/>
                </a:solidFill>
              </a:defRPr>
            </a:lvl1pPr>
          </a:lstStyle>
          <a:p>
            <a:endParaRPr lang="fr-FR" dirty="0"/>
          </a:p>
        </p:txBody>
      </p:sp>
      <p:sp>
        <p:nvSpPr>
          <p:cNvPr id="5" name="Espace réservé du numéro de diapositive 3">
            <a:extLst>
              <a:ext uri="{FF2B5EF4-FFF2-40B4-BE49-F238E27FC236}">
                <a16:creationId xmlns:a16="http://schemas.microsoft.com/office/drawing/2014/main" id="{B6EB6DA8-5EA0-C847-9A99-E4BE55F571DB}"/>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277640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texte + 1 band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1D897102-FBCD-2C42-5A5D-ABF5D1C46459}"/>
              </a:ext>
            </a:extLst>
          </p:cNvPr>
          <p:cNvSpPr>
            <a:spLocks noGrp="1"/>
          </p:cNvSpPr>
          <p:nvPr>
            <p:ph type="body" sz="quarter" idx="14"/>
          </p:nvPr>
        </p:nvSpPr>
        <p:spPr>
          <a:xfrm>
            <a:off x="0" y="0"/>
            <a:ext cx="3049199" cy="6857999"/>
          </a:xfrm>
          <a:solidFill>
            <a:schemeClr val="tx1"/>
          </a:solidFill>
        </p:spPr>
        <p:txBody>
          <a:bodyPr/>
          <a:lstStyle>
            <a:lvl1pPr>
              <a:defRPr sz="2000" b="1">
                <a:solidFill>
                  <a:schemeClr val="tx1"/>
                </a:solidFill>
              </a:defRPr>
            </a:lvl1pPr>
            <a:lvl2pPr>
              <a:defRPr sz="2000" b="1">
                <a:solidFill>
                  <a:schemeClr val="tx1"/>
                </a:solidFill>
              </a:defRPr>
            </a:lvl2pPr>
            <a:lvl3pPr>
              <a:defRPr sz="1600">
                <a:solidFill>
                  <a:schemeClr val="tx1"/>
                </a:solidFill>
              </a:defRPr>
            </a:lvl3pPr>
            <a:lvl4pPr>
              <a:spcAft>
                <a:spcPts val="0"/>
              </a:spcAft>
              <a:defRPr sz="1600">
                <a:solidFill>
                  <a:schemeClr val="tx1"/>
                </a:solidFill>
              </a:defRPr>
            </a:lvl4pPr>
            <a:lvl5pPr>
              <a:defRPr>
                <a:solidFill>
                  <a:schemeClr val="tx1"/>
                </a:solidFill>
              </a:defRPr>
            </a:lvl5pPr>
          </a:lstStyle>
          <a:p>
            <a:pPr lvl="0"/>
            <a:endParaRPr lang="fr-FR" dirty="0"/>
          </a:p>
        </p:txBody>
      </p:sp>
      <p:sp>
        <p:nvSpPr>
          <p:cNvPr id="3" name="Title 1">
            <a:extLst>
              <a:ext uri="{FF2B5EF4-FFF2-40B4-BE49-F238E27FC236}">
                <a16:creationId xmlns:a16="http://schemas.microsoft.com/office/drawing/2014/main" id="{A222F7E1-057B-C1F6-CC2A-661A460B6115}"/>
              </a:ext>
            </a:extLst>
          </p:cNvPr>
          <p:cNvSpPr>
            <a:spLocks noGrp="1"/>
          </p:cNvSpPr>
          <p:nvPr>
            <p:ph type="title"/>
          </p:nvPr>
        </p:nvSpPr>
        <p:spPr>
          <a:xfrm>
            <a:off x="553591" y="1045313"/>
            <a:ext cx="11274232" cy="744724"/>
          </a:xfrm>
        </p:spPr>
        <p:txBody>
          <a:bodyPr/>
          <a:lstStyle>
            <a:lvl1pPr>
              <a:defRPr sz="36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4" name="Text Placeholder 9">
            <a:extLst>
              <a:ext uri="{FF2B5EF4-FFF2-40B4-BE49-F238E27FC236}">
                <a16:creationId xmlns:a16="http://schemas.microsoft.com/office/drawing/2014/main" id="{7E242745-1B04-1E6F-ECA9-0451539EE2DE}"/>
              </a:ext>
            </a:extLst>
          </p:cNvPr>
          <p:cNvSpPr>
            <a:spLocks noGrp="1"/>
          </p:cNvSpPr>
          <p:nvPr>
            <p:ph type="body" sz="quarter" idx="12" hasCustomPrompt="1"/>
          </p:nvPr>
        </p:nvSpPr>
        <p:spPr>
          <a:xfrm>
            <a:off x="3759151" y="2027806"/>
            <a:ext cx="8068672" cy="4230659"/>
          </a:xfrm>
        </p:spPr>
        <p:txBody>
          <a:bodyPr/>
          <a:lstStyle>
            <a:lvl1pPr>
              <a:defRPr sz="2000" b="1">
                <a:solidFill>
                  <a:schemeClr val="tx1"/>
                </a:solidFill>
              </a:defRPr>
            </a:lvl1pPr>
            <a:lvl2pPr>
              <a:defRPr sz="2000" b="1">
                <a:solidFill>
                  <a:schemeClr val="tx1"/>
                </a:solidFill>
              </a:defRPr>
            </a:lvl2pPr>
            <a:lvl3pPr>
              <a:defRPr sz="1600">
                <a:solidFill>
                  <a:schemeClr val="tx1"/>
                </a:solidFill>
              </a:defRPr>
            </a:lvl3pPr>
            <a:lvl4pPr>
              <a:spcAft>
                <a:spcPts val="0"/>
              </a:spcAft>
              <a:defRPr sz="1600">
                <a:solidFill>
                  <a:schemeClr val="tx1"/>
                </a:solidFill>
              </a:defRPr>
            </a:lvl4pPr>
            <a:lvl5pPr>
              <a:defRPr>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8" name="Espace réservé du pied de page 2">
            <a:extLst>
              <a:ext uri="{FF2B5EF4-FFF2-40B4-BE49-F238E27FC236}">
                <a16:creationId xmlns:a16="http://schemas.microsoft.com/office/drawing/2014/main" id="{F4447FB7-40B0-4D09-6731-0CA4E55CEAF1}"/>
              </a:ext>
            </a:extLst>
          </p:cNvPr>
          <p:cNvSpPr>
            <a:spLocks noGrp="1"/>
          </p:cNvSpPr>
          <p:nvPr>
            <p:ph type="ftr" sz="quarter" idx="3"/>
          </p:nvPr>
        </p:nvSpPr>
        <p:spPr>
          <a:xfrm>
            <a:off x="3759151" y="6424048"/>
            <a:ext cx="4394249" cy="365125"/>
          </a:xfrm>
          <a:prstGeom prst="rect">
            <a:avLst/>
          </a:prstGeom>
        </p:spPr>
        <p:txBody>
          <a:bodyPr vert="horz" lIns="91440" tIns="45720" rIns="91440" bIns="45720" rtlCol="0" anchor="ctr"/>
          <a:lstStyle>
            <a:lvl1pPr algn="l">
              <a:defRPr sz="1050">
                <a:solidFill>
                  <a:schemeClr val="tx1"/>
                </a:solidFill>
              </a:defRPr>
            </a:lvl1pPr>
          </a:lstStyle>
          <a:p>
            <a:endParaRPr lang="fr-FR"/>
          </a:p>
        </p:txBody>
      </p:sp>
      <p:sp>
        <p:nvSpPr>
          <p:cNvPr id="9" name="Espace réservé du numéro de diapositive 3">
            <a:extLst>
              <a:ext uri="{FF2B5EF4-FFF2-40B4-BE49-F238E27FC236}">
                <a16:creationId xmlns:a16="http://schemas.microsoft.com/office/drawing/2014/main" id="{46C1197B-B73B-2D89-4E13-9EE10E64E51A}"/>
              </a:ext>
            </a:extLst>
          </p:cNvPr>
          <p:cNvSpPr>
            <a:spLocks noGrp="1"/>
          </p:cNvSpPr>
          <p:nvPr>
            <p:ph type="sldNum" sz="quarter" idx="4"/>
          </p:nvPr>
        </p:nvSpPr>
        <p:spPr>
          <a:xfrm>
            <a:off x="8863351" y="641510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298760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grande photo + 1 grand text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DBD2686-2F40-DE4D-CF48-FDE2DBFC1F5F}"/>
              </a:ext>
            </a:extLst>
          </p:cNvPr>
          <p:cNvSpPr>
            <a:spLocks noGrp="1"/>
          </p:cNvSpPr>
          <p:nvPr>
            <p:ph type="pic" sz="quarter" idx="13"/>
          </p:nvPr>
        </p:nvSpPr>
        <p:spPr>
          <a:xfrm>
            <a:off x="0" y="0"/>
            <a:ext cx="6096000" cy="685800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4" name="Rectangle 3">
            <a:extLst>
              <a:ext uri="{FF2B5EF4-FFF2-40B4-BE49-F238E27FC236}">
                <a16:creationId xmlns:a16="http://schemas.microsoft.com/office/drawing/2014/main" id="{7127546F-E4E6-F52F-EE1B-D1CB7DB80FC3}"/>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ext Placeholder 9">
            <a:extLst>
              <a:ext uri="{FF2B5EF4-FFF2-40B4-BE49-F238E27FC236}">
                <a16:creationId xmlns:a16="http://schemas.microsoft.com/office/drawing/2014/main" id="{F217D526-752A-5E37-71F8-7744A68E1C3C}"/>
              </a:ext>
            </a:extLst>
          </p:cNvPr>
          <p:cNvSpPr>
            <a:spLocks noGrp="1"/>
          </p:cNvSpPr>
          <p:nvPr>
            <p:ph type="body" sz="quarter" idx="12" hasCustomPrompt="1"/>
          </p:nvPr>
        </p:nvSpPr>
        <p:spPr>
          <a:xfrm>
            <a:off x="6731876" y="2021652"/>
            <a:ext cx="4901788" cy="4505272"/>
          </a:xfrm>
        </p:spPr>
        <p:txBody>
          <a:bodyPr/>
          <a:lstStyle>
            <a:lvl1pPr>
              <a:defRPr sz="2000" b="1">
                <a:solidFill>
                  <a:schemeClr val="tx1"/>
                </a:solidFill>
              </a:defRPr>
            </a:lvl1pPr>
            <a:lvl2pPr>
              <a:defRPr sz="2000" b="1">
                <a:solidFill>
                  <a:schemeClr val="bg1"/>
                </a:solidFill>
              </a:defRPr>
            </a:lvl2pPr>
            <a:lvl3pPr>
              <a:defRPr sz="1600">
                <a:solidFill>
                  <a:schemeClr val="bg1"/>
                </a:solidFill>
              </a:defRPr>
            </a:lvl3pPr>
            <a:lvl4pPr>
              <a:spcAft>
                <a:spcPts val="0"/>
              </a:spcAft>
              <a:defRPr sz="1600">
                <a:solidFill>
                  <a:schemeClr val="bg1"/>
                </a:solidFill>
              </a:defRPr>
            </a:lvl4pPr>
            <a:lvl5pPr>
              <a:defRPr>
                <a:solidFill>
                  <a:schemeClr val="bg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9" name="Title 1">
            <a:extLst>
              <a:ext uri="{FF2B5EF4-FFF2-40B4-BE49-F238E27FC236}">
                <a16:creationId xmlns:a16="http://schemas.microsoft.com/office/drawing/2014/main" id="{FD0FC64B-4F2B-7C13-524C-7EB4F9C7748A}"/>
              </a:ext>
            </a:extLst>
          </p:cNvPr>
          <p:cNvSpPr>
            <a:spLocks noGrp="1"/>
          </p:cNvSpPr>
          <p:nvPr>
            <p:ph type="title"/>
          </p:nvPr>
        </p:nvSpPr>
        <p:spPr>
          <a:xfrm>
            <a:off x="553590" y="1045313"/>
            <a:ext cx="11080073" cy="744724"/>
          </a:xfrm>
        </p:spPr>
        <p:txBody>
          <a:bodyPr/>
          <a:lstStyle>
            <a:lvl1pPr>
              <a:defRPr sz="36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5" name="Espace réservé du pied de page 2">
            <a:extLst>
              <a:ext uri="{FF2B5EF4-FFF2-40B4-BE49-F238E27FC236}">
                <a16:creationId xmlns:a16="http://schemas.microsoft.com/office/drawing/2014/main" id="{CC081FAB-7E07-EA75-1ECD-F87640B57859}"/>
              </a:ext>
            </a:extLst>
          </p:cNvPr>
          <p:cNvSpPr>
            <a:spLocks noGrp="1"/>
          </p:cNvSpPr>
          <p:nvPr>
            <p:ph type="ftr" sz="quarter" idx="3"/>
          </p:nvPr>
        </p:nvSpPr>
        <p:spPr>
          <a:xfrm>
            <a:off x="484764" y="6356350"/>
            <a:ext cx="7668636" cy="365125"/>
          </a:xfrm>
          <a:prstGeom prst="rect">
            <a:avLst/>
          </a:prstGeom>
        </p:spPr>
        <p:txBody>
          <a:bodyPr vert="horz" lIns="91440" tIns="45720" rIns="91440" bIns="45720" rtlCol="0" anchor="ctr"/>
          <a:lstStyle>
            <a:lvl1pPr algn="l">
              <a:defRPr sz="1050">
                <a:solidFill>
                  <a:schemeClr val="tx1"/>
                </a:solidFill>
              </a:defRPr>
            </a:lvl1pPr>
          </a:lstStyle>
          <a:p>
            <a:endParaRPr lang="fr-FR" dirty="0"/>
          </a:p>
        </p:txBody>
      </p:sp>
      <p:sp>
        <p:nvSpPr>
          <p:cNvPr id="6" name="Espace réservé du numéro de diapositive 3">
            <a:extLst>
              <a:ext uri="{FF2B5EF4-FFF2-40B4-BE49-F238E27FC236}">
                <a16:creationId xmlns:a16="http://schemas.microsoft.com/office/drawing/2014/main" id="{E53601E6-1990-5349-CD1F-DE0A10FBB5D7}"/>
              </a:ext>
            </a:extLst>
          </p:cNvPr>
          <p:cNvSpPr>
            <a:spLocks noGrp="1"/>
          </p:cNvSpPr>
          <p:nvPr>
            <p:ph type="sldNum" sz="quarter" idx="4"/>
          </p:nvPr>
        </p:nvSpPr>
        <p:spPr>
          <a:xfrm>
            <a:off x="8724425" y="6430831"/>
            <a:ext cx="2982811" cy="365125"/>
          </a:xfrm>
          <a:prstGeom prst="rect">
            <a:avLst/>
          </a:prstGeom>
        </p:spPr>
        <p:txBody>
          <a:bodyPr vert="horz" lIns="91440" tIns="45720" rIns="91440" bIns="45720" rtlCol="0" anchor="ctr"/>
          <a:lstStyle>
            <a:lvl1pPr algn="r">
              <a:defRPr sz="1050">
                <a:solidFill>
                  <a:schemeClr val="bg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254166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texte + 1 imag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31D9E6DF-44F9-1362-FE87-328DBA872CBC}"/>
              </a:ext>
            </a:extLst>
          </p:cNvPr>
          <p:cNvSpPr>
            <a:spLocks noGrp="1"/>
          </p:cNvSpPr>
          <p:nvPr>
            <p:ph type="pic" sz="quarter" idx="13"/>
          </p:nvPr>
        </p:nvSpPr>
        <p:spPr>
          <a:xfrm>
            <a:off x="-1" y="0"/>
            <a:ext cx="3049200" cy="685800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3" name="Title 1">
            <a:extLst>
              <a:ext uri="{FF2B5EF4-FFF2-40B4-BE49-F238E27FC236}">
                <a16:creationId xmlns:a16="http://schemas.microsoft.com/office/drawing/2014/main" id="{A222F7E1-057B-C1F6-CC2A-661A460B6115}"/>
              </a:ext>
            </a:extLst>
          </p:cNvPr>
          <p:cNvSpPr>
            <a:spLocks noGrp="1"/>
          </p:cNvSpPr>
          <p:nvPr>
            <p:ph type="title"/>
          </p:nvPr>
        </p:nvSpPr>
        <p:spPr>
          <a:xfrm>
            <a:off x="553591" y="887997"/>
            <a:ext cx="9673272" cy="744724"/>
          </a:xfrm>
        </p:spPr>
        <p:txBody>
          <a:bodyPr/>
          <a:lstStyle>
            <a:lvl1pPr>
              <a:defRPr sz="36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4" name="Text Placeholder 9">
            <a:extLst>
              <a:ext uri="{FF2B5EF4-FFF2-40B4-BE49-F238E27FC236}">
                <a16:creationId xmlns:a16="http://schemas.microsoft.com/office/drawing/2014/main" id="{7E242745-1B04-1E6F-ECA9-0451539EE2DE}"/>
              </a:ext>
            </a:extLst>
          </p:cNvPr>
          <p:cNvSpPr>
            <a:spLocks noGrp="1"/>
          </p:cNvSpPr>
          <p:nvPr>
            <p:ph type="body" sz="quarter" idx="12" hasCustomPrompt="1"/>
          </p:nvPr>
        </p:nvSpPr>
        <p:spPr>
          <a:xfrm>
            <a:off x="3759151" y="2253268"/>
            <a:ext cx="3262152" cy="2814696"/>
          </a:xfrm>
        </p:spPr>
        <p:txBody>
          <a:bodyPr/>
          <a:lstStyle>
            <a:lvl1pPr>
              <a:defRPr sz="2000" b="1">
                <a:solidFill>
                  <a:schemeClr val="accent4"/>
                </a:solidFill>
              </a:defRPr>
            </a:lvl1pPr>
            <a:lvl2pPr>
              <a:defRPr sz="2000" b="1">
                <a:solidFill>
                  <a:schemeClr val="tx1"/>
                </a:solidFill>
              </a:defRPr>
            </a:lvl2pPr>
            <a:lvl3pPr>
              <a:defRPr sz="1600">
                <a:solidFill>
                  <a:schemeClr val="tx1"/>
                </a:solidFill>
              </a:defRPr>
            </a:lvl3pPr>
            <a:lvl4pPr>
              <a:spcAft>
                <a:spcPts val="0"/>
              </a:spcAft>
              <a:defRPr sz="1600">
                <a:solidFill>
                  <a:schemeClr val="tx1"/>
                </a:solidFill>
              </a:defRPr>
            </a:lvl4pPr>
            <a:lvl5pPr>
              <a:defRPr>
                <a:solidFill>
                  <a:schemeClr val="tx2"/>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du numéro de diapositive 3">
            <a:extLst>
              <a:ext uri="{FF2B5EF4-FFF2-40B4-BE49-F238E27FC236}">
                <a16:creationId xmlns:a16="http://schemas.microsoft.com/office/drawing/2014/main" id="{27542F74-E2AE-FCD9-7B2F-86C2801BD05A}"/>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190285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1 tex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2F7E1-057B-C1F6-CC2A-661A460B6115}"/>
              </a:ext>
            </a:extLst>
          </p:cNvPr>
          <p:cNvSpPr>
            <a:spLocks noGrp="1"/>
          </p:cNvSpPr>
          <p:nvPr>
            <p:ph type="title"/>
          </p:nvPr>
        </p:nvSpPr>
        <p:spPr>
          <a:xfrm>
            <a:off x="0" y="499227"/>
            <a:ext cx="11195959" cy="567177"/>
          </a:xfrm>
        </p:spPr>
        <p:txBody>
          <a:bodyPr/>
          <a:lstStyle>
            <a:lvl1pPr>
              <a:defRPr sz="32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4" name="Text Placeholder 9">
            <a:extLst>
              <a:ext uri="{FF2B5EF4-FFF2-40B4-BE49-F238E27FC236}">
                <a16:creationId xmlns:a16="http://schemas.microsoft.com/office/drawing/2014/main" id="{7E242745-1B04-1E6F-ECA9-0451539EE2DE}"/>
              </a:ext>
            </a:extLst>
          </p:cNvPr>
          <p:cNvSpPr>
            <a:spLocks noGrp="1"/>
          </p:cNvSpPr>
          <p:nvPr>
            <p:ph type="body" sz="quarter" idx="12" hasCustomPrompt="1"/>
          </p:nvPr>
        </p:nvSpPr>
        <p:spPr>
          <a:xfrm>
            <a:off x="484765" y="1504335"/>
            <a:ext cx="11195958" cy="4419153"/>
          </a:xfrm>
        </p:spPr>
        <p:txBody>
          <a:bodyPr/>
          <a:lstStyle>
            <a:lvl1pPr algn="just">
              <a:defRPr sz="1800" b="1">
                <a:solidFill>
                  <a:schemeClr val="tx1"/>
                </a:solidFill>
              </a:defRPr>
            </a:lvl1pPr>
            <a:lvl2pPr algn="just">
              <a:defRPr sz="1800" b="1">
                <a:solidFill>
                  <a:schemeClr val="tx1"/>
                </a:solidFill>
              </a:defRPr>
            </a:lvl2pPr>
            <a:lvl3pPr algn="just">
              <a:defRPr sz="1400">
                <a:solidFill>
                  <a:schemeClr val="tx1"/>
                </a:solidFill>
              </a:defRPr>
            </a:lvl3pPr>
            <a:lvl4pPr algn="just">
              <a:spcAft>
                <a:spcPts val="0"/>
              </a:spcAft>
              <a:defRPr sz="1400">
                <a:solidFill>
                  <a:schemeClr val="tx1"/>
                </a:solidFill>
              </a:defRPr>
            </a:lvl4pPr>
            <a:lvl5pPr algn="just">
              <a:defRPr sz="700">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 name="Espace réservé du pied de page 2">
            <a:extLst>
              <a:ext uri="{FF2B5EF4-FFF2-40B4-BE49-F238E27FC236}">
                <a16:creationId xmlns:a16="http://schemas.microsoft.com/office/drawing/2014/main" id="{F02F39A9-B600-1A52-6CD8-419DD30FDDD1}"/>
              </a:ext>
            </a:extLst>
          </p:cNvPr>
          <p:cNvSpPr>
            <a:spLocks noGrp="1"/>
          </p:cNvSpPr>
          <p:nvPr>
            <p:ph type="ftr" sz="quarter" idx="3"/>
          </p:nvPr>
        </p:nvSpPr>
        <p:spPr>
          <a:xfrm>
            <a:off x="484764" y="6356350"/>
            <a:ext cx="7668636" cy="365125"/>
          </a:xfrm>
          <a:prstGeom prst="rect">
            <a:avLst/>
          </a:prstGeom>
        </p:spPr>
        <p:txBody>
          <a:bodyPr vert="horz" lIns="91440" tIns="45720" rIns="91440" bIns="45720" rtlCol="0" anchor="ctr"/>
          <a:lstStyle>
            <a:lvl1pPr algn="l">
              <a:defRPr sz="1050">
                <a:solidFill>
                  <a:schemeClr val="tx1"/>
                </a:solidFill>
              </a:defRPr>
            </a:lvl1pPr>
          </a:lstStyle>
          <a:p>
            <a:endParaRPr lang="fr-FR" dirty="0"/>
          </a:p>
        </p:txBody>
      </p:sp>
      <p:sp>
        <p:nvSpPr>
          <p:cNvPr id="5" name="Espace réservé du numéro de diapositive 3">
            <a:extLst>
              <a:ext uri="{FF2B5EF4-FFF2-40B4-BE49-F238E27FC236}">
                <a16:creationId xmlns:a16="http://schemas.microsoft.com/office/drawing/2014/main" id="{B6EB6DA8-5EA0-C847-9A99-E4BE55F571DB}"/>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dirty="0"/>
          </a:p>
        </p:txBody>
      </p:sp>
    </p:spTree>
    <p:extLst>
      <p:ext uri="{BB962C8B-B14F-4D97-AF65-F5344CB8AC3E}">
        <p14:creationId xmlns:p14="http://schemas.microsoft.com/office/powerpoint/2010/main" val="278282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texte + 1 image ">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2D4ABD29-87F0-0908-2DD8-8E06B80B8647}"/>
              </a:ext>
            </a:extLst>
          </p:cNvPr>
          <p:cNvSpPr>
            <a:spLocks noGrp="1"/>
          </p:cNvSpPr>
          <p:nvPr>
            <p:ph type="pic" sz="quarter" idx="10"/>
          </p:nvPr>
        </p:nvSpPr>
        <p:spPr>
          <a:xfrm>
            <a:off x="7845514" y="0"/>
            <a:ext cx="4346487" cy="685800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3" name="Rectangle 2">
            <a:extLst>
              <a:ext uri="{FF2B5EF4-FFF2-40B4-BE49-F238E27FC236}">
                <a16:creationId xmlns:a16="http://schemas.microsoft.com/office/drawing/2014/main" id="{F9969956-6575-1071-EBCD-2EB45FABEA47}"/>
              </a:ext>
            </a:extLst>
          </p:cNvPr>
          <p:cNvSpPr/>
          <p:nvPr userDrawn="1"/>
        </p:nvSpPr>
        <p:spPr>
          <a:xfrm>
            <a:off x="-17253" y="3308340"/>
            <a:ext cx="7862767" cy="3570909"/>
          </a:xfrm>
          <a:prstGeom prst="rect">
            <a:avLst/>
          </a:prstGeom>
          <a:solidFill>
            <a:schemeClr val="accent4"/>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523C30"/>
              </a:solidFill>
            </a:endParaRPr>
          </a:p>
        </p:txBody>
      </p:sp>
      <p:sp>
        <p:nvSpPr>
          <p:cNvPr id="7" name="Title 1">
            <a:extLst>
              <a:ext uri="{FF2B5EF4-FFF2-40B4-BE49-F238E27FC236}">
                <a16:creationId xmlns:a16="http://schemas.microsoft.com/office/drawing/2014/main" id="{B86A1F85-33BD-9A7B-7C5A-92F489A50049}"/>
              </a:ext>
            </a:extLst>
          </p:cNvPr>
          <p:cNvSpPr>
            <a:spLocks noGrp="1"/>
          </p:cNvSpPr>
          <p:nvPr>
            <p:ph type="title"/>
          </p:nvPr>
        </p:nvSpPr>
        <p:spPr>
          <a:xfrm>
            <a:off x="553591" y="1045313"/>
            <a:ext cx="9673272" cy="744724"/>
          </a:xfrm>
        </p:spPr>
        <p:txBody>
          <a:bodyPr/>
          <a:lstStyle>
            <a:lvl1pPr>
              <a:defRPr sz="36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8" name="Text Placeholder 9">
            <a:extLst>
              <a:ext uri="{FF2B5EF4-FFF2-40B4-BE49-F238E27FC236}">
                <a16:creationId xmlns:a16="http://schemas.microsoft.com/office/drawing/2014/main" id="{9CE84DC6-9284-59EE-9D31-8861B9113B61}"/>
              </a:ext>
            </a:extLst>
          </p:cNvPr>
          <p:cNvSpPr>
            <a:spLocks noGrp="1"/>
          </p:cNvSpPr>
          <p:nvPr>
            <p:ph type="body" sz="quarter" idx="12" hasCustomPrompt="1"/>
          </p:nvPr>
        </p:nvSpPr>
        <p:spPr>
          <a:xfrm>
            <a:off x="553590" y="3892280"/>
            <a:ext cx="6777375" cy="2681941"/>
          </a:xfrm>
        </p:spPr>
        <p:txBody>
          <a:bodyPr/>
          <a:lstStyle>
            <a:lvl1pPr>
              <a:defRPr sz="2000" b="1">
                <a:solidFill>
                  <a:schemeClr val="bg1"/>
                </a:solidFill>
              </a:defRPr>
            </a:lvl1pPr>
            <a:lvl2pPr>
              <a:defRPr sz="2000" b="1">
                <a:solidFill>
                  <a:schemeClr val="bg1"/>
                </a:solidFill>
              </a:defRPr>
            </a:lvl2pPr>
            <a:lvl3pPr>
              <a:defRPr sz="1600">
                <a:solidFill>
                  <a:schemeClr val="bg1"/>
                </a:solidFill>
              </a:defRPr>
            </a:lvl3pPr>
            <a:lvl4pPr>
              <a:spcAft>
                <a:spcPts val="0"/>
              </a:spcAft>
              <a:defRPr sz="1600">
                <a:solidFill>
                  <a:schemeClr val="bg1"/>
                </a:solidFill>
              </a:defRPr>
            </a:lvl4pPr>
            <a:lvl5pPr>
              <a:defRPr>
                <a:solidFill>
                  <a:schemeClr val="bg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du numéro de diapositive 3">
            <a:extLst>
              <a:ext uri="{FF2B5EF4-FFF2-40B4-BE49-F238E27FC236}">
                <a16:creationId xmlns:a16="http://schemas.microsoft.com/office/drawing/2014/main" id="{CB67D66A-2432-C71F-3063-19B219F0CD54}"/>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115916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textes + 1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1012D-454D-B585-E4E4-11998A891E3E}"/>
              </a:ext>
            </a:extLst>
          </p:cNvPr>
          <p:cNvSpPr/>
          <p:nvPr userDrawn="1"/>
        </p:nvSpPr>
        <p:spPr>
          <a:xfrm>
            <a:off x="8127601" y="0"/>
            <a:ext cx="4064399"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11" name="Picture Placeholder 4">
            <a:extLst>
              <a:ext uri="{FF2B5EF4-FFF2-40B4-BE49-F238E27FC236}">
                <a16:creationId xmlns:a16="http://schemas.microsoft.com/office/drawing/2014/main" id="{772EFF6D-0E37-C170-6E8F-791B2E35C154}"/>
              </a:ext>
            </a:extLst>
          </p:cNvPr>
          <p:cNvSpPr>
            <a:spLocks noGrp="1"/>
          </p:cNvSpPr>
          <p:nvPr>
            <p:ph type="pic" sz="quarter" idx="13"/>
          </p:nvPr>
        </p:nvSpPr>
        <p:spPr>
          <a:xfrm>
            <a:off x="553591" y="535607"/>
            <a:ext cx="3510808" cy="5817895"/>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2" name="Title 1">
            <a:extLst>
              <a:ext uri="{FF2B5EF4-FFF2-40B4-BE49-F238E27FC236}">
                <a16:creationId xmlns:a16="http://schemas.microsoft.com/office/drawing/2014/main" id="{8AA61261-B821-0A86-0CC0-E8ED65007C99}"/>
              </a:ext>
            </a:extLst>
          </p:cNvPr>
          <p:cNvSpPr>
            <a:spLocks noGrp="1"/>
          </p:cNvSpPr>
          <p:nvPr>
            <p:ph type="title"/>
          </p:nvPr>
        </p:nvSpPr>
        <p:spPr>
          <a:xfrm>
            <a:off x="553591" y="1045313"/>
            <a:ext cx="9673272" cy="744724"/>
          </a:xfrm>
        </p:spPr>
        <p:txBody>
          <a:bodyPr/>
          <a:lstStyle>
            <a:lvl1pPr>
              <a:defRPr sz="36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9" name="Text Placeholder 9">
            <a:extLst>
              <a:ext uri="{FF2B5EF4-FFF2-40B4-BE49-F238E27FC236}">
                <a16:creationId xmlns:a16="http://schemas.microsoft.com/office/drawing/2014/main" id="{F4176B3E-1AAD-94B6-5CCF-520AF25B6CBD}"/>
              </a:ext>
            </a:extLst>
          </p:cNvPr>
          <p:cNvSpPr>
            <a:spLocks noGrp="1"/>
          </p:cNvSpPr>
          <p:nvPr>
            <p:ph type="body" sz="quarter" idx="12" hasCustomPrompt="1"/>
          </p:nvPr>
        </p:nvSpPr>
        <p:spPr>
          <a:xfrm>
            <a:off x="4464924" y="2150769"/>
            <a:ext cx="3262152" cy="2814696"/>
          </a:xfrm>
        </p:spPr>
        <p:txBody>
          <a:bodyPr/>
          <a:lstStyle>
            <a:lvl1pPr>
              <a:defRPr sz="2000" b="1">
                <a:solidFill>
                  <a:schemeClr val="accent4"/>
                </a:solidFill>
              </a:defRPr>
            </a:lvl1pPr>
            <a:lvl2pPr>
              <a:defRPr sz="2000" b="1">
                <a:solidFill>
                  <a:schemeClr val="tx1"/>
                </a:solidFill>
              </a:defRPr>
            </a:lvl2pPr>
            <a:lvl3pPr>
              <a:defRPr sz="1600">
                <a:solidFill>
                  <a:schemeClr val="tx1"/>
                </a:solidFill>
              </a:defRPr>
            </a:lvl3pPr>
            <a:lvl4pPr>
              <a:spcAft>
                <a:spcPts val="0"/>
              </a:spcAft>
              <a:defRPr sz="1600">
                <a:solidFill>
                  <a:schemeClr val="tx1"/>
                </a:solidFill>
              </a:defRPr>
            </a:lvl4pPr>
            <a:lvl5pPr>
              <a:defRPr>
                <a:solidFill>
                  <a:schemeClr val="tx2"/>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0" name="Text Placeholder 17">
            <a:extLst>
              <a:ext uri="{FF2B5EF4-FFF2-40B4-BE49-F238E27FC236}">
                <a16:creationId xmlns:a16="http://schemas.microsoft.com/office/drawing/2014/main" id="{DD1F4744-58AC-CCC4-AF75-57D7DBC4FA00}"/>
              </a:ext>
            </a:extLst>
          </p:cNvPr>
          <p:cNvSpPr>
            <a:spLocks noGrp="1"/>
          </p:cNvSpPr>
          <p:nvPr>
            <p:ph type="body" sz="quarter" idx="11"/>
          </p:nvPr>
        </p:nvSpPr>
        <p:spPr>
          <a:xfrm>
            <a:off x="8858707" y="2150769"/>
            <a:ext cx="2661218" cy="4100235"/>
          </a:xfrm>
        </p:spPr>
        <p:txBody>
          <a:bodyPr anchor="t" anchorCtr="0"/>
          <a:lstStyle>
            <a:lvl1pPr marL="0" indent="0" algn="l">
              <a:lnSpc>
                <a:spcPct val="130000"/>
              </a:lnSpc>
              <a:spcAft>
                <a:spcPts val="0"/>
              </a:spcAft>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FR" dirty="0"/>
          </a:p>
        </p:txBody>
      </p:sp>
      <p:sp>
        <p:nvSpPr>
          <p:cNvPr id="5" name="Espace réservé du numéro de diapositive 3">
            <a:extLst>
              <a:ext uri="{FF2B5EF4-FFF2-40B4-BE49-F238E27FC236}">
                <a16:creationId xmlns:a16="http://schemas.microsoft.com/office/drawing/2014/main" id="{03F47546-76E4-29B7-D4FC-7C21DA7C047D}"/>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bg1"/>
                </a:solidFill>
              </a:defRPr>
            </a:lvl1pPr>
          </a:lstStyle>
          <a:p>
            <a:fld id="{8F246C36-D02A-478A-A2B1-30A38C36882C}" type="slidenum">
              <a:rPr lang="fr-FR" smtClean="0"/>
              <a:pPr/>
              <a:t>‹N°›</a:t>
            </a:fld>
            <a:endParaRPr lang="fr-FR" dirty="0"/>
          </a:p>
        </p:txBody>
      </p:sp>
    </p:spTree>
    <p:extLst>
      <p:ext uri="{BB962C8B-B14F-4D97-AF65-F5344CB8AC3E}">
        <p14:creationId xmlns:p14="http://schemas.microsoft.com/office/powerpoint/2010/main" val="269595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oc_3 tex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B789-04E6-9502-D59F-18FAFCDA24D9}"/>
              </a:ext>
            </a:extLst>
          </p:cNvPr>
          <p:cNvSpPr>
            <a:spLocks noGrp="1"/>
          </p:cNvSpPr>
          <p:nvPr>
            <p:ph type="title"/>
          </p:nvPr>
        </p:nvSpPr>
        <p:spPr>
          <a:xfrm>
            <a:off x="595904" y="789675"/>
            <a:ext cx="9673272" cy="744724"/>
          </a:xfrm>
        </p:spPr>
        <p:txBody>
          <a:bodyPr/>
          <a:lstStyle>
            <a:lvl1pPr>
              <a:defRPr sz="36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6" name="Text Placeholder 9">
            <a:extLst>
              <a:ext uri="{FF2B5EF4-FFF2-40B4-BE49-F238E27FC236}">
                <a16:creationId xmlns:a16="http://schemas.microsoft.com/office/drawing/2014/main" id="{6BD5F990-7806-B79B-9748-E94822026A1C}"/>
              </a:ext>
            </a:extLst>
          </p:cNvPr>
          <p:cNvSpPr>
            <a:spLocks noGrp="1"/>
          </p:cNvSpPr>
          <p:nvPr>
            <p:ph type="body" sz="quarter" idx="12" hasCustomPrompt="1"/>
          </p:nvPr>
        </p:nvSpPr>
        <p:spPr>
          <a:xfrm>
            <a:off x="595904" y="2510738"/>
            <a:ext cx="3262152" cy="3480514"/>
          </a:xfrm>
        </p:spPr>
        <p:txBody>
          <a:bodyPr/>
          <a:lstStyle>
            <a:lvl1pPr>
              <a:defRPr sz="2000" b="1">
                <a:solidFill>
                  <a:schemeClr val="accent4"/>
                </a:solidFill>
              </a:defRPr>
            </a:lvl1pPr>
            <a:lvl2pPr>
              <a:defRPr sz="2000" b="1">
                <a:solidFill>
                  <a:schemeClr val="tx1"/>
                </a:solidFill>
              </a:defRPr>
            </a:lvl2pPr>
            <a:lvl3pPr>
              <a:defRPr sz="1600">
                <a:solidFill>
                  <a:schemeClr val="tx1"/>
                </a:solidFill>
              </a:defRPr>
            </a:lvl3pPr>
            <a:lvl4pPr>
              <a:spcAft>
                <a:spcPts val="0"/>
              </a:spcAft>
              <a:defRPr sz="1600">
                <a:solidFill>
                  <a:schemeClr val="tx1"/>
                </a:solidFill>
              </a:defRPr>
            </a:lvl4pPr>
            <a:lvl5pPr>
              <a:defRPr>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7" name="Text Placeholder 9">
            <a:extLst>
              <a:ext uri="{FF2B5EF4-FFF2-40B4-BE49-F238E27FC236}">
                <a16:creationId xmlns:a16="http://schemas.microsoft.com/office/drawing/2014/main" id="{A1F8C394-45C6-8C42-8B2B-14715C303D3A}"/>
              </a:ext>
            </a:extLst>
          </p:cNvPr>
          <p:cNvSpPr>
            <a:spLocks noGrp="1"/>
          </p:cNvSpPr>
          <p:nvPr>
            <p:ph type="body" sz="quarter" idx="13" hasCustomPrompt="1"/>
          </p:nvPr>
        </p:nvSpPr>
        <p:spPr>
          <a:xfrm>
            <a:off x="4505752" y="2510738"/>
            <a:ext cx="3262152" cy="3480514"/>
          </a:xfrm>
        </p:spPr>
        <p:txBody>
          <a:bodyPr/>
          <a:lstStyle>
            <a:lvl1pPr>
              <a:defRPr sz="2000" b="1">
                <a:solidFill>
                  <a:schemeClr val="accent2"/>
                </a:solidFill>
              </a:defRPr>
            </a:lvl1pPr>
            <a:lvl2pPr>
              <a:defRPr sz="2000" b="1">
                <a:solidFill>
                  <a:schemeClr val="tx1"/>
                </a:solidFill>
              </a:defRPr>
            </a:lvl2pPr>
            <a:lvl3pPr>
              <a:defRPr sz="1600">
                <a:solidFill>
                  <a:schemeClr val="tx1"/>
                </a:solidFill>
              </a:defRPr>
            </a:lvl3pPr>
            <a:lvl4pPr>
              <a:spcAft>
                <a:spcPts val="0"/>
              </a:spcAft>
              <a:defRPr sz="1600">
                <a:solidFill>
                  <a:schemeClr val="tx1"/>
                </a:solidFill>
              </a:defRPr>
            </a:lvl4pPr>
            <a:lvl5pPr>
              <a:defRPr>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8" name="Text Placeholder 9">
            <a:extLst>
              <a:ext uri="{FF2B5EF4-FFF2-40B4-BE49-F238E27FC236}">
                <a16:creationId xmlns:a16="http://schemas.microsoft.com/office/drawing/2014/main" id="{99D0C02C-309B-045F-03A1-01B905F6E09B}"/>
              </a:ext>
            </a:extLst>
          </p:cNvPr>
          <p:cNvSpPr>
            <a:spLocks noGrp="1"/>
          </p:cNvSpPr>
          <p:nvPr>
            <p:ph type="body" sz="quarter" idx="14" hasCustomPrompt="1"/>
          </p:nvPr>
        </p:nvSpPr>
        <p:spPr>
          <a:xfrm>
            <a:off x="8418570" y="2510738"/>
            <a:ext cx="3262152" cy="3480514"/>
          </a:xfrm>
        </p:spPr>
        <p:txBody>
          <a:bodyPr/>
          <a:lstStyle>
            <a:lvl1pPr>
              <a:defRPr sz="2000" b="1">
                <a:solidFill>
                  <a:schemeClr val="accent3"/>
                </a:solidFill>
              </a:defRPr>
            </a:lvl1pPr>
            <a:lvl2pPr>
              <a:defRPr sz="2000" b="1">
                <a:solidFill>
                  <a:schemeClr val="tx1"/>
                </a:solidFill>
              </a:defRPr>
            </a:lvl2pPr>
            <a:lvl3pPr>
              <a:defRPr sz="1600">
                <a:solidFill>
                  <a:schemeClr val="tx1"/>
                </a:solidFill>
              </a:defRPr>
            </a:lvl3pPr>
            <a:lvl4pPr>
              <a:spcAft>
                <a:spcPts val="0"/>
              </a:spcAft>
              <a:defRPr sz="1600">
                <a:solidFill>
                  <a:schemeClr val="tx1"/>
                </a:solidFill>
              </a:defRPr>
            </a:lvl4pPr>
            <a:lvl5pPr>
              <a:defRPr>
                <a:solidFill>
                  <a:schemeClr val="tx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3" name="Espace réservé du pied de page 2">
            <a:extLst>
              <a:ext uri="{FF2B5EF4-FFF2-40B4-BE49-F238E27FC236}">
                <a16:creationId xmlns:a16="http://schemas.microsoft.com/office/drawing/2014/main" id="{554D2451-86C8-DE36-4D88-6ABD394AC92A}"/>
              </a:ext>
            </a:extLst>
          </p:cNvPr>
          <p:cNvSpPr>
            <a:spLocks noGrp="1"/>
          </p:cNvSpPr>
          <p:nvPr>
            <p:ph type="ftr" sz="quarter" idx="3"/>
          </p:nvPr>
        </p:nvSpPr>
        <p:spPr>
          <a:xfrm>
            <a:off x="484764" y="6356350"/>
            <a:ext cx="7668636" cy="365125"/>
          </a:xfrm>
          <a:prstGeom prst="rect">
            <a:avLst/>
          </a:prstGeom>
        </p:spPr>
        <p:txBody>
          <a:bodyPr vert="horz" lIns="91440" tIns="45720" rIns="91440" bIns="45720" rtlCol="0" anchor="ctr"/>
          <a:lstStyle>
            <a:lvl1pPr algn="l">
              <a:defRPr sz="1050">
                <a:solidFill>
                  <a:schemeClr val="tx1"/>
                </a:solidFill>
              </a:defRPr>
            </a:lvl1pPr>
          </a:lstStyle>
          <a:p>
            <a:endParaRPr lang="fr-FR" dirty="0"/>
          </a:p>
        </p:txBody>
      </p:sp>
      <p:sp>
        <p:nvSpPr>
          <p:cNvPr id="4" name="Espace réservé du numéro de diapositive 3">
            <a:extLst>
              <a:ext uri="{FF2B5EF4-FFF2-40B4-BE49-F238E27FC236}">
                <a16:creationId xmlns:a16="http://schemas.microsoft.com/office/drawing/2014/main" id="{36BC9620-2B69-EA06-8F45-195CEE7010A6}"/>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55487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grande photo + 1 tex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427CF0-09E7-973C-B995-5ECE71E59CCA}"/>
              </a:ext>
            </a:extLst>
          </p:cNvPr>
          <p:cNvSpPr/>
          <p:nvPr userDrawn="1"/>
        </p:nvSpPr>
        <p:spPr>
          <a:xfrm>
            <a:off x="8127601" y="0"/>
            <a:ext cx="4064399"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2" name="Picture Placeholder 4">
            <a:extLst>
              <a:ext uri="{FF2B5EF4-FFF2-40B4-BE49-F238E27FC236}">
                <a16:creationId xmlns:a16="http://schemas.microsoft.com/office/drawing/2014/main" id="{724125BF-4D4B-BAF2-6E8A-881BD3962B77}"/>
              </a:ext>
            </a:extLst>
          </p:cNvPr>
          <p:cNvSpPr>
            <a:spLocks noGrp="1"/>
          </p:cNvSpPr>
          <p:nvPr>
            <p:ph type="pic" sz="quarter" idx="13"/>
          </p:nvPr>
        </p:nvSpPr>
        <p:spPr>
          <a:xfrm>
            <a:off x="-1" y="0"/>
            <a:ext cx="8127601" cy="685800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3" name="Text Placeholder 9">
            <a:extLst>
              <a:ext uri="{FF2B5EF4-FFF2-40B4-BE49-F238E27FC236}">
                <a16:creationId xmlns:a16="http://schemas.microsoft.com/office/drawing/2014/main" id="{555E58A5-F2FE-4C52-2FA1-BF2B7D1EACD4}"/>
              </a:ext>
            </a:extLst>
          </p:cNvPr>
          <p:cNvSpPr>
            <a:spLocks noGrp="1"/>
          </p:cNvSpPr>
          <p:nvPr>
            <p:ph type="body" sz="quarter" idx="12" hasCustomPrompt="1"/>
          </p:nvPr>
        </p:nvSpPr>
        <p:spPr>
          <a:xfrm>
            <a:off x="8732994" y="1720593"/>
            <a:ext cx="2947728" cy="4505272"/>
          </a:xfrm>
        </p:spPr>
        <p:txBody>
          <a:bodyPr/>
          <a:lstStyle>
            <a:lvl1pPr>
              <a:defRPr sz="2000" b="1">
                <a:solidFill>
                  <a:schemeClr val="bg1"/>
                </a:solidFill>
              </a:defRPr>
            </a:lvl1pPr>
            <a:lvl2pPr>
              <a:defRPr sz="2000" b="1">
                <a:solidFill>
                  <a:schemeClr val="bg1"/>
                </a:solidFill>
              </a:defRPr>
            </a:lvl2pPr>
            <a:lvl3pPr>
              <a:defRPr sz="1600">
                <a:solidFill>
                  <a:schemeClr val="bg1"/>
                </a:solidFill>
              </a:defRPr>
            </a:lvl3pPr>
            <a:lvl4pPr>
              <a:spcAft>
                <a:spcPts val="0"/>
              </a:spcAft>
              <a:defRPr sz="1600">
                <a:solidFill>
                  <a:schemeClr val="bg1"/>
                </a:solidFill>
              </a:defRPr>
            </a:lvl4pPr>
            <a:lvl5pPr>
              <a:defRPr>
                <a:solidFill>
                  <a:schemeClr val="bg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du numéro de diapositive 3">
            <a:extLst>
              <a:ext uri="{FF2B5EF4-FFF2-40B4-BE49-F238E27FC236}">
                <a16:creationId xmlns:a16="http://schemas.microsoft.com/office/drawing/2014/main" id="{96535759-B7AB-5425-961C-FA5E4C597BC2}"/>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bg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277182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grande photo + 1 grand text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DBD2686-2F40-DE4D-CF48-FDE2DBFC1F5F}"/>
              </a:ext>
            </a:extLst>
          </p:cNvPr>
          <p:cNvSpPr>
            <a:spLocks noGrp="1"/>
          </p:cNvSpPr>
          <p:nvPr>
            <p:ph type="pic" sz="quarter" idx="13"/>
          </p:nvPr>
        </p:nvSpPr>
        <p:spPr>
          <a:xfrm>
            <a:off x="0" y="0"/>
            <a:ext cx="6096000" cy="6858000"/>
          </a:xfrm>
          <a:solidFill>
            <a:schemeClr val="bg1">
              <a:lumMod val="95000"/>
            </a:schemeClr>
          </a:solidFill>
        </p:spPr>
        <p:txBody>
          <a:bodyPr bIns="1440000" anchor="ctr"/>
          <a:lstStyle>
            <a:lvl1pPr marL="0" indent="0" algn="ctr">
              <a:buNone/>
              <a:defRPr>
                <a:solidFill>
                  <a:schemeClr val="bg1">
                    <a:lumMod val="75000"/>
                  </a:schemeClr>
                </a:solidFill>
              </a:defRPr>
            </a:lvl1pPr>
          </a:lstStyle>
          <a:p>
            <a:endParaRPr lang="en-US" dirty="0"/>
          </a:p>
        </p:txBody>
      </p:sp>
      <p:sp>
        <p:nvSpPr>
          <p:cNvPr id="4" name="Rectangle 3">
            <a:extLst>
              <a:ext uri="{FF2B5EF4-FFF2-40B4-BE49-F238E27FC236}">
                <a16:creationId xmlns:a16="http://schemas.microsoft.com/office/drawing/2014/main" id="{7127546F-E4E6-F52F-EE1B-D1CB7DB80FC3}"/>
              </a:ext>
            </a:extLst>
          </p:cNvPr>
          <p:cNvSpPr/>
          <p:nvPr userDrawn="1"/>
        </p:nvSpPr>
        <p:spPr>
          <a:xfrm>
            <a:off x="6096000" y="0"/>
            <a:ext cx="6096000" cy="6858000"/>
          </a:xfrm>
          <a:prstGeom prst="rect">
            <a:avLst/>
          </a:prstGeom>
          <a:solidFill>
            <a:srgbClr val="00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ext Placeholder 9">
            <a:extLst>
              <a:ext uri="{FF2B5EF4-FFF2-40B4-BE49-F238E27FC236}">
                <a16:creationId xmlns:a16="http://schemas.microsoft.com/office/drawing/2014/main" id="{F217D526-752A-5E37-71F8-7744A68E1C3C}"/>
              </a:ext>
            </a:extLst>
          </p:cNvPr>
          <p:cNvSpPr>
            <a:spLocks noGrp="1"/>
          </p:cNvSpPr>
          <p:nvPr>
            <p:ph type="body" sz="quarter" idx="12" hasCustomPrompt="1"/>
          </p:nvPr>
        </p:nvSpPr>
        <p:spPr>
          <a:xfrm>
            <a:off x="6778934" y="1786244"/>
            <a:ext cx="4901788" cy="4505272"/>
          </a:xfrm>
        </p:spPr>
        <p:txBody>
          <a:bodyPr/>
          <a:lstStyle>
            <a:lvl1pPr>
              <a:defRPr sz="2000" b="1">
                <a:solidFill>
                  <a:schemeClr val="bg1"/>
                </a:solidFill>
              </a:defRPr>
            </a:lvl1pPr>
            <a:lvl2pPr>
              <a:defRPr sz="2000" b="1">
                <a:solidFill>
                  <a:schemeClr val="bg1"/>
                </a:solidFill>
              </a:defRPr>
            </a:lvl2pPr>
            <a:lvl3pPr>
              <a:defRPr sz="1600">
                <a:solidFill>
                  <a:schemeClr val="bg1"/>
                </a:solidFill>
              </a:defRPr>
            </a:lvl3pPr>
            <a:lvl4pPr>
              <a:spcAft>
                <a:spcPts val="0"/>
              </a:spcAft>
              <a:defRPr sz="1600">
                <a:solidFill>
                  <a:schemeClr val="bg1"/>
                </a:solidFill>
              </a:defRPr>
            </a:lvl4pPr>
            <a:lvl5pPr>
              <a:defRPr>
                <a:solidFill>
                  <a:schemeClr val="bg1"/>
                </a:solidFill>
              </a:defRPr>
            </a:lvl5p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9" name="Title 1">
            <a:extLst>
              <a:ext uri="{FF2B5EF4-FFF2-40B4-BE49-F238E27FC236}">
                <a16:creationId xmlns:a16="http://schemas.microsoft.com/office/drawing/2014/main" id="{FD0FC64B-4F2B-7C13-524C-7EB4F9C7748A}"/>
              </a:ext>
            </a:extLst>
          </p:cNvPr>
          <p:cNvSpPr>
            <a:spLocks noGrp="1"/>
          </p:cNvSpPr>
          <p:nvPr>
            <p:ph type="title"/>
          </p:nvPr>
        </p:nvSpPr>
        <p:spPr>
          <a:xfrm>
            <a:off x="546375" y="904995"/>
            <a:ext cx="9673272" cy="744724"/>
          </a:xfrm>
        </p:spPr>
        <p:txBody>
          <a:bodyPr/>
          <a:lstStyle>
            <a:lvl1pPr>
              <a:defRPr sz="3600">
                <a:solidFill>
                  <a:schemeClr val="bg1"/>
                </a:solidFill>
                <a:highlight>
                  <a:srgbClr val="FF4610"/>
                </a:highlight>
              </a:defRPr>
            </a:lvl1pPr>
          </a:lstStyle>
          <a:p>
            <a:r>
              <a:rPr lang="fr-FR" dirty="0"/>
              <a:t>Click to </a:t>
            </a:r>
            <a:r>
              <a:rPr lang="fr-FR" dirty="0" err="1"/>
              <a:t>edit</a:t>
            </a:r>
            <a:r>
              <a:rPr lang="fr-FR" dirty="0"/>
              <a:t> Master </a:t>
            </a:r>
            <a:r>
              <a:rPr lang="fr-FR" dirty="0" err="1"/>
              <a:t>title</a:t>
            </a:r>
            <a:r>
              <a:rPr lang="fr-FR" dirty="0"/>
              <a:t> style</a:t>
            </a:r>
          </a:p>
        </p:txBody>
      </p:sp>
      <p:sp>
        <p:nvSpPr>
          <p:cNvPr id="6" name="Espace réservé du numéro de diapositive 3">
            <a:extLst>
              <a:ext uri="{FF2B5EF4-FFF2-40B4-BE49-F238E27FC236}">
                <a16:creationId xmlns:a16="http://schemas.microsoft.com/office/drawing/2014/main" id="{20F9DECB-6AFB-E947-4722-CBEE0F04E6A9}"/>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1805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n-F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1012D-454D-B585-E4E4-11998A891E3E}"/>
              </a:ext>
            </a:extLst>
          </p:cNvPr>
          <p:cNvSpPr/>
          <p:nvPr userDrawn="1"/>
        </p:nvSpPr>
        <p:spPr>
          <a:xfrm>
            <a:off x="1" y="0"/>
            <a:ext cx="12192000"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5" name="Graphique 4">
            <a:extLst>
              <a:ext uri="{FF2B5EF4-FFF2-40B4-BE49-F238E27FC236}">
                <a16:creationId xmlns:a16="http://schemas.microsoft.com/office/drawing/2014/main" id="{48EDFF77-90A4-03C2-086F-CB04B6A14C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2028216"/>
            <a:ext cx="12192001" cy="2093575"/>
          </a:xfrm>
          <a:prstGeom prst="rect">
            <a:avLst/>
          </a:prstGeom>
        </p:spPr>
      </p:pic>
      <p:pic>
        <p:nvPicPr>
          <p:cNvPr id="7" name="Image 6" descr="Une image contenant texte, Police, Graphique, logo&#10;&#10;Le contenu généré par l’IA peut être incorrect.">
            <a:extLst>
              <a:ext uri="{FF2B5EF4-FFF2-40B4-BE49-F238E27FC236}">
                <a16:creationId xmlns:a16="http://schemas.microsoft.com/office/drawing/2014/main" id="{EB6C0139-F20E-7AA7-3925-D88D22B38B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83081" y="4966007"/>
            <a:ext cx="2225836" cy="2225836"/>
          </a:xfrm>
          <a:prstGeom prst="rect">
            <a:avLst/>
          </a:prstGeom>
        </p:spPr>
      </p:pic>
    </p:spTree>
    <p:extLst>
      <p:ext uri="{BB962C8B-B14F-4D97-AF65-F5344CB8AC3E}">
        <p14:creationId xmlns:p14="http://schemas.microsoft.com/office/powerpoint/2010/main" val="4082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n-IN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0CB503-F1CA-FB76-FE55-044004743C42}"/>
              </a:ext>
            </a:extLst>
          </p:cNvPr>
          <p:cNvSpPr/>
          <p:nvPr userDrawn="1"/>
        </p:nvSpPr>
        <p:spPr>
          <a:xfrm>
            <a:off x="1" y="0"/>
            <a:ext cx="12192000"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6" name="Graphique 5">
            <a:extLst>
              <a:ext uri="{FF2B5EF4-FFF2-40B4-BE49-F238E27FC236}">
                <a16:creationId xmlns:a16="http://schemas.microsoft.com/office/drawing/2014/main" id="{98306E79-2CC9-1AA9-9E63-DDEE4B74B5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1074"/>
            <a:ext cx="12192001" cy="2084551"/>
          </a:xfrm>
          <a:prstGeom prst="rect">
            <a:avLst/>
          </a:prstGeom>
        </p:spPr>
      </p:pic>
      <p:pic>
        <p:nvPicPr>
          <p:cNvPr id="13" name="Image 12" descr="Une image contenant texte, Police, Graphique, logo&#10;&#10;Le contenu généré par l’IA peut être incorrect.">
            <a:extLst>
              <a:ext uri="{FF2B5EF4-FFF2-40B4-BE49-F238E27FC236}">
                <a16:creationId xmlns:a16="http://schemas.microsoft.com/office/drawing/2014/main" id="{9E8C1D7C-9747-3E72-C46D-75424017C4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83081" y="4948552"/>
            <a:ext cx="2225836" cy="2225836"/>
          </a:xfrm>
          <a:prstGeom prst="rect">
            <a:avLst/>
          </a:prstGeom>
        </p:spPr>
      </p:pic>
    </p:spTree>
    <p:extLst>
      <p:ext uri="{BB962C8B-B14F-4D97-AF65-F5344CB8AC3E}">
        <p14:creationId xmlns:p14="http://schemas.microsoft.com/office/powerpoint/2010/main" val="28312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0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8D8AE9-08A4-EFF2-4F54-C071391D5743}"/>
              </a:ext>
            </a:extLst>
          </p:cNvPr>
          <p:cNvSpPr>
            <a:spLocks noGrp="1"/>
          </p:cNvSpPr>
          <p:nvPr>
            <p:ph type="title" hasCustomPrompt="1"/>
          </p:nvPr>
        </p:nvSpPr>
        <p:spPr>
          <a:xfrm>
            <a:off x="2889281" y="2848291"/>
            <a:ext cx="8319493" cy="1161417"/>
          </a:xfrm>
        </p:spPr>
        <p:txBody>
          <a:bodyPr anchor="t" anchorCtr="0"/>
          <a:lstStyle>
            <a:lvl1pPr marL="514350" indent="-514350" algn="ctr">
              <a:buFont typeface="+mj-lt"/>
              <a:buAutoNum type="arabicPeriod"/>
              <a:defRPr sz="3000">
                <a:solidFill>
                  <a:schemeClr val="tx1"/>
                </a:solidFill>
              </a:defRPr>
            </a:lvl1pPr>
          </a:lstStyle>
          <a:p>
            <a:r>
              <a:rPr lang="fr-FR" dirty="0"/>
              <a:t>Click to </a:t>
            </a:r>
            <a:r>
              <a:rPr lang="fr-FR" dirty="0" err="1"/>
              <a:t>edit</a:t>
            </a:r>
            <a:r>
              <a:rPr lang="fr-FR" dirty="0"/>
              <a:t> Master </a:t>
            </a:r>
            <a:r>
              <a:rPr lang="fr-FR" dirty="0" err="1"/>
              <a:t>title</a:t>
            </a:r>
            <a:r>
              <a:rPr lang="fr-FR" dirty="0"/>
              <a:t> style</a:t>
            </a:r>
          </a:p>
        </p:txBody>
      </p:sp>
    </p:spTree>
    <p:extLst>
      <p:ext uri="{BB962C8B-B14F-4D97-AF65-F5344CB8AC3E}">
        <p14:creationId xmlns:p14="http://schemas.microsoft.com/office/powerpoint/2010/main" val="174042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02">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F7E03EC0-76EC-1173-DD1B-0F7203DB43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42253" y="1209557"/>
            <a:ext cx="686440" cy="1161418"/>
          </a:xfrm>
          <a:prstGeom prst="rect">
            <a:avLst/>
          </a:prstGeom>
        </p:spPr>
      </p:pic>
      <p:pic>
        <p:nvPicPr>
          <p:cNvPr id="4" name="Graphique 3">
            <a:extLst>
              <a:ext uri="{FF2B5EF4-FFF2-40B4-BE49-F238E27FC236}">
                <a16:creationId xmlns:a16="http://schemas.microsoft.com/office/drawing/2014/main" id="{0ACDA0DB-BEDD-C70D-9634-4616FF99EB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26332" y="1209558"/>
            <a:ext cx="959714" cy="1161417"/>
          </a:xfrm>
          <a:prstGeom prst="rect">
            <a:avLst/>
          </a:prstGeom>
        </p:spPr>
      </p:pic>
      <p:pic>
        <p:nvPicPr>
          <p:cNvPr id="5" name="Graphique 4">
            <a:extLst>
              <a:ext uri="{FF2B5EF4-FFF2-40B4-BE49-F238E27FC236}">
                <a16:creationId xmlns:a16="http://schemas.microsoft.com/office/drawing/2014/main" id="{DB291E3B-3CFB-029E-9E54-956CE5B1B8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958433" y="1209557"/>
            <a:ext cx="936942" cy="1161418"/>
          </a:xfrm>
          <a:prstGeom prst="rect">
            <a:avLst/>
          </a:prstGeom>
        </p:spPr>
      </p:pic>
      <p:pic>
        <p:nvPicPr>
          <p:cNvPr id="6" name="Graphique 5">
            <a:extLst>
              <a:ext uri="{FF2B5EF4-FFF2-40B4-BE49-F238E27FC236}">
                <a16:creationId xmlns:a16="http://schemas.microsoft.com/office/drawing/2014/main" id="{526DCBC0-D7C9-C9B8-6DBD-F1B92EC2DD2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404764" y="3663070"/>
            <a:ext cx="1161418" cy="1161418"/>
          </a:xfrm>
          <a:prstGeom prst="rect">
            <a:avLst/>
          </a:prstGeom>
        </p:spPr>
      </p:pic>
      <p:pic>
        <p:nvPicPr>
          <p:cNvPr id="7" name="Graphique 6">
            <a:extLst>
              <a:ext uri="{FF2B5EF4-FFF2-40B4-BE49-F238E27FC236}">
                <a16:creationId xmlns:a16="http://schemas.microsoft.com/office/drawing/2014/main" id="{577BCE69-4F0D-939F-1FFC-5569653125C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97052" y="3663070"/>
            <a:ext cx="1018274" cy="1161418"/>
          </a:xfrm>
          <a:prstGeom prst="rect">
            <a:avLst/>
          </a:prstGeom>
        </p:spPr>
      </p:pic>
      <p:pic>
        <p:nvPicPr>
          <p:cNvPr id="8" name="Graphique 7">
            <a:extLst>
              <a:ext uri="{FF2B5EF4-FFF2-40B4-BE49-F238E27FC236}">
                <a16:creationId xmlns:a16="http://schemas.microsoft.com/office/drawing/2014/main" id="{BBD0E7B4-1D09-10D5-B664-46FB6D0FED1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947047" y="3663071"/>
            <a:ext cx="959714" cy="1161417"/>
          </a:xfrm>
          <a:prstGeom prst="rect">
            <a:avLst/>
          </a:prstGeom>
        </p:spPr>
      </p:pic>
      <p:sp>
        <p:nvSpPr>
          <p:cNvPr id="9" name="Titre 1">
            <a:extLst>
              <a:ext uri="{FF2B5EF4-FFF2-40B4-BE49-F238E27FC236}">
                <a16:creationId xmlns:a16="http://schemas.microsoft.com/office/drawing/2014/main" id="{814D504C-4EB0-B46C-B548-5F5D6E2B5338}"/>
              </a:ext>
            </a:extLst>
          </p:cNvPr>
          <p:cNvSpPr>
            <a:spLocks noGrp="1"/>
          </p:cNvSpPr>
          <p:nvPr>
            <p:ph type="title"/>
          </p:nvPr>
        </p:nvSpPr>
        <p:spPr>
          <a:xfrm>
            <a:off x="2889281" y="2033514"/>
            <a:ext cx="2192385" cy="1161417"/>
          </a:xfrm>
          <a:solidFill>
            <a:schemeClr val="bg1"/>
          </a:solidFill>
        </p:spPr>
        <p:txBody>
          <a:bodyPr anchor="ctr" anchorCtr="0"/>
          <a:lstStyle/>
          <a:p>
            <a:r>
              <a:rPr lang="fr-FR" sz="2000" dirty="0"/>
              <a:t>TITRE de </a:t>
            </a:r>
            <a:br>
              <a:rPr lang="fr-FR" sz="2000" dirty="0"/>
            </a:br>
            <a:r>
              <a:rPr lang="fr-FR" sz="2000" dirty="0"/>
              <a:t>la partie</a:t>
            </a:r>
          </a:p>
        </p:txBody>
      </p:sp>
      <p:sp>
        <p:nvSpPr>
          <p:cNvPr id="10" name="Titre 1">
            <a:extLst>
              <a:ext uri="{FF2B5EF4-FFF2-40B4-BE49-F238E27FC236}">
                <a16:creationId xmlns:a16="http://schemas.microsoft.com/office/drawing/2014/main" id="{4FFBFA6A-D9C9-7418-8258-005684576095}"/>
              </a:ext>
            </a:extLst>
          </p:cNvPr>
          <p:cNvSpPr txBox="1">
            <a:spLocks/>
          </p:cNvSpPr>
          <p:nvPr userDrawn="1"/>
        </p:nvSpPr>
        <p:spPr>
          <a:xfrm>
            <a:off x="5609997" y="2033514"/>
            <a:ext cx="2192385" cy="1161417"/>
          </a:xfrm>
          <a:prstGeom prst="rect">
            <a:avLst/>
          </a:prstGeom>
          <a:solidFill>
            <a:schemeClr val="bg1"/>
          </a:solidFill>
        </p:spPr>
        <p:txBody>
          <a:bodyPr vert="horz" lIns="0" tIns="0" rIns="0" bIns="0" rtlCol="0" anchor="ctr" anchorCtr="0">
            <a:noAutofit/>
          </a:bodyPr>
          <a:lstStyle>
            <a:lvl1pPr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a:lstStyle>
          <a:p>
            <a:r>
              <a:rPr lang="fr-FR" sz="2000" dirty="0"/>
              <a:t>TITRE de </a:t>
            </a:r>
            <a:br>
              <a:rPr lang="fr-FR" sz="2000" dirty="0"/>
            </a:br>
            <a:r>
              <a:rPr lang="fr-FR" sz="2000" dirty="0"/>
              <a:t>la partie</a:t>
            </a:r>
          </a:p>
        </p:txBody>
      </p:sp>
      <p:sp>
        <p:nvSpPr>
          <p:cNvPr id="11" name="Titre 1">
            <a:extLst>
              <a:ext uri="{FF2B5EF4-FFF2-40B4-BE49-F238E27FC236}">
                <a16:creationId xmlns:a16="http://schemas.microsoft.com/office/drawing/2014/main" id="{E2491CFB-F91A-837E-94FA-89114293EE78}"/>
              </a:ext>
            </a:extLst>
          </p:cNvPr>
          <p:cNvSpPr txBox="1">
            <a:spLocks/>
          </p:cNvSpPr>
          <p:nvPr userDrawn="1"/>
        </p:nvSpPr>
        <p:spPr>
          <a:xfrm>
            <a:off x="8330712" y="2033514"/>
            <a:ext cx="2192385" cy="1161417"/>
          </a:xfrm>
          <a:prstGeom prst="rect">
            <a:avLst/>
          </a:prstGeom>
          <a:solidFill>
            <a:schemeClr val="bg1"/>
          </a:solidFill>
        </p:spPr>
        <p:txBody>
          <a:bodyPr vert="horz" lIns="0" tIns="0" rIns="0" bIns="0" rtlCol="0" anchor="ctr" anchorCtr="0">
            <a:noAutofit/>
          </a:bodyPr>
          <a:lstStyle>
            <a:lvl1pPr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a:lstStyle>
          <a:p>
            <a:r>
              <a:rPr lang="fr-FR" sz="2000" dirty="0"/>
              <a:t>TITRE de </a:t>
            </a:r>
            <a:br>
              <a:rPr lang="fr-FR" sz="2000" dirty="0"/>
            </a:br>
            <a:r>
              <a:rPr lang="fr-FR" sz="2000" dirty="0"/>
              <a:t>la partie</a:t>
            </a:r>
          </a:p>
        </p:txBody>
      </p:sp>
      <p:sp>
        <p:nvSpPr>
          <p:cNvPr id="12" name="Titre 1">
            <a:extLst>
              <a:ext uri="{FF2B5EF4-FFF2-40B4-BE49-F238E27FC236}">
                <a16:creationId xmlns:a16="http://schemas.microsoft.com/office/drawing/2014/main" id="{A561A0A8-3230-6E9F-ABD1-95EF74108771}"/>
              </a:ext>
            </a:extLst>
          </p:cNvPr>
          <p:cNvSpPr txBox="1">
            <a:spLocks/>
          </p:cNvSpPr>
          <p:nvPr userDrawn="1"/>
        </p:nvSpPr>
        <p:spPr>
          <a:xfrm>
            <a:off x="2889281" y="4483622"/>
            <a:ext cx="2192385" cy="1161417"/>
          </a:xfrm>
          <a:prstGeom prst="rect">
            <a:avLst/>
          </a:prstGeom>
          <a:solidFill>
            <a:schemeClr val="bg1"/>
          </a:solidFill>
        </p:spPr>
        <p:txBody>
          <a:bodyPr vert="horz" lIns="0" tIns="0" rIns="0" bIns="0" rtlCol="0" anchor="ctr" anchorCtr="0">
            <a:noAutofit/>
          </a:bodyPr>
          <a:lstStyle>
            <a:lvl1pPr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a:lstStyle>
          <a:p>
            <a:r>
              <a:rPr lang="fr-FR" sz="2000" dirty="0"/>
              <a:t>TITRE de </a:t>
            </a:r>
            <a:br>
              <a:rPr lang="fr-FR" sz="2000" dirty="0"/>
            </a:br>
            <a:r>
              <a:rPr lang="fr-FR" sz="2000" dirty="0"/>
              <a:t>la partie</a:t>
            </a:r>
          </a:p>
        </p:txBody>
      </p:sp>
      <p:sp>
        <p:nvSpPr>
          <p:cNvPr id="13" name="Titre 1">
            <a:extLst>
              <a:ext uri="{FF2B5EF4-FFF2-40B4-BE49-F238E27FC236}">
                <a16:creationId xmlns:a16="http://schemas.microsoft.com/office/drawing/2014/main" id="{467366C1-9DB7-8701-A42F-B9B4422F6F77}"/>
              </a:ext>
            </a:extLst>
          </p:cNvPr>
          <p:cNvSpPr txBox="1">
            <a:spLocks/>
          </p:cNvSpPr>
          <p:nvPr userDrawn="1"/>
        </p:nvSpPr>
        <p:spPr>
          <a:xfrm>
            <a:off x="5609997" y="4483622"/>
            <a:ext cx="2192385" cy="1161417"/>
          </a:xfrm>
          <a:prstGeom prst="rect">
            <a:avLst/>
          </a:prstGeom>
          <a:solidFill>
            <a:schemeClr val="bg1"/>
          </a:solidFill>
        </p:spPr>
        <p:txBody>
          <a:bodyPr vert="horz" lIns="0" tIns="0" rIns="0" bIns="0" rtlCol="0" anchor="ctr" anchorCtr="0">
            <a:noAutofit/>
          </a:bodyPr>
          <a:lstStyle>
            <a:lvl1pPr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a:lstStyle>
          <a:p>
            <a:r>
              <a:rPr lang="fr-FR" sz="2000" dirty="0"/>
              <a:t>TITRE de </a:t>
            </a:r>
            <a:br>
              <a:rPr lang="fr-FR" sz="2000" dirty="0"/>
            </a:br>
            <a:r>
              <a:rPr lang="fr-FR" sz="2000" dirty="0"/>
              <a:t>la partie</a:t>
            </a:r>
          </a:p>
        </p:txBody>
      </p:sp>
      <p:sp>
        <p:nvSpPr>
          <p:cNvPr id="14" name="Titre 1">
            <a:extLst>
              <a:ext uri="{FF2B5EF4-FFF2-40B4-BE49-F238E27FC236}">
                <a16:creationId xmlns:a16="http://schemas.microsoft.com/office/drawing/2014/main" id="{71F86C85-F4D3-BF72-6044-852BF83E2555}"/>
              </a:ext>
            </a:extLst>
          </p:cNvPr>
          <p:cNvSpPr txBox="1">
            <a:spLocks/>
          </p:cNvSpPr>
          <p:nvPr userDrawn="1"/>
        </p:nvSpPr>
        <p:spPr>
          <a:xfrm>
            <a:off x="8330712" y="4483622"/>
            <a:ext cx="2192385" cy="1161417"/>
          </a:xfrm>
          <a:prstGeom prst="rect">
            <a:avLst/>
          </a:prstGeom>
          <a:solidFill>
            <a:schemeClr val="bg1"/>
          </a:solidFill>
        </p:spPr>
        <p:txBody>
          <a:bodyPr vert="horz" lIns="0" tIns="0" rIns="0" bIns="0" rtlCol="0" anchor="ctr" anchorCtr="0">
            <a:noAutofit/>
          </a:bodyPr>
          <a:lstStyle>
            <a:lvl1pPr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a:lstStyle>
          <a:p>
            <a:r>
              <a:rPr lang="fr-FR" sz="2000" dirty="0"/>
              <a:t>TITRE de </a:t>
            </a:r>
            <a:br>
              <a:rPr lang="fr-FR" sz="2000" dirty="0"/>
            </a:br>
            <a:r>
              <a:rPr lang="fr-FR" sz="2000" dirty="0"/>
              <a:t>la partie</a:t>
            </a:r>
          </a:p>
        </p:txBody>
      </p:sp>
    </p:spTree>
    <p:extLst>
      <p:ext uri="{BB962C8B-B14F-4D97-AF65-F5344CB8AC3E}">
        <p14:creationId xmlns:p14="http://schemas.microsoft.com/office/powerpoint/2010/main" val="271343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ouverture Intern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D0352C-A313-8A67-31C8-BDFD1B736C7D}"/>
              </a:ext>
            </a:extLst>
          </p:cNvPr>
          <p:cNvSpPr/>
          <p:nvPr userDrawn="1"/>
        </p:nvSpPr>
        <p:spPr>
          <a:xfrm>
            <a:off x="0" y="0"/>
            <a:ext cx="12192000" cy="6857999"/>
          </a:xfrm>
          <a:prstGeom prst="rect">
            <a:avLst/>
          </a:prstGeom>
          <a:solidFill>
            <a:schemeClr val="tx1"/>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sp>
        <p:nvSpPr>
          <p:cNvPr id="6" name="Title 19">
            <a:extLst>
              <a:ext uri="{FF2B5EF4-FFF2-40B4-BE49-F238E27FC236}">
                <a16:creationId xmlns:a16="http://schemas.microsoft.com/office/drawing/2014/main" id="{F1101149-20A9-F40F-87D4-54B2DDDF2BA4}"/>
              </a:ext>
            </a:extLst>
          </p:cNvPr>
          <p:cNvSpPr>
            <a:spLocks noGrp="1"/>
          </p:cNvSpPr>
          <p:nvPr>
            <p:ph type="title" hasCustomPrompt="1"/>
          </p:nvPr>
        </p:nvSpPr>
        <p:spPr>
          <a:xfrm>
            <a:off x="2851680" y="2135590"/>
            <a:ext cx="6757367" cy="2777604"/>
          </a:xfrm>
        </p:spPr>
        <p:txBody>
          <a:bodyPr anchor="ctr" anchorCtr="0"/>
          <a:lstStyle>
            <a:lvl1pPr algn="l">
              <a:defRPr sz="4800" b="1" i="0" cap="none">
                <a:solidFill>
                  <a:schemeClr val="tx1"/>
                </a:solidFill>
                <a:highlight>
                  <a:srgbClr val="FFFFFF"/>
                </a:highlight>
                <a:latin typeface="Calibri" panose="020F0502020204030204" pitchFamily="34" charset="0"/>
                <a:cs typeface="Calibri" panose="020F0502020204030204" pitchFamily="34" charset="0"/>
              </a:defRPr>
            </a:lvl1pPr>
          </a:lstStyle>
          <a:p>
            <a:r>
              <a:rPr lang="fr-FR" dirty="0"/>
              <a:t>Click to </a:t>
            </a:r>
            <a:r>
              <a:rPr lang="fr-FR" dirty="0" err="1"/>
              <a:t>edit</a:t>
            </a:r>
            <a:r>
              <a:rPr lang="fr-FR" dirty="0"/>
              <a:t> master </a:t>
            </a:r>
            <a:r>
              <a:rPr lang="fr-FR" dirty="0" err="1"/>
              <a:t>title</a:t>
            </a:r>
            <a:r>
              <a:rPr lang="fr-FR" dirty="0"/>
              <a:t> style</a:t>
            </a:r>
          </a:p>
        </p:txBody>
      </p:sp>
      <p:pic>
        <p:nvPicPr>
          <p:cNvPr id="4" name="Graphique 3">
            <a:extLst>
              <a:ext uri="{FF2B5EF4-FFF2-40B4-BE49-F238E27FC236}">
                <a16:creationId xmlns:a16="http://schemas.microsoft.com/office/drawing/2014/main" id="{B2B53535-1500-24C2-F5D4-4033275A4C5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5467" t="4154" b="4479"/>
          <a:stretch>
            <a:fillRect/>
          </a:stretch>
        </p:blipFill>
        <p:spPr>
          <a:xfrm>
            <a:off x="0" y="0"/>
            <a:ext cx="2521974" cy="6858000"/>
          </a:xfrm>
          <a:prstGeom prst="rect">
            <a:avLst/>
          </a:prstGeom>
        </p:spPr>
      </p:pic>
      <p:pic>
        <p:nvPicPr>
          <p:cNvPr id="5" name="Graphique 4">
            <a:extLst>
              <a:ext uri="{FF2B5EF4-FFF2-40B4-BE49-F238E27FC236}">
                <a16:creationId xmlns:a16="http://schemas.microsoft.com/office/drawing/2014/main" id="{EFED0ADB-75D1-6855-84A3-A5A343826D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0683057" y="5356068"/>
            <a:ext cx="779751" cy="1497617"/>
          </a:xfrm>
          <a:prstGeom prst="rect">
            <a:avLst/>
          </a:prstGeom>
        </p:spPr>
      </p:pic>
      <p:sp>
        <p:nvSpPr>
          <p:cNvPr id="7" name="Espace réservé du texte 6">
            <a:extLst>
              <a:ext uri="{FF2B5EF4-FFF2-40B4-BE49-F238E27FC236}">
                <a16:creationId xmlns:a16="http://schemas.microsoft.com/office/drawing/2014/main" id="{AFD62BA9-DD26-27D6-E2E6-1C99CCAD03C3}"/>
              </a:ext>
            </a:extLst>
          </p:cNvPr>
          <p:cNvSpPr>
            <a:spLocks noGrp="1"/>
          </p:cNvSpPr>
          <p:nvPr>
            <p:ph type="body" sz="quarter" idx="10"/>
          </p:nvPr>
        </p:nvSpPr>
        <p:spPr>
          <a:xfrm>
            <a:off x="2851680" y="5715001"/>
            <a:ext cx="6757366" cy="779751"/>
          </a:xfrm>
        </p:spPr>
        <p:txBody>
          <a:bodyPr anchor="ctr" anchorCtr="0"/>
          <a:lstStyle>
            <a:lvl1pPr>
              <a:defRPr sz="1800">
                <a:solidFill>
                  <a:schemeClr val="bg1"/>
                </a:solidFill>
                <a:latin typeface="Calibri" panose="020F0502020204030204" pitchFamily="34" charset="0"/>
                <a:cs typeface="Calibri" panose="020F0502020204030204" pitchFamily="34" charset="0"/>
              </a:defRPr>
            </a:lvl1pPr>
            <a:lvl2pPr>
              <a:defRPr>
                <a:solidFill>
                  <a:schemeClr val="bg1"/>
                </a:solidFill>
                <a:latin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cs typeface="Calibri" panose="020F0502020204030204" pitchFamily="34" charset="0"/>
              </a:defRPr>
            </a:lvl5pPr>
          </a:lstStyle>
          <a:p>
            <a:pPr lvl="0"/>
            <a:r>
              <a:rPr lang="fr-FR" dirty="0"/>
              <a:t>Cliquez pour modifier les styles du texte du masque</a:t>
            </a:r>
          </a:p>
        </p:txBody>
      </p:sp>
    </p:spTree>
    <p:extLst>
      <p:ext uri="{BB962C8B-B14F-4D97-AF65-F5344CB8AC3E}">
        <p14:creationId xmlns:p14="http://schemas.microsoft.com/office/powerpoint/2010/main" val="132123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itre-01 INTER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5930BC-1753-B241-B5F0-BC9CC06D66F5}"/>
              </a:ext>
            </a:extLst>
          </p:cNvPr>
          <p:cNvSpPr/>
          <p:nvPr userDrawn="1"/>
        </p:nvSpPr>
        <p:spPr>
          <a:xfrm>
            <a:off x="0" y="0"/>
            <a:ext cx="12192000" cy="6857999"/>
          </a:xfrm>
          <a:prstGeom prst="rect">
            <a:avLst/>
          </a:prstGeom>
          <a:solidFill>
            <a:schemeClr val="accent4"/>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12" name="Graphique 11">
            <a:extLst>
              <a:ext uri="{FF2B5EF4-FFF2-40B4-BE49-F238E27FC236}">
                <a16:creationId xmlns:a16="http://schemas.microsoft.com/office/drawing/2014/main" id="{411422A0-68AC-F0EE-7FD1-586866CA35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6095" y="-311727"/>
            <a:ext cx="3908069" cy="7505973"/>
          </a:xfrm>
          <a:prstGeom prst="rect">
            <a:avLst/>
          </a:prstGeom>
        </p:spPr>
      </p:pic>
      <p:sp>
        <p:nvSpPr>
          <p:cNvPr id="21" name="Title 19">
            <a:extLst>
              <a:ext uri="{FF2B5EF4-FFF2-40B4-BE49-F238E27FC236}">
                <a16:creationId xmlns:a16="http://schemas.microsoft.com/office/drawing/2014/main" id="{00DE8ACC-D335-3D3B-3D12-DA4C69B5A8A7}"/>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tx1"/>
                </a:solidFill>
                <a:highlight>
                  <a:srgbClr val="FFFFFF"/>
                </a:highlight>
              </a:defRPr>
            </a:lvl1pPr>
          </a:lstStyle>
          <a:p>
            <a:r>
              <a:rPr lang="fr-FR" dirty="0"/>
              <a:t>Click to </a:t>
            </a:r>
            <a:r>
              <a:rPr lang="fr-FR" dirty="0" err="1"/>
              <a:t>edit</a:t>
            </a:r>
            <a:r>
              <a:rPr lang="fr-FR" dirty="0"/>
              <a:t> Master </a:t>
            </a:r>
            <a:r>
              <a:rPr lang="fr-FR" dirty="0" err="1"/>
              <a:t>title</a:t>
            </a:r>
            <a:r>
              <a:rPr lang="fr-FR" dirty="0"/>
              <a:t> style </a:t>
            </a:r>
          </a:p>
        </p:txBody>
      </p:sp>
      <p:pic>
        <p:nvPicPr>
          <p:cNvPr id="9" name="Graphique 8">
            <a:extLst>
              <a:ext uri="{FF2B5EF4-FFF2-40B4-BE49-F238E27FC236}">
                <a16:creationId xmlns:a16="http://schemas.microsoft.com/office/drawing/2014/main" id="{7536D9D4-5FE9-D0E3-D926-E4E33B130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5274" y="3871913"/>
            <a:ext cx="2029626" cy="3434012"/>
          </a:xfrm>
          <a:prstGeom prst="rect">
            <a:avLst/>
          </a:prstGeom>
        </p:spPr>
      </p:pic>
      <p:sp>
        <p:nvSpPr>
          <p:cNvPr id="3" name="Espace réservé du numéro de diapositive 3">
            <a:extLst>
              <a:ext uri="{FF2B5EF4-FFF2-40B4-BE49-F238E27FC236}">
                <a16:creationId xmlns:a16="http://schemas.microsoft.com/office/drawing/2014/main" id="{C241C5F6-2CE5-E81D-B167-32C0ECD590E4}"/>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345713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itre-02 INTER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441DA0-4488-6B59-27D3-0C3C3C7ED9DD}"/>
              </a:ext>
            </a:extLst>
          </p:cNvPr>
          <p:cNvSpPr/>
          <p:nvPr userDrawn="1"/>
        </p:nvSpPr>
        <p:spPr>
          <a:xfrm>
            <a:off x="0" y="0"/>
            <a:ext cx="12192000" cy="6857999"/>
          </a:xfrm>
          <a:prstGeom prst="rect">
            <a:avLst/>
          </a:prstGeom>
          <a:solidFill>
            <a:schemeClr val="accent3"/>
          </a:soli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42848"/>
              </a:solidFill>
            </a:endParaRPr>
          </a:p>
        </p:txBody>
      </p:sp>
      <p:pic>
        <p:nvPicPr>
          <p:cNvPr id="6" name="Graphique 5">
            <a:extLst>
              <a:ext uri="{FF2B5EF4-FFF2-40B4-BE49-F238E27FC236}">
                <a16:creationId xmlns:a16="http://schemas.microsoft.com/office/drawing/2014/main" id="{B48ED228-DF58-15C8-C50B-9C010DD6DE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6095" y="-311727"/>
            <a:ext cx="3908069" cy="7505973"/>
          </a:xfrm>
          <a:prstGeom prst="rect">
            <a:avLst/>
          </a:prstGeom>
        </p:spPr>
      </p:pic>
      <p:pic>
        <p:nvPicPr>
          <p:cNvPr id="15" name="Graphique 14">
            <a:extLst>
              <a:ext uri="{FF2B5EF4-FFF2-40B4-BE49-F238E27FC236}">
                <a16:creationId xmlns:a16="http://schemas.microsoft.com/office/drawing/2014/main" id="{3018B895-92B4-7317-66A2-E59937870A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8724" y="3928356"/>
            <a:ext cx="2837630" cy="3434013"/>
          </a:xfrm>
          <a:prstGeom prst="rect">
            <a:avLst/>
          </a:prstGeom>
        </p:spPr>
      </p:pic>
      <p:sp>
        <p:nvSpPr>
          <p:cNvPr id="19" name="Title 19">
            <a:extLst>
              <a:ext uri="{FF2B5EF4-FFF2-40B4-BE49-F238E27FC236}">
                <a16:creationId xmlns:a16="http://schemas.microsoft.com/office/drawing/2014/main" id="{0A0EB3A8-526C-9BAB-CD30-73D0C8725AA5}"/>
              </a:ext>
            </a:extLst>
          </p:cNvPr>
          <p:cNvSpPr>
            <a:spLocks noGrp="1"/>
          </p:cNvSpPr>
          <p:nvPr>
            <p:ph type="title" hasCustomPrompt="1"/>
          </p:nvPr>
        </p:nvSpPr>
        <p:spPr>
          <a:xfrm>
            <a:off x="3014900" y="872515"/>
            <a:ext cx="8459343" cy="2875237"/>
          </a:xfrm>
          <a:noFill/>
          <a:ln>
            <a:noFill/>
          </a:ln>
        </p:spPr>
        <p:txBody>
          <a:bodyPr anchor="t" anchorCtr="0"/>
          <a:lstStyle>
            <a:lvl1pPr algn="r">
              <a:lnSpc>
                <a:spcPts val="7000"/>
              </a:lnSpc>
              <a:defRPr sz="5000">
                <a:solidFill>
                  <a:schemeClr val="tx1"/>
                </a:solidFill>
                <a:highlight>
                  <a:srgbClr val="FFFFFF"/>
                </a:highlight>
              </a:defRPr>
            </a:lvl1pPr>
          </a:lstStyle>
          <a:p>
            <a:r>
              <a:rPr lang="fr-FR" dirty="0"/>
              <a:t>Click to </a:t>
            </a:r>
            <a:r>
              <a:rPr lang="fr-FR" dirty="0" err="1"/>
              <a:t>edit</a:t>
            </a:r>
            <a:r>
              <a:rPr lang="fr-FR" dirty="0"/>
              <a:t> Master </a:t>
            </a:r>
            <a:r>
              <a:rPr lang="fr-FR" dirty="0" err="1"/>
              <a:t>title</a:t>
            </a:r>
            <a:r>
              <a:rPr lang="fr-FR" dirty="0"/>
              <a:t> style </a:t>
            </a:r>
          </a:p>
        </p:txBody>
      </p:sp>
      <p:sp>
        <p:nvSpPr>
          <p:cNvPr id="4" name="Espace réservé du numéro de diapositive 3">
            <a:extLst>
              <a:ext uri="{FF2B5EF4-FFF2-40B4-BE49-F238E27FC236}">
                <a16:creationId xmlns:a16="http://schemas.microsoft.com/office/drawing/2014/main" id="{576075A1-1A04-9BB4-F1C1-D8173ECE92B2}"/>
              </a:ext>
            </a:extLst>
          </p:cNvPr>
          <p:cNvSpPr>
            <a:spLocks noGrp="1"/>
          </p:cNvSpPr>
          <p:nvPr>
            <p:ph type="sldNum" sz="quarter" idx="4"/>
          </p:nvPr>
        </p:nvSpPr>
        <p:spPr>
          <a:xfrm>
            <a:off x="8697911" y="6356350"/>
            <a:ext cx="2982811" cy="365125"/>
          </a:xfrm>
          <a:prstGeom prst="rect">
            <a:avLst/>
          </a:prstGeom>
        </p:spPr>
        <p:txBody>
          <a:bodyPr vert="horz" lIns="91440" tIns="45720" rIns="91440" bIns="45720" rtlCol="0" anchor="ctr"/>
          <a:lstStyle>
            <a:lvl1pPr algn="r">
              <a:defRPr sz="1050">
                <a:solidFill>
                  <a:schemeClr val="tx1"/>
                </a:solidFill>
              </a:defRPr>
            </a:lvl1pPr>
          </a:lstStyle>
          <a:p>
            <a:fld id="{8F246C36-D02A-478A-A2B1-30A38C36882C}" type="slidenum">
              <a:rPr lang="fr-FR" smtClean="0"/>
              <a:pPr/>
              <a:t>‹N°›</a:t>
            </a:fld>
            <a:endParaRPr lang="fr-FR"/>
          </a:p>
        </p:txBody>
      </p:sp>
    </p:spTree>
    <p:extLst>
      <p:ext uri="{BB962C8B-B14F-4D97-AF65-F5344CB8AC3E}">
        <p14:creationId xmlns:p14="http://schemas.microsoft.com/office/powerpoint/2010/main" val="23438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CBD34-79CE-ABD5-1BAD-E239282D14FF}"/>
              </a:ext>
            </a:extLst>
          </p:cNvPr>
          <p:cNvSpPr>
            <a:spLocks noGrp="1"/>
          </p:cNvSpPr>
          <p:nvPr>
            <p:ph type="title"/>
          </p:nvPr>
        </p:nvSpPr>
        <p:spPr>
          <a:xfrm>
            <a:off x="750888" y="695689"/>
            <a:ext cx="9673272" cy="744724"/>
          </a:xfrm>
          <a:prstGeom prst="rect">
            <a:avLst/>
          </a:prstGeom>
        </p:spPr>
        <p:txBody>
          <a:bodyPr vert="horz" lIns="0" tIns="0" rIns="0" bIns="0" rtlCol="0" anchor="t">
            <a:noAutofit/>
          </a:bodyPr>
          <a:lstStyle/>
          <a:p>
            <a:r>
              <a:rPr lang="fr-FR" dirty="0"/>
              <a:t>Click to </a:t>
            </a:r>
            <a:r>
              <a:rPr lang="fr-FR" dirty="0" err="1"/>
              <a:t>edit</a:t>
            </a:r>
            <a:r>
              <a:rPr lang="fr-FR" dirty="0"/>
              <a:t> Master </a:t>
            </a:r>
            <a:r>
              <a:rPr lang="fr-FR" dirty="0" err="1"/>
              <a:t>title</a:t>
            </a:r>
            <a:r>
              <a:rPr lang="fr-FR" dirty="0"/>
              <a:t> style</a:t>
            </a:r>
          </a:p>
        </p:txBody>
      </p:sp>
      <p:sp>
        <p:nvSpPr>
          <p:cNvPr id="9" name="Text Placeholder 2">
            <a:extLst>
              <a:ext uri="{FF2B5EF4-FFF2-40B4-BE49-F238E27FC236}">
                <a16:creationId xmlns:a16="http://schemas.microsoft.com/office/drawing/2014/main" id="{FB36C262-8651-E95C-A9DB-9C9910F9E1A5}"/>
              </a:ext>
            </a:extLst>
          </p:cNvPr>
          <p:cNvSpPr>
            <a:spLocks noGrp="1"/>
          </p:cNvSpPr>
          <p:nvPr>
            <p:ph type="body" idx="1"/>
          </p:nvPr>
        </p:nvSpPr>
        <p:spPr>
          <a:xfrm>
            <a:off x="750888" y="1788487"/>
            <a:ext cx="10690224" cy="4373823"/>
          </a:xfrm>
          <a:prstGeom prst="rect">
            <a:avLst/>
          </a:prstGeom>
        </p:spPr>
        <p:txBody>
          <a:bodyPr vert="horz" lIns="0" tIns="0" rIns="0" bIns="0" rtlCol="0">
            <a:noAutofit/>
          </a:bodyPr>
          <a:lstStyle/>
          <a:p>
            <a:pPr lvl="0"/>
            <a:r>
              <a:rPr lang="fr-FR" dirty="0"/>
              <a:t>CLICK TO EDIT MASTER TEXT STYLES</a:t>
            </a:r>
          </a:p>
          <a:p>
            <a:pPr lvl="1"/>
            <a:r>
              <a:rPr lang="fr-FR" dirty="0"/>
              <a:t>SECOND LEVEL</a:t>
            </a:r>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Tree>
    <p:extLst>
      <p:ext uri="{BB962C8B-B14F-4D97-AF65-F5344CB8AC3E}">
        <p14:creationId xmlns:p14="http://schemas.microsoft.com/office/powerpoint/2010/main" val="3691805841"/>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93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i="0" kern="1200" cap="all"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spc="3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000" b="1" i="0" kern="1200" spc="300">
          <a:solidFill>
            <a:schemeClr val="tx1"/>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3pPr>
      <a:lvl4pPr marL="279450" indent="-279450" algn="l" defTabSz="914400" rtl="0" eaLnBrk="1" latinLnBrk="0" hangingPunct="1">
        <a:lnSpc>
          <a:spcPct val="100000"/>
        </a:lnSpc>
        <a:spcBef>
          <a:spcPts val="0"/>
        </a:spcBef>
        <a:spcAft>
          <a:spcPts val="600"/>
        </a:spcAft>
        <a:buClrTx/>
        <a:buFont typeface="Apple Symbols" panose="02000000000000000000" pitchFamily="2" charset="-79"/>
        <a:buChar char="⎯"/>
        <a:defRPr sz="1200" kern="1200">
          <a:solidFill>
            <a:schemeClr val="tx1"/>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800" kern="1200">
          <a:solidFill>
            <a:schemeClr val="tx1"/>
          </a:solidFill>
          <a:highlight>
            <a:srgbClr val="142848"/>
          </a:highligh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CBD34-79CE-ABD5-1BAD-E239282D14FF}"/>
              </a:ext>
            </a:extLst>
          </p:cNvPr>
          <p:cNvSpPr>
            <a:spLocks noGrp="1"/>
          </p:cNvSpPr>
          <p:nvPr>
            <p:ph type="title"/>
          </p:nvPr>
        </p:nvSpPr>
        <p:spPr>
          <a:xfrm>
            <a:off x="3331441" y="2869593"/>
            <a:ext cx="5773230" cy="1143331"/>
          </a:xfrm>
          <a:prstGeom prst="rect">
            <a:avLst/>
          </a:prstGeom>
        </p:spPr>
        <p:txBody>
          <a:bodyPr vert="horz" lIns="0" tIns="0" rIns="0" bIns="0" rtlCol="0" anchor="t">
            <a:noAutofit/>
          </a:bodyPr>
          <a:lstStyle/>
          <a:p>
            <a:r>
              <a:rPr lang="fr-FR" dirty="0"/>
              <a:t>Click to </a:t>
            </a:r>
            <a:r>
              <a:rPr lang="fr-FR" dirty="0" err="1"/>
              <a:t>edit</a:t>
            </a:r>
            <a:r>
              <a:rPr lang="fr-FR" dirty="0"/>
              <a:t> Master </a:t>
            </a:r>
            <a:r>
              <a:rPr lang="fr-FR" dirty="0" err="1"/>
              <a:t>title</a:t>
            </a:r>
            <a:r>
              <a:rPr lang="fr-FR" dirty="0"/>
              <a:t> style</a:t>
            </a:r>
          </a:p>
        </p:txBody>
      </p:sp>
      <p:pic>
        <p:nvPicPr>
          <p:cNvPr id="3" name="Graphique 2">
            <a:extLst>
              <a:ext uri="{FF2B5EF4-FFF2-40B4-BE49-F238E27FC236}">
                <a16:creationId xmlns:a16="http://schemas.microsoft.com/office/drawing/2014/main" id="{C6D76721-85E3-138A-A9B1-66888669CD56}"/>
              </a:ext>
            </a:extLst>
          </p:cNvPr>
          <p:cNvPicPr>
            <a:picLocks noChangeAspect="1"/>
          </p:cNvPicPr>
          <p:nvPr userDrawn="1"/>
        </p:nvPicPr>
        <p:blipFill>
          <a:blip r:embed="rId5">
            <a:extLst>
              <a:ext uri="{96DAC541-7B7A-43D3-8B79-37D633B846F1}">
                <asvg:svgBlip xmlns:asvg="http://schemas.microsoft.com/office/drawing/2016/SVG/main" r:embed="rId6"/>
              </a:ext>
            </a:extLst>
          </a:blip>
          <a:srcRect l="35140" t="4154" b="4479"/>
          <a:stretch>
            <a:fillRect/>
          </a:stretch>
        </p:blipFill>
        <p:spPr>
          <a:xfrm>
            <a:off x="-12812" y="0"/>
            <a:ext cx="2534786" cy="6858000"/>
          </a:xfrm>
          <a:prstGeom prst="rect">
            <a:avLst/>
          </a:prstGeom>
        </p:spPr>
      </p:pic>
    </p:spTree>
    <p:extLst>
      <p:ext uri="{BB962C8B-B14F-4D97-AF65-F5344CB8AC3E}">
        <p14:creationId xmlns:p14="http://schemas.microsoft.com/office/powerpoint/2010/main" val="2375520054"/>
      </p:ext>
    </p:extLst>
  </p:cSld>
  <p:clrMap bg1="lt1" tx1="dk1" bg2="lt2" tx2="dk2" accent1="accent1" accent2="accent2" accent3="accent3" accent4="accent4" accent5="accent5" accent6="accent6" hlink="hlink" folHlink="folHlink"/>
  <p:sldLayoutIdLst>
    <p:sldLayoutId id="2147483912" r:id="rId1"/>
    <p:sldLayoutId id="2147483916" r:id="rId2"/>
    <p:sldLayoutId id="214748403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3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b="1" i="0" kern="1200">
          <a:solidFill>
            <a:schemeClr val="tx1"/>
          </a:solidFill>
          <a:latin typeface="GILROY-EXTRABOLD" pitchFamily="2" charset="77"/>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279450" indent="-279450" algn="l" defTabSz="914400" rtl="0" eaLnBrk="1" latinLnBrk="0" hangingPunct="1">
        <a:lnSpc>
          <a:spcPct val="100000"/>
        </a:lnSpc>
        <a:spcBef>
          <a:spcPts val="0"/>
        </a:spcBef>
        <a:spcAft>
          <a:spcPts val="600"/>
        </a:spcAft>
        <a:buClrTx/>
        <a:buFont typeface="Apple Symbols" panose="02000000000000000000" pitchFamily="2" charset="-79"/>
        <a:buChar char="⎯"/>
        <a:defRPr sz="12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800" kern="1200">
          <a:solidFill>
            <a:schemeClr val="tx1"/>
          </a:solidFill>
          <a:highlight>
            <a:srgbClr val="142848"/>
          </a:highligh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CBD34-79CE-ABD5-1BAD-E239282D14FF}"/>
              </a:ext>
            </a:extLst>
          </p:cNvPr>
          <p:cNvSpPr>
            <a:spLocks noGrp="1"/>
          </p:cNvSpPr>
          <p:nvPr>
            <p:ph type="title"/>
          </p:nvPr>
        </p:nvSpPr>
        <p:spPr>
          <a:xfrm>
            <a:off x="750888" y="695689"/>
            <a:ext cx="10690224" cy="744724"/>
          </a:xfrm>
          <a:prstGeom prst="rect">
            <a:avLst/>
          </a:prstGeom>
        </p:spPr>
        <p:txBody>
          <a:bodyPr vert="horz" lIns="0" tIns="0" rIns="0" bIns="0" rtlCol="0" anchor="t">
            <a:noAutofit/>
          </a:bodyPr>
          <a:lstStyle/>
          <a:p>
            <a:r>
              <a:rPr lang="fr-FR" dirty="0"/>
              <a:t>Click to </a:t>
            </a:r>
            <a:r>
              <a:rPr lang="fr-FR" dirty="0" err="1"/>
              <a:t>edit</a:t>
            </a:r>
            <a:r>
              <a:rPr lang="fr-FR" dirty="0"/>
              <a:t> Master </a:t>
            </a:r>
            <a:r>
              <a:rPr lang="fr-FR" dirty="0" err="1"/>
              <a:t>title</a:t>
            </a:r>
            <a:r>
              <a:rPr lang="fr-FR" dirty="0"/>
              <a:t> style</a:t>
            </a:r>
          </a:p>
        </p:txBody>
      </p:sp>
      <p:sp>
        <p:nvSpPr>
          <p:cNvPr id="9" name="Text Placeholder 2">
            <a:extLst>
              <a:ext uri="{FF2B5EF4-FFF2-40B4-BE49-F238E27FC236}">
                <a16:creationId xmlns:a16="http://schemas.microsoft.com/office/drawing/2014/main" id="{FB36C262-8651-E95C-A9DB-9C9910F9E1A5}"/>
              </a:ext>
            </a:extLst>
          </p:cNvPr>
          <p:cNvSpPr>
            <a:spLocks noGrp="1"/>
          </p:cNvSpPr>
          <p:nvPr>
            <p:ph type="body" idx="1"/>
          </p:nvPr>
        </p:nvSpPr>
        <p:spPr>
          <a:xfrm>
            <a:off x="750888" y="1788487"/>
            <a:ext cx="10690224" cy="4373823"/>
          </a:xfrm>
          <a:prstGeom prst="rect">
            <a:avLst/>
          </a:prstGeom>
        </p:spPr>
        <p:txBody>
          <a:bodyPr vert="horz" lIns="0" tIns="0" rIns="0" bIns="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Tree>
    <p:extLst>
      <p:ext uri="{BB962C8B-B14F-4D97-AF65-F5344CB8AC3E}">
        <p14:creationId xmlns:p14="http://schemas.microsoft.com/office/powerpoint/2010/main" val="374709573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981" r:id="rId7"/>
    <p:sldLayoutId id="2147484024" r:id="rId8"/>
    <p:sldLayoutId id="2147484025" r:id="rId9"/>
    <p:sldLayoutId id="2147484027" r:id="rId10"/>
    <p:sldLayoutId id="2147484029" r:id="rId11"/>
    <p:sldLayoutId id="2147484032" r:id="rId12"/>
    <p:sldLayoutId id="214748403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i="0" kern="1200" cap="all"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1" i="0" kern="1200">
          <a:solidFill>
            <a:schemeClr val="tx1"/>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279450" indent="-279450" algn="l" defTabSz="914400" rtl="0" eaLnBrk="1" latinLnBrk="0" hangingPunct="1">
        <a:lnSpc>
          <a:spcPct val="100000"/>
        </a:lnSpc>
        <a:spcBef>
          <a:spcPts val="0"/>
        </a:spcBef>
        <a:spcAft>
          <a:spcPts val="600"/>
        </a:spcAft>
        <a:buClrTx/>
        <a:buFont typeface="Apple Symbols" panose="02000000000000000000" pitchFamily="2" charset="-79"/>
        <a:buChar char="⎯"/>
        <a:defRPr sz="1800" kern="1200">
          <a:solidFill>
            <a:schemeClr val="tx1"/>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050" kern="1200">
          <a:solidFill>
            <a:schemeClr val="tx1"/>
          </a:solidFill>
          <a:highlight>
            <a:srgbClr val="142848"/>
          </a:highligh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CBD34-79CE-ABD5-1BAD-E239282D14FF}"/>
              </a:ext>
            </a:extLst>
          </p:cNvPr>
          <p:cNvSpPr>
            <a:spLocks noGrp="1"/>
          </p:cNvSpPr>
          <p:nvPr>
            <p:ph type="title"/>
          </p:nvPr>
        </p:nvSpPr>
        <p:spPr>
          <a:xfrm>
            <a:off x="750888" y="695689"/>
            <a:ext cx="10690224" cy="744724"/>
          </a:xfrm>
          <a:prstGeom prst="rect">
            <a:avLst/>
          </a:prstGeom>
        </p:spPr>
        <p:txBody>
          <a:bodyPr vert="horz" lIns="0" tIns="0" rIns="0" bIns="0" rtlCol="0" anchor="t">
            <a:noAutofit/>
          </a:bodyPr>
          <a:lstStyle/>
          <a:p>
            <a:r>
              <a:rPr lang="fr-FR" dirty="0"/>
              <a:t>Click to </a:t>
            </a:r>
            <a:r>
              <a:rPr lang="fr-FR" dirty="0" err="1"/>
              <a:t>edit</a:t>
            </a:r>
            <a:r>
              <a:rPr lang="fr-FR" dirty="0"/>
              <a:t> Master </a:t>
            </a:r>
            <a:r>
              <a:rPr lang="fr-FR" dirty="0" err="1"/>
              <a:t>title</a:t>
            </a:r>
            <a:r>
              <a:rPr lang="fr-FR" dirty="0"/>
              <a:t> style</a:t>
            </a:r>
          </a:p>
        </p:txBody>
      </p:sp>
      <p:sp>
        <p:nvSpPr>
          <p:cNvPr id="9" name="Text Placeholder 2">
            <a:extLst>
              <a:ext uri="{FF2B5EF4-FFF2-40B4-BE49-F238E27FC236}">
                <a16:creationId xmlns:a16="http://schemas.microsoft.com/office/drawing/2014/main" id="{FB36C262-8651-E95C-A9DB-9C9910F9E1A5}"/>
              </a:ext>
            </a:extLst>
          </p:cNvPr>
          <p:cNvSpPr>
            <a:spLocks noGrp="1"/>
          </p:cNvSpPr>
          <p:nvPr>
            <p:ph type="body" idx="1"/>
          </p:nvPr>
        </p:nvSpPr>
        <p:spPr>
          <a:xfrm>
            <a:off x="750888" y="1788487"/>
            <a:ext cx="10690224" cy="4373823"/>
          </a:xfrm>
          <a:prstGeom prst="rect">
            <a:avLst/>
          </a:prstGeom>
        </p:spPr>
        <p:txBody>
          <a:bodyPr vert="horz" lIns="0" tIns="0" rIns="0" bIns="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Tree>
    <p:extLst>
      <p:ext uri="{BB962C8B-B14F-4D97-AF65-F5344CB8AC3E}">
        <p14:creationId xmlns:p14="http://schemas.microsoft.com/office/powerpoint/2010/main" val="194040655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935" r:id="rId7"/>
    <p:sldLayoutId id="2147483982" r:id="rId8"/>
    <p:sldLayoutId id="2147484028" r:id="rId9"/>
    <p:sldLayoutId id="2147484031" r:id="rId10"/>
    <p:sldLayoutId id="2147484034" r:id="rId11"/>
    <p:sldLayoutId id="214748403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i="0" kern="1200" cap="all"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1" i="0" kern="1200">
          <a:solidFill>
            <a:schemeClr val="tx1"/>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279450" indent="-279450" algn="l" defTabSz="914400" rtl="0" eaLnBrk="1" latinLnBrk="0" hangingPunct="1">
        <a:lnSpc>
          <a:spcPct val="100000"/>
        </a:lnSpc>
        <a:spcBef>
          <a:spcPts val="0"/>
        </a:spcBef>
        <a:spcAft>
          <a:spcPts val="600"/>
        </a:spcAft>
        <a:buClrTx/>
        <a:buFont typeface="Apple Symbols" panose="02000000000000000000" pitchFamily="2" charset="-79"/>
        <a:buChar char="⎯"/>
        <a:defRPr sz="1800" kern="1200">
          <a:solidFill>
            <a:schemeClr val="tx1"/>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050" kern="1200">
          <a:solidFill>
            <a:schemeClr val="tx1"/>
          </a:solidFill>
          <a:highlight>
            <a:srgbClr val="142848"/>
          </a:highligh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CBD34-79CE-ABD5-1BAD-E239282D14FF}"/>
              </a:ext>
            </a:extLst>
          </p:cNvPr>
          <p:cNvSpPr>
            <a:spLocks noGrp="1"/>
          </p:cNvSpPr>
          <p:nvPr>
            <p:ph type="title"/>
          </p:nvPr>
        </p:nvSpPr>
        <p:spPr>
          <a:xfrm>
            <a:off x="393290" y="695689"/>
            <a:ext cx="11047822" cy="744724"/>
          </a:xfrm>
          <a:prstGeom prst="rect">
            <a:avLst/>
          </a:prstGeom>
        </p:spPr>
        <p:txBody>
          <a:bodyPr vert="horz" lIns="0" tIns="0" rIns="0" bIns="0" rtlCol="0" anchor="t">
            <a:noAutofit/>
          </a:bodyPr>
          <a:lstStyle/>
          <a:p>
            <a:r>
              <a:rPr lang="fr-FR" dirty="0"/>
              <a:t>Click to </a:t>
            </a:r>
            <a:r>
              <a:rPr lang="fr-FR" dirty="0" err="1"/>
              <a:t>edit</a:t>
            </a:r>
            <a:r>
              <a:rPr lang="fr-FR" dirty="0"/>
              <a:t> Master </a:t>
            </a:r>
            <a:r>
              <a:rPr lang="fr-FR" dirty="0" err="1"/>
              <a:t>title</a:t>
            </a:r>
            <a:r>
              <a:rPr lang="fr-FR" dirty="0"/>
              <a:t> style</a:t>
            </a:r>
          </a:p>
        </p:txBody>
      </p:sp>
      <p:sp>
        <p:nvSpPr>
          <p:cNvPr id="9" name="Text Placeholder 2">
            <a:extLst>
              <a:ext uri="{FF2B5EF4-FFF2-40B4-BE49-F238E27FC236}">
                <a16:creationId xmlns:a16="http://schemas.microsoft.com/office/drawing/2014/main" id="{FB36C262-8651-E95C-A9DB-9C9910F9E1A5}"/>
              </a:ext>
            </a:extLst>
          </p:cNvPr>
          <p:cNvSpPr>
            <a:spLocks noGrp="1"/>
          </p:cNvSpPr>
          <p:nvPr>
            <p:ph type="body" idx="1"/>
          </p:nvPr>
        </p:nvSpPr>
        <p:spPr>
          <a:xfrm>
            <a:off x="393290" y="1788487"/>
            <a:ext cx="11047822" cy="4373823"/>
          </a:xfrm>
          <a:prstGeom prst="rect">
            <a:avLst/>
          </a:prstGeom>
        </p:spPr>
        <p:txBody>
          <a:bodyPr vert="horz" lIns="0" tIns="0" rIns="0" bIns="0" rtlCol="0">
            <a:noAutofit/>
          </a:body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3" name="Espace réservé du pied de page 2">
            <a:extLst>
              <a:ext uri="{FF2B5EF4-FFF2-40B4-BE49-F238E27FC236}">
                <a16:creationId xmlns:a16="http://schemas.microsoft.com/office/drawing/2014/main" id="{CDE6CD7B-9C42-AEF7-B204-006627AD2586}"/>
              </a:ext>
            </a:extLst>
          </p:cNvPr>
          <p:cNvSpPr>
            <a:spLocks noGrp="1"/>
          </p:cNvSpPr>
          <p:nvPr>
            <p:ph type="ftr" sz="quarter" idx="3"/>
          </p:nvPr>
        </p:nvSpPr>
        <p:spPr>
          <a:xfrm>
            <a:off x="393291" y="6356350"/>
            <a:ext cx="7760110" cy="365125"/>
          </a:xfrm>
          <a:prstGeom prst="rect">
            <a:avLst/>
          </a:prstGeom>
        </p:spPr>
        <p:txBody>
          <a:bodyPr vert="horz" lIns="91440" tIns="45720" rIns="91440" bIns="45720" rtlCol="0" anchor="ctr"/>
          <a:lstStyle>
            <a:lvl1pPr algn="l">
              <a:defRPr sz="1050">
                <a:solidFill>
                  <a:schemeClr val="tx1"/>
                </a:solidFill>
                <a:latin typeface="Calibri" panose="020F0502020204030204" pitchFamily="34" charset="0"/>
                <a:cs typeface="Calibri" panose="020F0502020204030204" pitchFamily="34" charset="0"/>
              </a:defRPr>
            </a:lvl1pPr>
          </a:lstStyle>
          <a:p>
            <a:endParaRPr lang="fr-FR" dirty="0"/>
          </a:p>
        </p:txBody>
      </p:sp>
      <p:sp>
        <p:nvSpPr>
          <p:cNvPr id="4" name="Espace réservé du numéro de diapositive 3">
            <a:extLst>
              <a:ext uri="{FF2B5EF4-FFF2-40B4-BE49-F238E27FC236}">
                <a16:creationId xmlns:a16="http://schemas.microsoft.com/office/drawing/2014/main" id="{2C4F112D-4D24-0690-DFFA-EF1B44470A06}"/>
              </a:ext>
            </a:extLst>
          </p:cNvPr>
          <p:cNvSpPr>
            <a:spLocks noGrp="1"/>
          </p:cNvSpPr>
          <p:nvPr>
            <p:ph type="sldNum" sz="quarter" idx="4"/>
          </p:nvPr>
        </p:nvSpPr>
        <p:spPr>
          <a:xfrm>
            <a:off x="8697912" y="6356350"/>
            <a:ext cx="2743200" cy="365125"/>
          </a:xfrm>
          <a:prstGeom prst="rect">
            <a:avLst/>
          </a:prstGeom>
        </p:spPr>
        <p:txBody>
          <a:bodyPr vert="horz" lIns="91440" tIns="45720" rIns="91440" bIns="45720" rtlCol="0" anchor="ctr"/>
          <a:lstStyle>
            <a:lvl1pPr algn="r">
              <a:defRPr sz="1050">
                <a:solidFill>
                  <a:schemeClr val="tx1"/>
                </a:solidFill>
                <a:latin typeface="Calibri" panose="020F0502020204030204" pitchFamily="34" charset="0"/>
                <a:cs typeface="Calibri" panose="020F0502020204030204" pitchFamily="34" charset="0"/>
              </a:defRPr>
            </a:lvl1pPr>
          </a:lstStyle>
          <a:p>
            <a:fld id="{8F246C36-D02A-478A-A2B1-30A38C36882C}" type="slidenum">
              <a:rPr lang="fr-FR" smtClean="0"/>
              <a:pPr/>
              <a:t>‹N°›</a:t>
            </a:fld>
            <a:endParaRPr lang="fr-FR" dirty="0"/>
          </a:p>
        </p:txBody>
      </p:sp>
    </p:spTree>
    <p:extLst>
      <p:ext uri="{BB962C8B-B14F-4D97-AF65-F5344CB8AC3E}">
        <p14:creationId xmlns:p14="http://schemas.microsoft.com/office/powerpoint/2010/main" val="113158791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0" r:id="rId3"/>
    <p:sldLayoutId id="2147483927" r:id="rId4"/>
    <p:sldLayoutId id="2147483919" r:id="rId5"/>
    <p:sldLayoutId id="214748392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i="0" kern="1200" cap="all"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100" b="1" i="0" kern="1200">
          <a:solidFill>
            <a:schemeClr val="tx1"/>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Calibri" panose="020F0502020204030204" pitchFamily="34" charset="0"/>
          <a:ea typeface="+mn-ea"/>
          <a:cs typeface="Calibri" panose="020F0502020204030204" pitchFamily="34" charset="0"/>
        </a:defRPr>
      </a:lvl3pPr>
      <a:lvl4pPr marL="279450" indent="-279450" algn="l" defTabSz="914400" rtl="0" eaLnBrk="1" latinLnBrk="0" hangingPunct="1">
        <a:lnSpc>
          <a:spcPct val="100000"/>
        </a:lnSpc>
        <a:spcBef>
          <a:spcPts val="0"/>
        </a:spcBef>
        <a:spcAft>
          <a:spcPts val="600"/>
        </a:spcAft>
        <a:buClrTx/>
        <a:buFont typeface="Apple Symbols" panose="02000000000000000000" pitchFamily="2" charset="-79"/>
        <a:buChar char="⎯"/>
        <a:defRPr sz="1100" kern="1200">
          <a:solidFill>
            <a:schemeClr val="tx1"/>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7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CBD34-79CE-ABD5-1BAD-E239282D14FF}"/>
              </a:ext>
            </a:extLst>
          </p:cNvPr>
          <p:cNvSpPr>
            <a:spLocks noGrp="1"/>
          </p:cNvSpPr>
          <p:nvPr>
            <p:ph type="title"/>
          </p:nvPr>
        </p:nvSpPr>
        <p:spPr>
          <a:xfrm>
            <a:off x="750888" y="508876"/>
            <a:ext cx="9673272" cy="744724"/>
          </a:xfrm>
          <a:prstGeom prst="rect">
            <a:avLst/>
          </a:prstGeom>
        </p:spPr>
        <p:txBody>
          <a:bodyPr vert="horz" lIns="0" tIns="0" rIns="0" bIns="0" rtlCol="0" anchor="t">
            <a:noAutofit/>
          </a:bodyPr>
          <a:lstStyle/>
          <a:p>
            <a:r>
              <a:rPr lang="fr-FR" dirty="0"/>
              <a:t>Click to </a:t>
            </a:r>
            <a:r>
              <a:rPr lang="fr-FR" dirty="0" err="1"/>
              <a:t>edit</a:t>
            </a:r>
            <a:r>
              <a:rPr lang="fr-FR" dirty="0"/>
              <a:t> Master </a:t>
            </a:r>
            <a:r>
              <a:rPr lang="fr-FR" dirty="0" err="1"/>
              <a:t>title</a:t>
            </a:r>
            <a:r>
              <a:rPr lang="fr-FR" dirty="0"/>
              <a:t> style</a:t>
            </a:r>
          </a:p>
        </p:txBody>
      </p:sp>
      <p:sp>
        <p:nvSpPr>
          <p:cNvPr id="9" name="Text Placeholder 2">
            <a:extLst>
              <a:ext uri="{FF2B5EF4-FFF2-40B4-BE49-F238E27FC236}">
                <a16:creationId xmlns:a16="http://schemas.microsoft.com/office/drawing/2014/main" id="{FB36C262-8651-E95C-A9DB-9C9910F9E1A5}"/>
              </a:ext>
            </a:extLst>
          </p:cNvPr>
          <p:cNvSpPr>
            <a:spLocks noGrp="1"/>
          </p:cNvSpPr>
          <p:nvPr>
            <p:ph type="body" idx="1"/>
          </p:nvPr>
        </p:nvSpPr>
        <p:spPr>
          <a:xfrm>
            <a:off x="750888" y="1573161"/>
            <a:ext cx="10690224" cy="4589149"/>
          </a:xfrm>
          <a:prstGeom prst="rect">
            <a:avLst/>
          </a:prstGeom>
        </p:spPr>
        <p:txBody>
          <a:bodyPr vert="horz" lIns="0" tIns="0" rIns="0" bIns="0" rtlCol="0">
            <a:noAutofit/>
          </a:bodyPr>
          <a:lstStyle/>
          <a:p>
            <a:pPr lvl="0"/>
            <a:r>
              <a:rPr lang="fr-FR" dirty="0"/>
              <a:t>CLICK TO EDIT MASTER TEXT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Tree>
    <p:extLst>
      <p:ext uri="{BB962C8B-B14F-4D97-AF65-F5344CB8AC3E}">
        <p14:creationId xmlns:p14="http://schemas.microsoft.com/office/powerpoint/2010/main" val="1110645133"/>
      </p:ext>
    </p:extLst>
  </p:cSld>
  <p:clrMap bg1="lt1" tx1="dk1" bg2="lt2" tx2="dk2" accent1="accent1" accent2="accent2" accent3="accent3" accent4="accent4" accent5="accent5" accent6="accent6" hlink="hlink" folHlink="folHlink"/>
  <p:sldLayoutIdLst>
    <p:sldLayoutId id="2147483891" r:id="rId1"/>
    <p:sldLayoutId id="2147483893" r:id="rId2"/>
    <p:sldLayoutId id="2147483890" r:id="rId3"/>
    <p:sldLayoutId id="2147483896" r:id="rId4"/>
    <p:sldLayoutId id="2147483895" r:id="rId5"/>
    <p:sldLayoutId id="214748389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i="0" kern="1200" cap="all"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accent4"/>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b="1" i="0" kern="1200">
          <a:solidFill>
            <a:schemeClr val="tx1"/>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3pPr>
      <a:lvl4pPr marL="279450" indent="-279450" algn="l" defTabSz="914400" rtl="0" eaLnBrk="1" latinLnBrk="0" hangingPunct="1">
        <a:lnSpc>
          <a:spcPct val="100000"/>
        </a:lnSpc>
        <a:spcBef>
          <a:spcPts val="0"/>
        </a:spcBef>
        <a:spcAft>
          <a:spcPts val="600"/>
        </a:spcAft>
        <a:buClrTx/>
        <a:buFont typeface="Apple Symbols" panose="02000000000000000000" pitchFamily="2" charset="-79"/>
        <a:buChar char="⎯"/>
        <a:defRPr sz="1200" kern="1200">
          <a:solidFill>
            <a:schemeClr val="tx1"/>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5512"/>
      </p:ext>
    </p:extLst>
  </p:cSld>
  <p:clrMap bg1="lt1" tx1="dk1" bg2="lt2" tx2="dk2" accent1="accent1" accent2="accent2" accent3="accent3" accent4="accent4" accent5="accent5" accent6="accent6" hlink="hlink" folHlink="folHlink"/>
  <p:sldLayoutIdLst>
    <p:sldLayoutId id="2147483914" r:id="rId1"/>
    <p:sldLayoutId id="214748391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i="0" kern="1200" cap="all"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accent4"/>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b="1" i="0" kern="1200">
          <a:solidFill>
            <a:schemeClr val="tx1"/>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3pPr>
      <a:lvl4pPr marL="279450" indent="-279450" algn="l" defTabSz="914400" rtl="0" eaLnBrk="1" latinLnBrk="0" hangingPunct="1">
        <a:lnSpc>
          <a:spcPct val="100000"/>
        </a:lnSpc>
        <a:spcBef>
          <a:spcPts val="0"/>
        </a:spcBef>
        <a:spcAft>
          <a:spcPts val="600"/>
        </a:spcAft>
        <a:buClrTx/>
        <a:buFont typeface="Apple Symbols" panose="02000000000000000000" pitchFamily="2" charset="-79"/>
        <a:buChar char="⎯"/>
        <a:defRPr sz="1200" kern="1200">
          <a:solidFill>
            <a:schemeClr val="tx1"/>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0.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62.png"/><Relationship Id="rId10" Type="http://schemas.openxmlformats.org/officeDocument/2006/relationships/image" Target="../media/image51.png"/><Relationship Id="rId4" Type="http://schemas.openxmlformats.org/officeDocument/2006/relationships/image" Target="../media/image61.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3.jpe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65.jpeg"/><Relationship Id="rId10" Type="http://schemas.openxmlformats.org/officeDocument/2006/relationships/image" Target="../media/image51.png"/><Relationship Id="rId4" Type="http://schemas.openxmlformats.org/officeDocument/2006/relationships/image" Target="../media/image64.jpe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6.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69.jpeg"/><Relationship Id="rId11" Type="http://schemas.openxmlformats.org/officeDocument/2006/relationships/image" Target="../media/image51.png"/><Relationship Id="rId5" Type="http://schemas.openxmlformats.org/officeDocument/2006/relationships/image" Target="../media/image68.png"/><Relationship Id="rId10" Type="http://schemas.openxmlformats.org/officeDocument/2006/relationships/image" Target="../media/image50.png"/><Relationship Id="rId4" Type="http://schemas.openxmlformats.org/officeDocument/2006/relationships/image" Target="../media/image67.jpe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0.jpe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73.jpeg"/><Relationship Id="rId11" Type="http://schemas.openxmlformats.org/officeDocument/2006/relationships/image" Target="../media/image51.png"/><Relationship Id="rId5" Type="http://schemas.openxmlformats.org/officeDocument/2006/relationships/image" Target="../media/image72.jpeg"/><Relationship Id="rId10" Type="http://schemas.openxmlformats.org/officeDocument/2006/relationships/image" Target="../media/image50.png"/><Relationship Id="rId4" Type="http://schemas.openxmlformats.org/officeDocument/2006/relationships/image" Target="../media/image71.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51.png"/><Relationship Id="rId3" Type="http://schemas.openxmlformats.org/officeDocument/2006/relationships/image" Target="../media/image74.jpeg"/><Relationship Id="rId7" Type="http://schemas.openxmlformats.org/officeDocument/2006/relationships/image" Target="../media/image78.sv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49.png"/><Relationship Id="rId5" Type="http://schemas.openxmlformats.org/officeDocument/2006/relationships/image" Target="../media/image76.png"/><Relationship Id="rId10" Type="http://schemas.openxmlformats.org/officeDocument/2006/relationships/image" Target="../media/image48.png"/><Relationship Id="rId4" Type="http://schemas.openxmlformats.org/officeDocument/2006/relationships/image" Target="../media/image75.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hyperlink" Target="mailto:communication.sfenjg@sfen.org" TargetMode="Externa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82.png"/><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83.png"/><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5.png"/><Relationship Id="rId7" Type="http://schemas.openxmlformats.org/officeDocument/2006/relationships/image" Target="../media/image50.png"/><Relationship Id="rId2" Type="http://schemas.openxmlformats.org/officeDocument/2006/relationships/image" Target="../media/image84.png"/><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6.png"/><Relationship Id="rId1" Type="http://schemas.openxmlformats.org/officeDocument/2006/relationships/slideLayout" Target="../slideLayouts/slideLayout10.xml"/><Relationship Id="rId5" Type="http://schemas.openxmlformats.org/officeDocument/2006/relationships/image" Target="../media/image86.jp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48.png"/><Relationship Id="rId7"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7.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88.png"/><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9.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48.png"/><Relationship Id="rId7" Type="http://schemas.openxmlformats.org/officeDocument/2006/relationships/image" Target="../media/image86.jp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90.png"/><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48.png"/><Relationship Id="rId7" Type="http://schemas.openxmlformats.org/officeDocument/2006/relationships/image" Target="../media/image86.jp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91.png"/><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3.svg"/><Relationship Id="rId7" Type="http://schemas.openxmlformats.org/officeDocument/2006/relationships/image" Target="../media/image50.png"/><Relationship Id="rId2" Type="http://schemas.openxmlformats.org/officeDocument/2006/relationships/image" Target="../media/image92.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5.png"/><Relationship Id="rId7" Type="http://schemas.openxmlformats.org/officeDocument/2006/relationships/image" Target="../media/image50.png"/><Relationship Id="rId2" Type="http://schemas.openxmlformats.org/officeDocument/2006/relationships/image" Target="../media/image84.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6.jpg"/><Relationship Id="rId1" Type="http://schemas.openxmlformats.org/officeDocument/2006/relationships/slideLayout" Target="../slideLayouts/slideLayout11.xml"/><Relationship Id="rId5" Type="http://schemas.openxmlformats.org/officeDocument/2006/relationships/image" Target="../media/image95.jpe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8.png"/><Relationship Id="rId7" Type="http://schemas.openxmlformats.org/officeDocument/2006/relationships/image" Target="../media/image86.jp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48.png"/><Relationship Id="rId7" Type="http://schemas.openxmlformats.org/officeDocument/2006/relationships/image" Target="../media/image86.jp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53.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54.svg"/></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00.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8.png"/><Relationship Id="rId7" Type="http://schemas.openxmlformats.org/officeDocument/2006/relationships/image" Target="../media/image86.jp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5.png"/><Relationship Id="rId7" Type="http://schemas.openxmlformats.org/officeDocument/2006/relationships/image" Target="../media/image50.png"/><Relationship Id="rId2" Type="http://schemas.openxmlformats.org/officeDocument/2006/relationships/image" Target="../media/image84.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8.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9.png"/><Relationship Id="rId9" Type="http://schemas.openxmlformats.org/officeDocument/2006/relationships/image" Target="../media/image51.png"/></Relationships>
</file>

<file path=ppt/slides/_rels/slide5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0.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47.png"/><Relationship Id="rId5" Type="http://schemas.openxmlformats.org/officeDocument/2006/relationships/image" Target="../media/image62.png"/><Relationship Id="rId10" Type="http://schemas.openxmlformats.org/officeDocument/2006/relationships/image" Target="../media/image51.png"/><Relationship Id="rId4" Type="http://schemas.openxmlformats.org/officeDocument/2006/relationships/image" Target="../media/image61.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0.png"/><Relationship Id="rId7" Type="http://schemas.openxmlformats.org/officeDocument/2006/relationships/image" Target="../media/image49.png"/><Relationship Id="rId2" Type="http://schemas.openxmlformats.org/officeDocument/2006/relationships/image" Target="../media/image101.png"/><Relationship Id="rId1" Type="http://schemas.openxmlformats.org/officeDocument/2006/relationships/slideLayout" Target="../slideLayouts/slideLayout3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1.png"/><Relationship Id="rId9"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55.jpg"/><Relationship Id="rId1" Type="http://schemas.openxmlformats.org/officeDocument/2006/relationships/slideLayout" Target="../slideLayouts/slideLayout31.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8.png"/><Relationship Id="rId7" Type="http://schemas.openxmlformats.org/officeDocument/2006/relationships/image" Target="../media/image103.png"/><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6.png"/><Relationship Id="rId7" Type="http://schemas.openxmlformats.org/officeDocument/2006/relationships/image" Target="../media/image49.png"/><Relationship Id="rId2" Type="http://schemas.openxmlformats.org/officeDocument/2006/relationships/image" Target="../media/image55.jp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7.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100EB9-45C2-0190-B561-D5E8040D802F}"/>
              </a:ext>
            </a:extLst>
          </p:cNvPr>
          <p:cNvSpPr>
            <a:spLocks noGrp="1"/>
          </p:cNvSpPr>
          <p:nvPr>
            <p:ph type="title"/>
          </p:nvPr>
        </p:nvSpPr>
        <p:spPr>
          <a:xfrm>
            <a:off x="2567901" y="2604184"/>
            <a:ext cx="9293023" cy="2777604"/>
          </a:xfrm>
        </p:spPr>
        <p:txBody>
          <a:bodyPr/>
          <a:lstStyle/>
          <a:p>
            <a:pPr algn="ctr"/>
            <a:r>
              <a:rPr lang="fr-FR" sz="5400" dirty="0">
                <a:solidFill>
                  <a:srgbClr val="002060"/>
                </a:solidFill>
                <a:latin typeface="Biome Light" panose="020B0303030204020804" pitchFamily="34" charset="0"/>
                <a:cs typeface="Biome Light" panose="020B0303030204020804" pitchFamily="34" charset="0"/>
              </a:rPr>
              <a:t>Conférence-débat autour du secteur nucléaire</a:t>
            </a:r>
            <a:br>
              <a:rPr lang="fr-FR" dirty="0">
                <a:solidFill>
                  <a:srgbClr val="002060"/>
                </a:solidFill>
                <a:latin typeface="Biome Light" panose="020B0303030204020804" pitchFamily="34" charset="0"/>
                <a:cs typeface="Biome Light" panose="020B0303030204020804" pitchFamily="34" charset="0"/>
              </a:rPr>
            </a:br>
            <a:br>
              <a:rPr lang="fr-FR" dirty="0">
                <a:solidFill>
                  <a:srgbClr val="002060"/>
                </a:solidFill>
                <a:latin typeface="Biome Light" panose="020B0303030204020804" pitchFamily="34" charset="0"/>
                <a:cs typeface="Biome Light" panose="020B0303030204020804" pitchFamily="34" charset="0"/>
              </a:rPr>
            </a:br>
            <a:r>
              <a:rPr lang="fr-FR" sz="3600" dirty="0">
                <a:solidFill>
                  <a:srgbClr val="002060"/>
                </a:solidFill>
                <a:latin typeface="Biome Light" panose="020B0303030204020804" pitchFamily="34" charset="0"/>
                <a:cs typeface="Biome Light" panose="020B0303030204020804" pitchFamily="34" charset="0"/>
              </a:rPr>
              <a:t>04 novembre 2025</a:t>
            </a:r>
            <a:endParaRPr lang="fr-FR" dirty="0">
              <a:solidFill>
                <a:srgbClr val="002060"/>
              </a:solidFill>
              <a:latin typeface="Biome Light" panose="020B0303030204020804" pitchFamily="34" charset="0"/>
              <a:cs typeface="Biome Light" panose="020B0303030204020804" pitchFamily="34" charset="0"/>
            </a:endParaRPr>
          </a:p>
        </p:txBody>
      </p:sp>
      <p:sp>
        <p:nvSpPr>
          <p:cNvPr id="3" name="Titre 1">
            <a:extLst>
              <a:ext uri="{FF2B5EF4-FFF2-40B4-BE49-F238E27FC236}">
                <a16:creationId xmlns:a16="http://schemas.microsoft.com/office/drawing/2014/main" id="{646F49D3-1116-109E-12E7-A7D45CD745EA}"/>
              </a:ext>
            </a:extLst>
          </p:cNvPr>
          <p:cNvSpPr txBox="1">
            <a:spLocks/>
          </p:cNvSpPr>
          <p:nvPr/>
        </p:nvSpPr>
        <p:spPr>
          <a:xfrm>
            <a:off x="2717316" y="0"/>
            <a:ext cx="9474684" cy="277760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800" b="1" i="0" kern="1200" cap="none" baseline="0">
                <a:solidFill>
                  <a:schemeClr val="tx1"/>
                </a:solidFill>
                <a:highlight>
                  <a:srgbClr val="FFFFFF"/>
                </a:highlight>
                <a:latin typeface="Calibri" panose="020F0502020204030204" pitchFamily="34" charset="0"/>
                <a:ea typeface="+mj-ea"/>
                <a:cs typeface="Calibri" panose="020F0502020204030204" pitchFamily="34" charset="0"/>
              </a:defRPr>
            </a:lvl1pPr>
          </a:lstStyle>
          <a:p>
            <a:endParaRPr lang="fr-FR" sz="4400" dirty="0">
              <a:solidFill>
                <a:srgbClr val="FE7E57"/>
              </a:solidFill>
            </a:endParaRPr>
          </a:p>
        </p:txBody>
      </p:sp>
      <p:sp>
        <p:nvSpPr>
          <p:cNvPr id="6" name="Titre 1">
            <a:extLst>
              <a:ext uri="{FF2B5EF4-FFF2-40B4-BE49-F238E27FC236}">
                <a16:creationId xmlns:a16="http://schemas.microsoft.com/office/drawing/2014/main" id="{20C3FF03-3A9E-8873-F3FC-48DCBDE81370}"/>
              </a:ext>
            </a:extLst>
          </p:cNvPr>
          <p:cNvSpPr txBox="1">
            <a:spLocks/>
          </p:cNvSpPr>
          <p:nvPr/>
        </p:nvSpPr>
        <p:spPr>
          <a:xfrm>
            <a:off x="2898977" y="0"/>
            <a:ext cx="9293023" cy="277760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800" b="1" i="0" kern="1200" cap="none" baseline="0">
                <a:solidFill>
                  <a:schemeClr val="tx1"/>
                </a:solidFill>
                <a:highlight>
                  <a:srgbClr val="FFFFFF"/>
                </a:highlight>
                <a:latin typeface="Calibri" panose="020F0502020204030204" pitchFamily="34" charset="0"/>
                <a:ea typeface="+mj-ea"/>
                <a:cs typeface="Calibri" panose="020F0502020204030204" pitchFamily="34" charset="0"/>
              </a:defRPr>
            </a:lvl1pPr>
          </a:lstStyle>
          <a:p>
            <a:pPr algn="ctr"/>
            <a:endParaRPr lang="fr-FR" dirty="0">
              <a:solidFill>
                <a:srgbClr val="002060"/>
              </a:solidFill>
              <a:latin typeface="Biome Light" panose="020B0303030204020804" pitchFamily="34" charset="0"/>
              <a:cs typeface="Biome Light" panose="020B0303030204020804" pitchFamily="34" charset="0"/>
            </a:endParaRPr>
          </a:p>
        </p:txBody>
      </p:sp>
      <p:pic>
        <p:nvPicPr>
          <p:cNvPr id="10" name="Image 9">
            <a:extLst>
              <a:ext uri="{FF2B5EF4-FFF2-40B4-BE49-F238E27FC236}">
                <a16:creationId xmlns:a16="http://schemas.microsoft.com/office/drawing/2014/main" id="{A63C439D-09A4-C684-E581-EDCED5755D6D}"/>
              </a:ext>
            </a:extLst>
          </p:cNvPr>
          <p:cNvPicPr>
            <a:picLocks noChangeAspect="1"/>
          </p:cNvPicPr>
          <p:nvPr/>
        </p:nvPicPr>
        <p:blipFill>
          <a:blip r:embed="rId2"/>
          <a:stretch>
            <a:fillRect/>
          </a:stretch>
        </p:blipFill>
        <p:spPr>
          <a:xfrm>
            <a:off x="2296140" y="173544"/>
            <a:ext cx="1442761" cy="708780"/>
          </a:xfrm>
          <a:prstGeom prst="rect">
            <a:avLst/>
          </a:prstGeom>
        </p:spPr>
      </p:pic>
      <p:pic>
        <p:nvPicPr>
          <p:cNvPr id="11" name="Image 10">
            <a:extLst>
              <a:ext uri="{FF2B5EF4-FFF2-40B4-BE49-F238E27FC236}">
                <a16:creationId xmlns:a16="http://schemas.microsoft.com/office/drawing/2014/main" id="{DBFAD374-1689-336C-0B67-191B53F6A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8813" y="191532"/>
            <a:ext cx="2239153" cy="690792"/>
          </a:xfrm>
          <a:prstGeom prst="rect">
            <a:avLst/>
          </a:prstGeom>
          <a:noFill/>
        </p:spPr>
      </p:pic>
      <p:pic>
        <p:nvPicPr>
          <p:cNvPr id="12" name="Image 11">
            <a:extLst>
              <a:ext uri="{FF2B5EF4-FFF2-40B4-BE49-F238E27FC236}">
                <a16:creationId xmlns:a16="http://schemas.microsoft.com/office/drawing/2014/main" id="{03C07811-03B1-21C8-A443-1BC7BA7B4A97}"/>
              </a:ext>
            </a:extLst>
          </p:cNvPr>
          <p:cNvPicPr>
            <a:picLocks noChangeAspect="1"/>
          </p:cNvPicPr>
          <p:nvPr/>
        </p:nvPicPr>
        <p:blipFill>
          <a:blip r:embed="rId4"/>
          <a:stretch>
            <a:fillRect/>
          </a:stretch>
        </p:blipFill>
        <p:spPr>
          <a:xfrm>
            <a:off x="6839643" y="157568"/>
            <a:ext cx="2084267" cy="774157"/>
          </a:xfrm>
          <a:prstGeom prst="rect">
            <a:avLst/>
          </a:prstGeom>
        </p:spPr>
      </p:pic>
      <p:pic>
        <p:nvPicPr>
          <p:cNvPr id="13" name="Image 12">
            <a:extLst>
              <a:ext uri="{FF2B5EF4-FFF2-40B4-BE49-F238E27FC236}">
                <a16:creationId xmlns:a16="http://schemas.microsoft.com/office/drawing/2014/main" id="{7EBCF422-2628-1B01-862F-8CEFCFBF3F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55587" y="172442"/>
            <a:ext cx="1504344" cy="744407"/>
          </a:xfrm>
          <a:prstGeom prst="rect">
            <a:avLst/>
          </a:prstGeom>
          <a:noFill/>
        </p:spPr>
      </p:pic>
      <p:pic>
        <p:nvPicPr>
          <p:cNvPr id="14" name="Image 13">
            <a:extLst>
              <a:ext uri="{FF2B5EF4-FFF2-40B4-BE49-F238E27FC236}">
                <a16:creationId xmlns:a16="http://schemas.microsoft.com/office/drawing/2014/main" id="{195F8A44-916F-EF2D-0394-B6CA19CEFE5E}"/>
              </a:ext>
            </a:extLst>
          </p:cNvPr>
          <p:cNvPicPr>
            <a:picLocks noChangeAspect="1"/>
          </p:cNvPicPr>
          <p:nvPr/>
        </p:nvPicPr>
        <p:blipFill>
          <a:blip r:embed="rId6"/>
          <a:stretch>
            <a:fillRect/>
          </a:stretch>
        </p:blipFill>
        <p:spPr>
          <a:xfrm>
            <a:off x="11193107" y="140658"/>
            <a:ext cx="739111" cy="792540"/>
          </a:xfrm>
          <a:prstGeom prst="rect">
            <a:avLst/>
          </a:prstGeom>
        </p:spPr>
      </p:pic>
    </p:spTree>
    <p:extLst>
      <p:ext uri="{BB962C8B-B14F-4D97-AF65-F5344CB8AC3E}">
        <p14:creationId xmlns:p14="http://schemas.microsoft.com/office/powerpoint/2010/main" val="396907852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F67B0-407B-54B1-3BFB-7BF248CEE156}"/>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C90FFE8-AAEB-3DF5-00F4-50CE8DE78AA3}"/>
              </a:ext>
            </a:extLst>
          </p:cNvPr>
          <p:cNvSpPr txBox="1"/>
          <p:nvPr/>
        </p:nvSpPr>
        <p:spPr>
          <a:xfrm>
            <a:off x="2269713" y="1117710"/>
            <a:ext cx="7426036" cy="707886"/>
          </a:xfrm>
          <a:prstGeom prst="rect">
            <a:avLst/>
          </a:prstGeom>
          <a:noFill/>
        </p:spPr>
        <p:txBody>
          <a:bodyPr wrap="square" rtlCol="0">
            <a:spAutoFit/>
          </a:bodyPr>
          <a:lstStyle/>
          <a:p>
            <a:r>
              <a:rPr lang="fr-FR" sz="4000" b="1" dirty="0">
                <a:solidFill>
                  <a:srgbClr val="FF0000"/>
                </a:solidFill>
              </a:rPr>
              <a:t>Groupe Régional Hauts de France</a:t>
            </a:r>
          </a:p>
        </p:txBody>
      </p:sp>
      <p:sp>
        <p:nvSpPr>
          <p:cNvPr id="10" name="ZoneTexte 9">
            <a:extLst>
              <a:ext uri="{FF2B5EF4-FFF2-40B4-BE49-F238E27FC236}">
                <a16:creationId xmlns:a16="http://schemas.microsoft.com/office/drawing/2014/main" id="{B4AAD4FB-4718-2B83-C3FE-5348DCB5C9B9}"/>
              </a:ext>
            </a:extLst>
          </p:cNvPr>
          <p:cNvSpPr txBox="1"/>
          <p:nvPr/>
        </p:nvSpPr>
        <p:spPr>
          <a:xfrm>
            <a:off x="334488" y="2215222"/>
            <a:ext cx="11523023" cy="4154984"/>
          </a:xfrm>
          <a:prstGeom prst="rect">
            <a:avLst/>
          </a:prstGeom>
          <a:noFill/>
        </p:spPr>
        <p:txBody>
          <a:bodyPr wrap="square">
            <a:spAutoFit/>
          </a:bodyPr>
          <a:lstStyle/>
          <a:p>
            <a:pPr>
              <a:buNone/>
            </a:pPr>
            <a:r>
              <a:rPr lang="fr-FR" sz="24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Le Groupe Régional SFEN des Hauts de France</a:t>
            </a:r>
            <a:r>
              <a:rPr lang="fr-FR" sz="24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fr-FR" sz="2400"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s’est donné la mission</a:t>
            </a:r>
            <a:r>
              <a:rPr lang="fr-FR" sz="2400" b="1"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d’informer et d’expliquer les différents aspects techniques, économiques, environnementaux, liés au domaine du nucléaire. </a:t>
            </a:r>
          </a:p>
          <a:p>
            <a:pPr>
              <a:buNone/>
            </a:pPr>
            <a:endParaRPr lang="fr-FR" sz="2400" b="1" kern="100" dirty="0">
              <a:solidFill>
                <a:srgbClr val="212529"/>
              </a:solidFill>
              <a:latin typeface="Calibri" panose="020F0502020204030204" pitchFamily="34" charset="0"/>
              <a:ea typeface="Calibri" panose="020F0502020204030204" pitchFamily="34" charset="0"/>
              <a:cs typeface="Calibri" panose="020F0502020204030204" pitchFamily="34" charset="0"/>
            </a:endParaRPr>
          </a:p>
          <a:p>
            <a:pPr>
              <a:buNone/>
            </a:pPr>
            <a:r>
              <a:rPr lang="fr-FR" sz="2400"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Ses principales activités :</a:t>
            </a:r>
          </a:p>
          <a:p>
            <a:pPr marL="800100" lvl="1" indent="-342900">
              <a:buFont typeface="Wingdings" pitchFamily="2" charset="2"/>
              <a:buChar char="q"/>
            </a:pPr>
            <a:r>
              <a:rPr lang="fr-FR" sz="2400" kern="100" dirty="0">
                <a:solidFill>
                  <a:srgbClr val="212529"/>
                </a:solidFill>
                <a:latin typeface="Calibri" panose="020F0502020204030204" pitchFamily="34" charset="0"/>
                <a:ea typeface="Calibri" panose="020F0502020204030204" pitchFamily="34" charset="0"/>
                <a:cs typeface="Calibri" panose="020F0502020204030204" pitchFamily="34" charset="0"/>
              </a:rPr>
              <a:t>La participation à des </a:t>
            </a:r>
            <a:r>
              <a:rPr lang="fr-FR" sz="2400" b="1" kern="100" dirty="0">
                <a:solidFill>
                  <a:srgbClr val="212529"/>
                </a:solidFill>
                <a:latin typeface="Calibri" panose="020F0502020204030204" pitchFamily="34" charset="0"/>
                <a:ea typeface="Calibri" panose="020F0502020204030204" pitchFamily="34" charset="0"/>
                <a:cs typeface="Calibri" panose="020F0502020204030204" pitchFamily="34" charset="0"/>
              </a:rPr>
              <a:t>débats</a:t>
            </a:r>
          </a:p>
          <a:p>
            <a:pPr marL="800100" lvl="1" indent="-342900">
              <a:buFont typeface="Wingdings" pitchFamily="2" charset="2"/>
              <a:buChar char="q"/>
            </a:pPr>
            <a:r>
              <a:rPr lang="fr-FR" sz="2400" kern="100" dirty="0">
                <a:solidFill>
                  <a:srgbClr val="212529"/>
                </a:solidFill>
                <a:latin typeface="Calibri" panose="020F0502020204030204" pitchFamily="34" charset="0"/>
                <a:ea typeface="Calibri" panose="020F0502020204030204" pitchFamily="34" charset="0"/>
                <a:cs typeface="Calibri" panose="020F0502020204030204" pitchFamily="34" charset="0"/>
              </a:rPr>
              <a:t>La réalisation de </a:t>
            </a:r>
            <a:r>
              <a:rPr lang="fr-FR" sz="2400" b="1" kern="100" dirty="0">
                <a:solidFill>
                  <a:srgbClr val="212529"/>
                </a:solidFill>
                <a:latin typeface="Calibri" panose="020F0502020204030204" pitchFamily="34" charset="0"/>
                <a:ea typeface="Calibri" panose="020F0502020204030204" pitchFamily="34" charset="0"/>
                <a:cs typeface="Calibri" panose="020F0502020204030204" pitchFamily="34" charset="0"/>
              </a:rPr>
              <a:t>conférences</a:t>
            </a:r>
          </a:p>
          <a:p>
            <a:pPr marL="800100" lvl="1" indent="-342900">
              <a:buFont typeface="Wingdings" pitchFamily="2" charset="2"/>
              <a:buChar char="q"/>
            </a:pPr>
            <a:r>
              <a:rPr lang="fr-FR" sz="2400" kern="100" dirty="0">
                <a:solidFill>
                  <a:srgbClr val="212529"/>
                </a:solidFill>
                <a:latin typeface="Calibri" panose="020F0502020204030204" pitchFamily="34" charset="0"/>
                <a:ea typeface="Calibri" panose="020F0502020204030204" pitchFamily="34" charset="0"/>
                <a:cs typeface="Calibri" panose="020F0502020204030204" pitchFamily="34" charset="0"/>
              </a:rPr>
              <a:t>La </a:t>
            </a:r>
            <a:r>
              <a:rPr lang="fr-FR" sz="2400" b="1" kern="100" dirty="0">
                <a:solidFill>
                  <a:srgbClr val="212529"/>
                </a:solidFill>
                <a:latin typeface="Calibri" panose="020F0502020204030204" pitchFamily="34" charset="0"/>
                <a:ea typeface="Calibri" panose="020F0502020204030204" pitchFamily="34" charset="0"/>
                <a:cs typeface="Calibri" panose="020F0502020204030204" pitchFamily="34" charset="0"/>
              </a:rPr>
              <a:t>participation à la CLI </a:t>
            </a:r>
            <a:r>
              <a:rPr lang="fr-FR" sz="2400" kern="100" dirty="0">
                <a:solidFill>
                  <a:srgbClr val="212529"/>
                </a:solidFill>
                <a:latin typeface="Calibri" panose="020F0502020204030204" pitchFamily="34" charset="0"/>
                <a:ea typeface="Calibri" panose="020F0502020204030204" pitchFamily="34" charset="0"/>
                <a:cs typeface="Calibri" panose="020F0502020204030204" pitchFamily="34" charset="0"/>
              </a:rPr>
              <a:t>(Commission Locale d’Information) de la Centrale de Gravelines</a:t>
            </a:r>
          </a:p>
          <a:p>
            <a:pPr marL="800100" lvl="1" indent="-342900">
              <a:buFont typeface="Wingdings" pitchFamily="2" charset="2"/>
              <a:buChar char="q"/>
            </a:pPr>
            <a:r>
              <a:rPr lang="fr-FR" sz="2400"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La présentation de la filière nucléaire et ses métiers dans les </a:t>
            </a:r>
            <a:r>
              <a:rPr lang="fr-FR" sz="2400" b="1" kern="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établissements scolaires et les universités</a:t>
            </a:r>
          </a:p>
        </p:txBody>
      </p:sp>
      <p:sp>
        <p:nvSpPr>
          <p:cNvPr id="4" name="ZoneTexte 3">
            <a:extLst>
              <a:ext uri="{FF2B5EF4-FFF2-40B4-BE49-F238E27FC236}">
                <a16:creationId xmlns:a16="http://schemas.microsoft.com/office/drawing/2014/main" id="{EC380272-C04A-DA2D-F30A-57F5C013490D}"/>
              </a:ext>
            </a:extLst>
          </p:cNvPr>
          <p:cNvSpPr txBox="1"/>
          <p:nvPr/>
        </p:nvSpPr>
        <p:spPr>
          <a:xfrm>
            <a:off x="0" y="6507708"/>
            <a:ext cx="1311385" cy="338554"/>
          </a:xfrm>
          <a:prstGeom prst="rect">
            <a:avLst/>
          </a:prstGeom>
          <a:noFill/>
        </p:spPr>
        <p:txBody>
          <a:bodyPr wrap="none" rtlCol="0">
            <a:spAutoFit/>
          </a:bodyPr>
          <a:lstStyle/>
          <a:p>
            <a:r>
              <a:rPr lang="fr-FR" sz="1600" i="1" dirty="0"/>
              <a:t>C. BOURGAIN</a:t>
            </a:r>
          </a:p>
        </p:txBody>
      </p:sp>
      <p:pic>
        <p:nvPicPr>
          <p:cNvPr id="5" name="Image 4">
            <a:extLst>
              <a:ext uri="{FF2B5EF4-FFF2-40B4-BE49-F238E27FC236}">
                <a16:creationId xmlns:a16="http://schemas.microsoft.com/office/drawing/2014/main" id="{4C7F068A-F14C-2619-3A09-1AD3D7277578}"/>
              </a:ext>
            </a:extLst>
          </p:cNvPr>
          <p:cNvPicPr>
            <a:picLocks noChangeAspect="1"/>
          </p:cNvPicPr>
          <p:nvPr/>
        </p:nvPicPr>
        <p:blipFill>
          <a:blip r:embed="rId2"/>
          <a:stretch>
            <a:fillRect/>
          </a:stretch>
        </p:blipFill>
        <p:spPr>
          <a:xfrm>
            <a:off x="1784130" y="19304"/>
            <a:ext cx="1442761" cy="708780"/>
          </a:xfrm>
          <a:prstGeom prst="rect">
            <a:avLst/>
          </a:prstGeom>
        </p:spPr>
      </p:pic>
      <p:pic>
        <p:nvPicPr>
          <p:cNvPr id="6" name="Image 5">
            <a:extLst>
              <a:ext uri="{FF2B5EF4-FFF2-40B4-BE49-F238E27FC236}">
                <a16:creationId xmlns:a16="http://schemas.microsoft.com/office/drawing/2014/main" id="{2F4907CE-C2D0-0E6C-D923-965781A3FF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803" y="37292"/>
            <a:ext cx="2239153" cy="690792"/>
          </a:xfrm>
          <a:prstGeom prst="rect">
            <a:avLst/>
          </a:prstGeom>
          <a:noFill/>
        </p:spPr>
      </p:pic>
      <p:pic>
        <p:nvPicPr>
          <p:cNvPr id="8" name="Image 7">
            <a:extLst>
              <a:ext uri="{FF2B5EF4-FFF2-40B4-BE49-F238E27FC236}">
                <a16:creationId xmlns:a16="http://schemas.microsoft.com/office/drawing/2014/main" id="{C56B2689-7729-7D5A-A5F1-E4C86B412A99}"/>
              </a:ext>
            </a:extLst>
          </p:cNvPr>
          <p:cNvPicPr>
            <a:picLocks noChangeAspect="1"/>
          </p:cNvPicPr>
          <p:nvPr/>
        </p:nvPicPr>
        <p:blipFill>
          <a:blip r:embed="rId4"/>
          <a:stretch>
            <a:fillRect/>
          </a:stretch>
        </p:blipFill>
        <p:spPr>
          <a:xfrm>
            <a:off x="6327633" y="3328"/>
            <a:ext cx="2084267" cy="774157"/>
          </a:xfrm>
          <a:prstGeom prst="rect">
            <a:avLst/>
          </a:prstGeom>
        </p:spPr>
      </p:pic>
      <p:pic>
        <p:nvPicPr>
          <p:cNvPr id="9" name="Image 8">
            <a:extLst>
              <a:ext uri="{FF2B5EF4-FFF2-40B4-BE49-F238E27FC236}">
                <a16:creationId xmlns:a16="http://schemas.microsoft.com/office/drawing/2014/main" id="{4776BAAA-833F-4E98-54EC-3158DDB4D5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43577" y="18202"/>
            <a:ext cx="1504344" cy="744407"/>
          </a:xfrm>
          <a:prstGeom prst="rect">
            <a:avLst/>
          </a:prstGeom>
          <a:noFill/>
        </p:spPr>
      </p:pic>
      <p:pic>
        <p:nvPicPr>
          <p:cNvPr id="11" name="Image 10">
            <a:extLst>
              <a:ext uri="{FF2B5EF4-FFF2-40B4-BE49-F238E27FC236}">
                <a16:creationId xmlns:a16="http://schemas.microsoft.com/office/drawing/2014/main" id="{C28F3FD2-D1C7-2939-7E19-54821F764E76}"/>
              </a:ext>
            </a:extLst>
          </p:cNvPr>
          <p:cNvPicPr>
            <a:picLocks noChangeAspect="1"/>
          </p:cNvPicPr>
          <p:nvPr/>
        </p:nvPicPr>
        <p:blipFill>
          <a:blip r:embed="rId6"/>
          <a:stretch>
            <a:fillRect/>
          </a:stretch>
        </p:blipFill>
        <p:spPr>
          <a:xfrm>
            <a:off x="10681097" y="-13582"/>
            <a:ext cx="739111" cy="792540"/>
          </a:xfrm>
          <a:prstGeom prst="rect">
            <a:avLst/>
          </a:prstGeom>
        </p:spPr>
      </p:pic>
    </p:spTree>
    <p:extLst>
      <p:ext uri="{BB962C8B-B14F-4D97-AF65-F5344CB8AC3E}">
        <p14:creationId xmlns:p14="http://schemas.microsoft.com/office/powerpoint/2010/main" val="2804484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9" name="Google Shape;109;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617" y="478717"/>
            <a:ext cx="7737901" cy="6485300"/>
          </a:xfrm>
          <a:prstGeom prst="rect">
            <a:avLst/>
          </a:prstGeom>
          <a:noFill/>
          <a:ln>
            <a:noFill/>
          </a:ln>
        </p:spPr>
      </p:pic>
      <p:grpSp>
        <p:nvGrpSpPr>
          <p:cNvPr id="110" name="Google Shape;110;p9"/>
          <p:cNvGrpSpPr/>
          <p:nvPr/>
        </p:nvGrpSpPr>
        <p:grpSpPr>
          <a:xfrm>
            <a:off x="3267825" y="2420650"/>
            <a:ext cx="8806917" cy="2791905"/>
            <a:chOff x="0" y="-9525"/>
            <a:chExt cx="3479276" cy="1102975"/>
          </a:xfrm>
        </p:grpSpPr>
        <p:sp>
          <p:nvSpPr>
            <p:cNvPr id="111" name="Google Shape;111;p9"/>
            <p:cNvSpPr/>
            <p:nvPr/>
          </p:nvSpPr>
          <p:spPr>
            <a:xfrm>
              <a:off x="0" y="0"/>
              <a:ext cx="3479276" cy="1093450"/>
            </a:xfrm>
            <a:custGeom>
              <a:avLst/>
              <a:gdLst/>
              <a:ahLst/>
              <a:cxnLst/>
              <a:rect l="l" t="t" r="r" b="b"/>
              <a:pathLst>
                <a:path w="3479276" h="1093450" extrusionOk="0">
                  <a:moveTo>
                    <a:pt x="16995" y="0"/>
                  </a:moveTo>
                  <a:lnTo>
                    <a:pt x="3462280" y="0"/>
                  </a:lnTo>
                  <a:cubicBezTo>
                    <a:pt x="3471666" y="0"/>
                    <a:pt x="3479276" y="7609"/>
                    <a:pt x="3479276" y="16995"/>
                  </a:cubicBezTo>
                  <a:lnTo>
                    <a:pt x="3479276" y="1076455"/>
                  </a:lnTo>
                  <a:cubicBezTo>
                    <a:pt x="3479276" y="1085841"/>
                    <a:pt x="3471666" y="1093450"/>
                    <a:pt x="3462280" y="1093450"/>
                  </a:cubicBezTo>
                  <a:lnTo>
                    <a:pt x="16995" y="1093450"/>
                  </a:lnTo>
                  <a:cubicBezTo>
                    <a:pt x="7609" y="1093450"/>
                    <a:pt x="0" y="1085841"/>
                    <a:pt x="0" y="1076455"/>
                  </a:cubicBezTo>
                  <a:lnTo>
                    <a:pt x="0" y="16995"/>
                  </a:lnTo>
                  <a:cubicBezTo>
                    <a:pt x="0" y="7609"/>
                    <a:pt x="7609" y="0"/>
                    <a:pt x="16995" y="0"/>
                  </a:cubicBezTo>
                  <a:close/>
                </a:path>
              </a:pathLst>
            </a:custGeom>
            <a:solidFill>
              <a:srgbClr val="01C892"/>
            </a:solidFill>
            <a:ln w="38100" cap="rnd" cmpd="sng">
              <a:solidFill>
                <a:srgbClr val="282828"/>
              </a:solidFill>
              <a:prstDash val="solid"/>
              <a:round/>
              <a:headEnd type="none" w="sm" len="sm"/>
              <a:tailEnd type="none" w="sm" len="sm"/>
            </a:ln>
          </p:spPr>
          <p:txBody>
            <a:bodyPr spcFirstLastPara="1" wrap="square" lIns="60950" tIns="60950" rIns="60950" bIns="60950" anchor="ctr" anchorCtr="0">
              <a:noAutofit/>
            </a:bodyPr>
            <a:lstStyle/>
            <a:p>
              <a:endParaRPr lang="fr-FR" sz="1200" dirty="0"/>
            </a:p>
          </p:txBody>
        </p:sp>
        <p:sp>
          <p:nvSpPr>
            <p:cNvPr id="112" name="Google Shape;112;p9"/>
            <p:cNvSpPr txBox="1"/>
            <p:nvPr/>
          </p:nvSpPr>
          <p:spPr>
            <a:xfrm>
              <a:off x="0" y="-9525"/>
              <a:ext cx="3479276" cy="1102975"/>
            </a:xfrm>
            <a:prstGeom prst="rect">
              <a:avLst/>
            </a:prstGeom>
            <a:noFill/>
            <a:ln>
              <a:noFill/>
            </a:ln>
          </p:spPr>
          <p:txBody>
            <a:bodyPr spcFirstLastPara="1" wrap="square" lIns="33867" tIns="33867" rIns="33867" bIns="33867" anchor="ctr" anchorCtr="0">
              <a:noAutofit/>
            </a:bodyPr>
            <a:lstStyle/>
            <a:p>
              <a:pPr algn="ctr">
                <a:lnSpc>
                  <a:spcPct val="135555"/>
                </a:lnSpc>
              </a:pPr>
              <a:endParaRPr lang="fr-FR" sz="1200" dirty="0">
                <a:solidFill>
                  <a:schemeClr val="dk1"/>
                </a:solidFill>
                <a:latin typeface="Calibri"/>
                <a:ea typeface="Calibri"/>
                <a:cs typeface="Calibri"/>
                <a:sym typeface="Calibri"/>
              </a:endParaRPr>
            </a:p>
          </p:txBody>
        </p:sp>
      </p:grpSp>
      <p:sp>
        <p:nvSpPr>
          <p:cNvPr id="113" name="Google Shape;113;p9"/>
          <p:cNvSpPr txBox="1"/>
          <p:nvPr/>
        </p:nvSpPr>
        <p:spPr>
          <a:xfrm>
            <a:off x="3385083" y="2752304"/>
            <a:ext cx="8806917" cy="2152705"/>
          </a:xfrm>
          <a:prstGeom prst="rect">
            <a:avLst/>
          </a:prstGeom>
          <a:noFill/>
          <a:ln>
            <a:noFill/>
          </a:ln>
        </p:spPr>
        <p:txBody>
          <a:bodyPr spcFirstLastPara="1" wrap="square" lIns="0" tIns="0" rIns="0" bIns="0" anchor="t" anchorCtr="0">
            <a:spAutoFit/>
          </a:bodyPr>
          <a:lstStyle/>
          <a:p>
            <a:pPr algn="ctr"/>
            <a:r>
              <a:rPr lang="fr-FR" sz="5528" b="1" dirty="0">
                <a:solidFill>
                  <a:srgbClr val="282828"/>
                </a:solidFill>
                <a:latin typeface="Poppins"/>
                <a:ea typeface="Poppins"/>
                <a:cs typeface="Poppins"/>
                <a:sym typeface="Poppins"/>
              </a:rPr>
              <a:t>Présentation SFEN Jeune Génération</a:t>
            </a:r>
          </a:p>
          <a:p>
            <a:pPr algn="ctr"/>
            <a:r>
              <a:rPr lang="fr-FR" sz="2933" b="1" dirty="0">
                <a:solidFill>
                  <a:srgbClr val="282828"/>
                </a:solidFill>
                <a:latin typeface="Poppins"/>
                <a:cs typeface="Poppins"/>
                <a:sym typeface="Poppins"/>
              </a:rPr>
              <a:t>HEI LILLE</a:t>
            </a:r>
            <a:endParaRPr lang="fr-FR" sz="2933" dirty="0"/>
          </a:p>
        </p:txBody>
      </p:sp>
      <p:pic>
        <p:nvPicPr>
          <p:cNvPr id="4" name="Picture 3" descr="A black square with white text&#10;&#10;Description automatically generated">
            <a:extLst>
              <a:ext uri="{FF2B5EF4-FFF2-40B4-BE49-F238E27FC236}">
                <a16:creationId xmlns:a16="http://schemas.microsoft.com/office/drawing/2014/main" id="{8841A423-92D2-3982-6223-D52DEBC368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1045" y="-175032"/>
            <a:ext cx="2443743" cy="2448641"/>
          </a:xfrm>
          <a:prstGeom prst="rect">
            <a:avLst/>
          </a:prstGeom>
        </p:spPr>
      </p:pic>
      <p:sp>
        <p:nvSpPr>
          <p:cNvPr id="6" name="Google Shape;113;p9">
            <a:extLst>
              <a:ext uri="{FF2B5EF4-FFF2-40B4-BE49-F238E27FC236}">
                <a16:creationId xmlns:a16="http://schemas.microsoft.com/office/drawing/2014/main" id="{9A0C18CB-1902-26DB-7F6F-F6495F8D6727}"/>
              </a:ext>
            </a:extLst>
          </p:cNvPr>
          <p:cNvSpPr txBox="1"/>
          <p:nvPr/>
        </p:nvSpPr>
        <p:spPr>
          <a:xfrm>
            <a:off x="8615181" y="5665562"/>
            <a:ext cx="3576819" cy="656462"/>
          </a:xfrm>
          <a:prstGeom prst="rect">
            <a:avLst/>
          </a:prstGeom>
          <a:noFill/>
          <a:ln>
            <a:noFill/>
          </a:ln>
        </p:spPr>
        <p:txBody>
          <a:bodyPr spcFirstLastPara="1" wrap="square" lIns="0" tIns="0" rIns="0" bIns="0" anchor="t" anchorCtr="0">
            <a:spAutoFit/>
          </a:bodyPr>
          <a:lstStyle/>
          <a:p>
            <a:r>
              <a:rPr lang="fr-FR" sz="2133" b="1" dirty="0">
                <a:solidFill>
                  <a:srgbClr val="282828"/>
                </a:solidFill>
                <a:latin typeface="Poppins"/>
                <a:ea typeface="Poppins"/>
                <a:cs typeface="Poppins"/>
                <a:sym typeface="Poppins"/>
              </a:rPr>
              <a:t>Léo-Paul LEFEBVRE HOUX </a:t>
            </a:r>
          </a:p>
          <a:p>
            <a:r>
              <a:rPr lang="fr-FR" sz="2133" dirty="0">
                <a:solidFill>
                  <a:srgbClr val="282828"/>
                </a:solidFill>
                <a:latin typeface="Poppins"/>
                <a:cs typeface="Poppins"/>
                <a:sym typeface="Poppins"/>
              </a:rPr>
              <a:t>Responsable SFEN JG </a:t>
            </a:r>
            <a:r>
              <a:rPr lang="fr-FR" sz="2133" dirty="0" err="1">
                <a:solidFill>
                  <a:srgbClr val="282828"/>
                </a:solidFill>
                <a:latin typeface="Poppins"/>
                <a:cs typeface="Poppins"/>
                <a:sym typeface="Poppins"/>
              </a:rPr>
              <a:t>HdF</a:t>
            </a:r>
            <a:endParaRPr lang="fr-FR" sz="267"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8550" y="2070968"/>
            <a:ext cx="5076366" cy="4787033"/>
          </a:xfrm>
          <a:prstGeom prst="rect">
            <a:avLst/>
          </a:prstGeom>
          <a:noFill/>
          <a:ln>
            <a:noFill/>
          </a:ln>
        </p:spPr>
      </p:pic>
      <p:sp>
        <p:nvSpPr>
          <p:cNvPr id="218" name="Google Shape;218;p16"/>
          <p:cNvSpPr txBox="1"/>
          <p:nvPr/>
        </p:nvSpPr>
        <p:spPr>
          <a:xfrm>
            <a:off x="682077" y="634639"/>
            <a:ext cx="10825677" cy="1116011"/>
          </a:xfrm>
          <a:prstGeom prst="rect">
            <a:avLst/>
          </a:prstGeom>
          <a:noFill/>
          <a:ln>
            <a:noFill/>
          </a:ln>
        </p:spPr>
        <p:txBody>
          <a:bodyPr spcFirstLastPara="1" wrap="square" lIns="0" tIns="0" rIns="0" bIns="0" anchor="t" anchorCtr="0">
            <a:spAutoFit/>
          </a:bodyPr>
          <a:lstStyle/>
          <a:p>
            <a:pPr algn="ctr">
              <a:lnSpc>
                <a:spcPct val="128003"/>
              </a:lnSpc>
            </a:pPr>
            <a:r>
              <a:rPr lang="fr-FR" sz="5666" b="1" dirty="0">
                <a:solidFill>
                  <a:srgbClr val="282828"/>
                </a:solidFill>
                <a:latin typeface="Poppins"/>
                <a:ea typeface="Poppins"/>
                <a:cs typeface="Poppins"/>
                <a:sym typeface="Poppins"/>
              </a:rPr>
              <a:t>La Jeune Génération </a:t>
            </a:r>
            <a:r>
              <a:rPr lang="fr-FR" sz="2667" b="1" dirty="0">
                <a:solidFill>
                  <a:srgbClr val="282828"/>
                </a:solidFill>
                <a:latin typeface="Poppins"/>
                <a:ea typeface="Poppins"/>
                <a:cs typeface="Poppins"/>
                <a:sym typeface="Poppins"/>
              </a:rPr>
              <a:t>(en bref)</a:t>
            </a:r>
            <a:endParaRPr lang="fr-FR" sz="1200" dirty="0"/>
          </a:p>
        </p:txBody>
      </p:sp>
      <p:sp>
        <p:nvSpPr>
          <p:cNvPr id="219" name="Google Shape;219;p16"/>
          <p:cNvSpPr txBox="1"/>
          <p:nvPr/>
        </p:nvSpPr>
        <p:spPr>
          <a:xfrm>
            <a:off x="8589514" y="1904178"/>
            <a:ext cx="2369431" cy="465127"/>
          </a:xfrm>
          <a:prstGeom prst="rect">
            <a:avLst/>
          </a:prstGeom>
          <a:noFill/>
          <a:ln>
            <a:noFill/>
          </a:ln>
        </p:spPr>
        <p:txBody>
          <a:bodyPr spcFirstLastPara="1" wrap="square" lIns="0" tIns="0" rIns="0" bIns="0" anchor="t" anchorCtr="0">
            <a:spAutoFit/>
          </a:bodyPr>
          <a:lstStyle/>
          <a:p>
            <a:pPr>
              <a:lnSpc>
                <a:spcPct val="168025"/>
              </a:lnSpc>
            </a:pPr>
            <a:r>
              <a:rPr lang="fr-FR" sz="1799" b="1" dirty="0">
                <a:solidFill>
                  <a:srgbClr val="282828"/>
                </a:solidFill>
                <a:latin typeface="Asap SemiBold"/>
                <a:ea typeface="Asap SemiBold"/>
                <a:cs typeface="Asap SemiBold"/>
                <a:sym typeface="Asap SemiBold"/>
              </a:rPr>
              <a:t>+ 1000 membres</a:t>
            </a:r>
            <a:endParaRPr lang="fr-FR" sz="1200" dirty="0"/>
          </a:p>
        </p:txBody>
      </p:sp>
      <p:sp>
        <p:nvSpPr>
          <p:cNvPr id="220" name="Google Shape;220;p16"/>
          <p:cNvSpPr txBox="1"/>
          <p:nvPr/>
        </p:nvSpPr>
        <p:spPr>
          <a:xfrm>
            <a:off x="8589514" y="3544461"/>
            <a:ext cx="2537000" cy="465127"/>
          </a:xfrm>
          <a:prstGeom prst="rect">
            <a:avLst/>
          </a:prstGeom>
          <a:noFill/>
          <a:ln>
            <a:noFill/>
          </a:ln>
        </p:spPr>
        <p:txBody>
          <a:bodyPr spcFirstLastPara="1" wrap="square" lIns="0" tIns="0" rIns="0" bIns="0" anchor="t" anchorCtr="0">
            <a:spAutoFit/>
          </a:bodyPr>
          <a:lstStyle/>
          <a:p>
            <a:pPr>
              <a:lnSpc>
                <a:spcPct val="168025"/>
              </a:lnSpc>
            </a:pPr>
            <a:r>
              <a:rPr lang="fr-FR" sz="1799" b="1" dirty="0">
                <a:solidFill>
                  <a:srgbClr val="282828"/>
                </a:solidFill>
                <a:latin typeface="Asap SemiBold"/>
                <a:sym typeface="Asap SemiBold"/>
              </a:rPr>
              <a:t>+ 100 Bénévoles actifs</a:t>
            </a:r>
            <a:endParaRPr lang="fr-FR" sz="1200" dirty="0"/>
          </a:p>
        </p:txBody>
      </p:sp>
      <p:sp>
        <p:nvSpPr>
          <p:cNvPr id="221" name="Google Shape;221;p16"/>
          <p:cNvSpPr txBox="1"/>
          <p:nvPr/>
        </p:nvSpPr>
        <p:spPr>
          <a:xfrm>
            <a:off x="8589513" y="5260870"/>
            <a:ext cx="3089599" cy="465127"/>
          </a:xfrm>
          <a:prstGeom prst="rect">
            <a:avLst/>
          </a:prstGeom>
          <a:noFill/>
          <a:ln>
            <a:noFill/>
          </a:ln>
        </p:spPr>
        <p:txBody>
          <a:bodyPr spcFirstLastPara="1" wrap="square" lIns="0" tIns="0" rIns="0" bIns="0" anchor="t" anchorCtr="0">
            <a:spAutoFit/>
          </a:bodyPr>
          <a:lstStyle/>
          <a:p>
            <a:pPr>
              <a:lnSpc>
                <a:spcPct val="168025"/>
              </a:lnSpc>
            </a:pPr>
            <a:r>
              <a:rPr lang="fr-FR" sz="1799" b="1" dirty="0">
                <a:solidFill>
                  <a:srgbClr val="282828"/>
                </a:solidFill>
                <a:latin typeface="Asap SemiBold"/>
              </a:rPr>
              <a:t>En France et à l’international</a:t>
            </a:r>
          </a:p>
        </p:txBody>
      </p:sp>
      <p:sp>
        <p:nvSpPr>
          <p:cNvPr id="222" name="Google Shape;222;p16"/>
          <p:cNvSpPr txBox="1"/>
          <p:nvPr/>
        </p:nvSpPr>
        <p:spPr>
          <a:xfrm>
            <a:off x="8589513" y="2342366"/>
            <a:ext cx="3089600" cy="738472"/>
          </a:xfrm>
          <a:prstGeom prst="rect">
            <a:avLst/>
          </a:prstGeom>
          <a:noFill/>
          <a:ln>
            <a:noFill/>
          </a:ln>
        </p:spPr>
        <p:txBody>
          <a:bodyPr spcFirstLastPara="1" wrap="square" lIns="0" tIns="0" rIns="0" bIns="0" anchor="t" anchorCtr="0">
            <a:spAutoFit/>
          </a:bodyPr>
          <a:lstStyle/>
          <a:p>
            <a:pPr lvl="0">
              <a:lnSpc>
                <a:spcPct val="120000"/>
              </a:lnSpc>
            </a:pPr>
            <a:r>
              <a:rPr lang="fr-FR" sz="1333" dirty="0">
                <a:solidFill>
                  <a:srgbClr val="282828"/>
                </a:solidFill>
                <a:latin typeface="Asap"/>
              </a:rPr>
              <a:t>Une communauté de </a:t>
            </a:r>
            <a:r>
              <a:rPr lang="fr-FR" sz="1333" b="1" dirty="0">
                <a:solidFill>
                  <a:srgbClr val="282828"/>
                </a:solidFill>
                <a:latin typeface="Asap"/>
              </a:rPr>
              <a:t>jeunes</a:t>
            </a:r>
            <a:r>
              <a:rPr lang="fr-FR" sz="1333" dirty="0">
                <a:solidFill>
                  <a:srgbClr val="282828"/>
                </a:solidFill>
                <a:latin typeface="Asap"/>
              </a:rPr>
              <a:t>  </a:t>
            </a:r>
            <a:r>
              <a:rPr lang="fr-FR" sz="1333" b="1" dirty="0">
                <a:solidFill>
                  <a:srgbClr val="282828"/>
                </a:solidFill>
                <a:latin typeface="Asap"/>
              </a:rPr>
              <a:t>professionnels</a:t>
            </a:r>
            <a:r>
              <a:rPr lang="fr-FR" sz="1333" dirty="0">
                <a:solidFill>
                  <a:srgbClr val="282828"/>
                </a:solidFill>
                <a:latin typeface="Asap"/>
              </a:rPr>
              <a:t> et </a:t>
            </a:r>
            <a:r>
              <a:rPr lang="fr-FR" sz="1333" b="1" dirty="0">
                <a:solidFill>
                  <a:srgbClr val="282828"/>
                </a:solidFill>
                <a:latin typeface="Asap"/>
              </a:rPr>
              <a:t>étudiants</a:t>
            </a:r>
            <a:r>
              <a:rPr lang="fr-FR" sz="1333" dirty="0">
                <a:solidFill>
                  <a:srgbClr val="282828"/>
                </a:solidFill>
                <a:latin typeface="Asap"/>
              </a:rPr>
              <a:t> de la filière nucléaire française ou </a:t>
            </a:r>
            <a:r>
              <a:rPr lang="fr-FR" sz="1333" b="1" dirty="0">
                <a:solidFill>
                  <a:srgbClr val="282828"/>
                </a:solidFill>
                <a:latin typeface="Asap"/>
              </a:rPr>
              <a:t>intéressés</a:t>
            </a:r>
            <a:r>
              <a:rPr lang="fr-FR" sz="1333" dirty="0">
                <a:solidFill>
                  <a:srgbClr val="282828"/>
                </a:solidFill>
                <a:latin typeface="Asap"/>
              </a:rPr>
              <a:t> par le nucléaire en général</a:t>
            </a:r>
            <a:r>
              <a:rPr lang="fr-FR" sz="1200" dirty="0"/>
              <a:t>. </a:t>
            </a:r>
            <a:endParaRPr lang="fr-FR" sz="1333" dirty="0">
              <a:solidFill>
                <a:srgbClr val="282828"/>
              </a:solidFill>
              <a:latin typeface="Asap"/>
            </a:endParaRPr>
          </a:p>
        </p:txBody>
      </p:sp>
      <p:sp>
        <p:nvSpPr>
          <p:cNvPr id="223" name="Google Shape;223;p16"/>
          <p:cNvSpPr txBox="1"/>
          <p:nvPr/>
        </p:nvSpPr>
        <p:spPr>
          <a:xfrm>
            <a:off x="8589514" y="4013108"/>
            <a:ext cx="3089599" cy="820481"/>
          </a:xfrm>
          <a:prstGeom prst="rect">
            <a:avLst/>
          </a:prstGeom>
          <a:noFill/>
          <a:ln>
            <a:noFill/>
          </a:ln>
        </p:spPr>
        <p:txBody>
          <a:bodyPr spcFirstLastPara="1" wrap="square" lIns="0" tIns="0" rIns="0" bIns="0" anchor="t" anchorCtr="0">
            <a:spAutoFit/>
          </a:bodyPr>
          <a:lstStyle/>
          <a:p>
            <a:r>
              <a:rPr lang="fr-FR" sz="1333" dirty="0">
                <a:solidFill>
                  <a:srgbClr val="282828"/>
                </a:solidFill>
                <a:latin typeface="Asap"/>
              </a:rPr>
              <a:t>Les activités de la JG sont gérées </a:t>
            </a:r>
            <a:r>
              <a:rPr lang="fr-FR" sz="1333" b="1" dirty="0">
                <a:solidFill>
                  <a:srgbClr val="282828"/>
                </a:solidFill>
                <a:latin typeface="Asap"/>
              </a:rPr>
              <a:t>bénévolement</a:t>
            </a:r>
            <a:r>
              <a:rPr lang="fr-FR" sz="1333" dirty="0">
                <a:solidFill>
                  <a:srgbClr val="282828"/>
                </a:solidFill>
                <a:latin typeface="Asap"/>
              </a:rPr>
              <a:t> par le bureau grâce à environ 100 membres actifs et avec  le soutien de la </a:t>
            </a:r>
            <a:r>
              <a:rPr lang="fr-FR" sz="1333" dirty="0" err="1">
                <a:solidFill>
                  <a:srgbClr val="282828"/>
                </a:solidFill>
                <a:latin typeface="Asap"/>
              </a:rPr>
              <a:t>Sfen</a:t>
            </a:r>
            <a:r>
              <a:rPr lang="fr-FR" sz="1333" dirty="0">
                <a:solidFill>
                  <a:srgbClr val="282828"/>
                </a:solidFill>
                <a:latin typeface="Asap"/>
              </a:rPr>
              <a:t>.​ </a:t>
            </a:r>
            <a:endParaRPr lang="en-US" sz="1333" dirty="0">
              <a:solidFill>
                <a:srgbClr val="282828"/>
              </a:solidFill>
              <a:latin typeface="Asap"/>
            </a:endParaRPr>
          </a:p>
        </p:txBody>
      </p:sp>
      <p:sp>
        <p:nvSpPr>
          <p:cNvPr id="224" name="Google Shape;224;p16"/>
          <p:cNvSpPr txBox="1"/>
          <p:nvPr/>
        </p:nvSpPr>
        <p:spPr>
          <a:xfrm>
            <a:off x="8585649" y="5694547"/>
            <a:ext cx="3388423" cy="984629"/>
          </a:xfrm>
          <a:prstGeom prst="rect">
            <a:avLst/>
          </a:prstGeom>
          <a:noFill/>
          <a:ln>
            <a:noFill/>
          </a:ln>
        </p:spPr>
        <p:txBody>
          <a:bodyPr spcFirstLastPara="1" wrap="square" lIns="0" tIns="0" rIns="0" bIns="0" anchor="t" anchorCtr="0">
            <a:spAutoFit/>
          </a:bodyPr>
          <a:lstStyle/>
          <a:p>
            <a:pPr lvl="0">
              <a:lnSpc>
                <a:spcPct val="120000"/>
              </a:lnSpc>
            </a:pPr>
            <a:r>
              <a:rPr lang="fr-FR" sz="1333" dirty="0">
                <a:solidFill>
                  <a:srgbClr val="282828"/>
                </a:solidFill>
                <a:latin typeface="Asap"/>
              </a:rPr>
              <a:t>Fait partie des réseaux </a:t>
            </a:r>
            <a:r>
              <a:rPr lang="fr-FR" sz="1333" b="1" dirty="0">
                <a:solidFill>
                  <a:srgbClr val="282828"/>
                </a:solidFill>
                <a:latin typeface="Asap"/>
              </a:rPr>
              <a:t>européen</a:t>
            </a:r>
            <a:r>
              <a:rPr lang="fr-FR" sz="1333" dirty="0">
                <a:solidFill>
                  <a:srgbClr val="282828"/>
                </a:solidFill>
                <a:latin typeface="Asap"/>
              </a:rPr>
              <a:t> (</a:t>
            </a:r>
            <a:r>
              <a:rPr lang="fr-FR" sz="1333" i="1" dirty="0">
                <a:solidFill>
                  <a:srgbClr val="282828"/>
                </a:solidFill>
                <a:latin typeface="Asap"/>
              </a:rPr>
              <a:t>ENSYGN</a:t>
            </a:r>
            <a:r>
              <a:rPr lang="fr-FR" sz="1333" dirty="0">
                <a:solidFill>
                  <a:srgbClr val="282828"/>
                </a:solidFill>
                <a:latin typeface="Asap"/>
              </a:rPr>
              <a:t>) et </a:t>
            </a:r>
            <a:r>
              <a:rPr lang="fr-FR" sz="1333" b="1" dirty="0">
                <a:solidFill>
                  <a:srgbClr val="282828"/>
                </a:solidFill>
                <a:latin typeface="Asap"/>
              </a:rPr>
              <a:t>international</a:t>
            </a:r>
            <a:r>
              <a:rPr lang="fr-FR" sz="1333" dirty="0">
                <a:solidFill>
                  <a:srgbClr val="282828"/>
                </a:solidFill>
                <a:latin typeface="Asap"/>
              </a:rPr>
              <a:t> (</a:t>
            </a:r>
            <a:r>
              <a:rPr lang="fr-FR" sz="1333" i="1" dirty="0">
                <a:solidFill>
                  <a:srgbClr val="282828"/>
                </a:solidFill>
                <a:latin typeface="Asap"/>
              </a:rPr>
              <a:t>IYNC</a:t>
            </a:r>
            <a:r>
              <a:rPr lang="fr-FR" sz="1333" dirty="0">
                <a:solidFill>
                  <a:srgbClr val="282828"/>
                </a:solidFill>
                <a:latin typeface="Asap"/>
              </a:rPr>
              <a:t>) de jeunes  professionnels du nucléaire et contribue à l’initiative internationale </a:t>
            </a:r>
            <a:r>
              <a:rPr lang="fr-FR" sz="1333" i="1" dirty="0" err="1">
                <a:solidFill>
                  <a:srgbClr val="282828"/>
                </a:solidFill>
                <a:latin typeface="Asap"/>
              </a:rPr>
              <a:t>NuclearForClimate</a:t>
            </a:r>
            <a:r>
              <a:rPr lang="fr-FR" sz="1333" i="1" dirty="0">
                <a:solidFill>
                  <a:srgbClr val="282828"/>
                </a:solidFill>
                <a:latin typeface="Asap"/>
              </a:rPr>
              <a:t>. </a:t>
            </a:r>
          </a:p>
        </p:txBody>
      </p:sp>
      <p:sp>
        <p:nvSpPr>
          <p:cNvPr id="225" name="Google Shape;225;p16"/>
          <p:cNvSpPr/>
          <p:nvPr/>
        </p:nvSpPr>
        <p:spPr>
          <a:xfrm>
            <a:off x="7151575" y="1795219"/>
            <a:ext cx="1092179" cy="109217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ACB65"/>
          </a:solidFill>
          <a:ln w="38100" cap="sq" cmpd="sng">
            <a:solidFill>
              <a:srgbClr val="282828"/>
            </a:solidFill>
            <a:prstDash val="solid"/>
            <a:miter lim="8000"/>
            <a:headEnd type="none" w="sm" len="sm"/>
            <a:tailEnd type="none" w="sm" len="sm"/>
          </a:ln>
        </p:spPr>
        <p:txBody>
          <a:bodyPr spcFirstLastPara="1" wrap="square" lIns="60950" tIns="60950" rIns="60950" bIns="60950" anchor="ctr" anchorCtr="0">
            <a:noAutofit/>
          </a:bodyPr>
          <a:lstStyle/>
          <a:p>
            <a:endParaRPr lang="fr-FR" sz="1200" dirty="0"/>
          </a:p>
        </p:txBody>
      </p:sp>
      <p:sp>
        <p:nvSpPr>
          <p:cNvPr id="226" name="Google Shape;226;p16"/>
          <p:cNvSpPr/>
          <p:nvPr/>
        </p:nvSpPr>
        <p:spPr>
          <a:xfrm>
            <a:off x="7151575" y="3472079"/>
            <a:ext cx="1092179" cy="109217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w="38100" cap="sq" cmpd="sng">
            <a:solidFill>
              <a:srgbClr val="282828"/>
            </a:solidFill>
            <a:prstDash val="solid"/>
            <a:miter lim="8000"/>
            <a:headEnd type="none" w="sm" len="sm"/>
            <a:tailEnd type="none" w="sm" len="sm"/>
          </a:ln>
        </p:spPr>
        <p:txBody>
          <a:bodyPr spcFirstLastPara="1" wrap="square" lIns="60950" tIns="60950" rIns="60950" bIns="60950" anchor="ctr" anchorCtr="0">
            <a:noAutofit/>
          </a:bodyPr>
          <a:lstStyle/>
          <a:p>
            <a:endParaRPr lang="fr-FR" sz="1200" dirty="0"/>
          </a:p>
        </p:txBody>
      </p:sp>
      <p:sp>
        <p:nvSpPr>
          <p:cNvPr id="227" name="Google Shape;227;p16"/>
          <p:cNvSpPr/>
          <p:nvPr/>
        </p:nvSpPr>
        <p:spPr>
          <a:xfrm>
            <a:off x="7151575" y="5148458"/>
            <a:ext cx="1092179" cy="109217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1C892"/>
          </a:solidFill>
          <a:ln w="38100" cap="sq" cmpd="sng">
            <a:solidFill>
              <a:srgbClr val="282828"/>
            </a:solidFill>
            <a:prstDash val="solid"/>
            <a:miter lim="8000"/>
            <a:headEnd type="none" w="sm" len="sm"/>
            <a:tailEnd type="none" w="sm" len="sm"/>
          </a:ln>
        </p:spPr>
        <p:txBody>
          <a:bodyPr spcFirstLastPara="1" wrap="square" lIns="60950" tIns="60950" rIns="60950" bIns="60950" anchor="ctr" anchorCtr="0">
            <a:noAutofit/>
          </a:bodyPr>
          <a:lstStyle/>
          <a:p>
            <a:endParaRPr lang="fr-FR" sz="1200" dirty="0"/>
          </a:p>
        </p:txBody>
      </p:sp>
      <p:sp>
        <p:nvSpPr>
          <p:cNvPr id="228" name="Google Shape;228;p16"/>
          <p:cNvSpPr txBox="1"/>
          <p:nvPr/>
        </p:nvSpPr>
        <p:spPr>
          <a:xfrm>
            <a:off x="7316539" y="1996191"/>
            <a:ext cx="718400" cy="734304"/>
          </a:xfrm>
          <a:prstGeom prst="rect">
            <a:avLst/>
          </a:prstGeom>
          <a:noFill/>
          <a:ln>
            <a:noFill/>
          </a:ln>
        </p:spPr>
        <p:txBody>
          <a:bodyPr spcFirstLastPara="1" wrap="square" lIns="0" tIns="0" rIns="0" bIns="0" anchor="t" anchorCtr="0">
            <a:spAutoFit/>
          </a:bodyPr>
          <a:lstStyle/>
          <a:p>
            <a:pPr algn="ctr">
              <a:lnSpc>
                <a:spcPct val="128009"/>
              </a:lnSpc>
            </a:pPr>
            <a:r>
              <a:rPr lang="fr-FR" sz="3728" b="1" dirty="0">
                <a:solidFill>
                  <a:srgbClr val="282828"/>
                </a:solidFill>
                <a:latin typeface="Poppins"/>
                <a:ea typeface="Poppins"/>
                <a:cs typeface="Poppins"/>
                <a:sym typeface="Poppins"/>
              </a:rPr>
              <a:t>01</a:t>
            </a:r>
            <a:endParaRPr lang="fr-FR" sz="1200" dirty="0"/>
          </a:p>
        </p:txBody>
      </p:sp>
      <p:sp>
        <p:nvSpPr>
          <p:cNvPr id="229" name="Google Shape;229;p16"/>
          <p:cNvSpPr txBox="1"/>
          <p:nvPr/>
        </p:nvSpPr>
        <p:spPr>
          <a:xfrm>
            <a:off x="7316539" y="3685242"/>
            <a:ext cx="718400" cy="734304"/>
          </a:xfrm>
          <a:prstGeom prst="rect">
            <a:avLst/>
          </a:prstGeom>
          <a:noFill/>
          <a:ln>
            <a:noFill/>
          </a:ln>
        </p:spPr>
        <p:txBody>
          <a:bodyPr spcFirstLastPara="1" wrap="square" lIns="0" tIns="0" rIns="0" bIns="0" anchor="t" anchorCtr="0">
            <a:spAutoFit/>
          </a:bodyPr>
          <a:lstStyle/>
          <a:p>
            <a:pPr algn="ctr">
              <a:lnSpc>
                <a:spcPct val="128009"/>
              </a:lnSpc>
            </a:pPr>
            <a:r>
              <a:rPr lang="fr-FR" sz="3728" b="1" dirty="0">
                <a:solidFill>
                  <a:srgbClr val="282828"/>
                </a:solidFill>
                <a:latin typeface="Poppins"/>
                <a:ea typeface="Poppins"/>
                <a:cs typeface="Poppins"/>
                <a:sym typeface="Poppins"/>
              </a:rPr>
              <a:t>02</a:t>
            </a:r>
            <a:endParaRPr lang="fr-FR" sz="1200" dirty="0"/>
          </a:p>
        </p:txBody>
      </p:sp>
      <p:sp>
        <p:nvSpPr>
          <p:cNvPr id="230" name="Google Shape;230;p16"/>
          <p:cNvSpPr txBox="1"/>
          <p:nvPr/>
        </p:nvSpPr>
        <p:spPr>
          <a:xfrm>
            <a:off x="7316539" y="5337237"/>
            <a:ext cx="718400" cy="734304"/>
          </a:xfrm>
          <a:prstGeom prst="rect">
            <a:avLst/>
          </a:prstGeom>
          <a:noFill/>
          <a:ln>
            <a:noFill/>
          </a:ln>
        </p:spPr>
        <p:txBody>
          <a:bodyPr spcFirstLastPara="1" wrap="square" lIns="0" tIns="0" rIns="0" bIns="0" anchor="t" anchorCtr="0">
            <a:spAutoFit/>
          </a:bodyPr>
          <a:lstStyle/>
          <a:p>
            <a:pPr algn="ctr">
              <a:lnSpc>
                <a:spcPct val="128009"/>
              </a:lnSpc>
            </a:pPr>
            <a:r>
              <a:rPr lang="fr-FR" sz="3728" b="1" dirty="0">
                <a:solidFill>
                  <a:srgbClr val="282828"/>
                </a:solidFill>
                <a:latin typeface="Poppins"/>
                <a:ea typeface="Poppins"/>
                <a:cs typeface="Poppins"/>
                <a:sym typeface="Poppins"/>
              </a:rPr>
              <a:t>03</a:t>
            </a:r>
            <a:endParaRPr lang="fr-FR" sz="1200" dirty="0"/>
          </a:p>
        </p:txBody>
      </p:sp>
      <p:pic>
        <p:nvPicPr>
          <p:cNvPr id="2" name="Picture 1" descr="A black square with white text&#10;&#10;Description automatically generated">
            <a:extLst>
              <a:ext uri="{FF2B5EF4-FFF2-40B4-BE49-F238E27FC236}">
                <a16:creationId xmlns:a16="http://schemas.microsoft.com/office/drawing/2014/main" id="{0C8937D0-3407-9369-ECED-1F8702330E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2517" y="4597686"/>
            <a:ext cx="913224" cy="915054"/>
          </a:xfrm>
          <a:prstGeom prst="rect">
            <a:avLst/>
          </a:prstGeom>
        </p:spPr>
      </p:pic>
      <p:pic>
        <p:nvPicPr>
          <p:cNvPr id="3" name="Picture 2" descr="A black square with white text&#10;&#10;Description automatically generated">
            <a:extLst>
              <a:ext uri="{FF2B5EF4-FFF2-40B4-BE49-F238E27FC236}">
                <a16:creationId xmlns:a16="http://schemas.microsoft.com/office/drawing/2014/main" id="{F473E2C4-43EB-8508-9B31-610010B308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030" y="5153624"/>
            <a:ext cx="307130" cy="307745"/>
          </a:xfrm>
          <a:prstGeom prst="rect">
            <a:avLst/>
          </a:prstGeom>
        </p:spPr>
      </p:pic>
      <p:pic>
        <p:nvPicPr>
          <p:cNvPr id="4" name="Image 3">
            <a:extLst>
              <a:ext uri="{FF2B5EF4-FFF2-40B4-BE49-F238E27FC236}">
                <a16:creationId xmlns:a16="http://schemas.microsoft.com/office/drawing/2014/main" id="{B692BCE5-7083-797A-2C45-4FCF60ABB8ED}"/>
              </a:ext>
            </a:extLst>
          </p:cNvPr>
          <p:cNvPicPr>
            <a:picLocks noChangeAspect="1"/>
          </p:cNvPicPr>
          <p:nvPr/>
        </p:nvPicPr>
        <p:blipFill>
          <a:blip r:embed="rId6"/>
          <a:stretch>
            <a:fillRect/>
          </a:stretch>
        </p:blipFill>
        <p:spPr>
          <a:xfrm>
            <a:off x="1439108" y="18173"/>
            <a:ext cx="1442761" cy="708780"/>
          </a:xfrm>
          <a:prstGeom prst="rect">
            <a:avLst/>
          </a:prstGeom>
        </p:spPr>
      </p:pic>
      <p:pic>
        <p:nvPicPr>
          <p:cNvPr id="5" name="Image 4">
            <a:extLst>
              <a:ext uri="{FF2B5EF4-FFF2-40B4-BE49-F238E27FC236}">
                <a16:creationId xmlns:a16="http://schemas.microsoft.com/office/drawing/2014/main" id="{843BB006-0328-17A5-1B21-BF458F0750B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63109" y="37263"/>
            <a:ext cx="2239153" cy="690792"/>
          </a:xfrm>
          <a:prstGeom prst="rect">
            <a:avLst/>
          </a:prstGeom>
          <a:noFill/>
        </p:spPr>
      </p:pic>
      <p:pic>
        <p:nvPicPr>
          <p:cNvPr id="6" name="Image 5">
            <a:extLst>
              <a:ext uri="{FF2B5EF4-FFF2-40B4-BE49-F238E27FC236}">
                <a16:creationId xmlns:a16="http://schemas.microsoft.com/office/drawing/2014/main" id="{E30422FE-6BB1-26FC-EBC7-0260086F7256}"/>
              </a:ext>
            </a:extLst>
          </p:cNvPr>
          <p:cNvPicPr>
            <a:picLocks noChangeAspect="1"/>
          </p:cNvPicPr>
          <p:nvPr/>
        </p:nvPicPr>
        <p:blipFill>
          <a:blip r:embed="rId8"/>
          <a:stretch>
            <a:fillRect/>
          </a:stretch>
        </p:blipFill>
        <p:spPr>
          <a:xfrm>
            <a:off x="6033939" y="3299"/>
            <a:ext cx="2084267" cy="774157"/>
          </a:xfrm>
          <a:prstGeom prst="rect">
            <a:avLst/>
          </a:prstGeom>
        </p:spPr>
      </p:pic>
      <p:pic>
        <p:nvPicPr>
          <p:cNvPr id="7" name="Image 6">
            <a:extLst>
              <a:ext uri="{FF2B5EF4-FFF2-40B4-BE49-F238E27FC236}">
                <a16:creationId xmlns:a16="http://schemas.microsoft.com/office/drawing/2014/main" id="{61F88F3C-D28B-FFD8-3D30-A9670DCA80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49883" y="18173"/>
            <a:ext cx="1504344" cy="744407"/>
          </a:xfrm>
          <a:prstGeom prst="rect">
            <a:avLst/>
          </a:prstGeom>
          <a:noFill/>
        </p:spPr>
      </p:pic>
      <p:pic>
        <p:nvPicPr>
          <p:cNvPr id="8" name="Image 7">
            <a:extLst>
              <a:ext uri="{FF2B5EF4-FFF2-40B4-BE49-F238E27FC236}">
                <a16:creationId xmlns:a16="http://schemas.microsoft.com/office/drawing/2014/main" id="{CFF0D9AC-FDF7-BA9B-5E92-96A0FD049A6A}"/>
              </a:ext>
            </a:extLst>
          </p:cNvPr>
          <p:cNvPicPr>
            <a:picLocks noChangeAspect="1"/>
          </p:cNvPicPr>
          <p:nvPr/>
        </p:nvPicPr>
        <p:blipFill>
          <a:blip r:embed="rId10"/>
          <a:stretch>
            <a:fillRect/>
          </a:stretch>
        </p:blipFill>
        <p:spPr>
          <a:xfrm>
            <a:off x="10387403" y="37263"/>
            <a:ext cx="739111" cy="79254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2"/>
                                        </p:tgtEl>
                                        <p:attrNameLst>
                                          <p:attrName>style.visibility</p:attrName>
                                        </p:attrNameLst>
                                      </p:cBhvr>
                                      <p:to>
                                        <p:strVal val="visible"/>
                                      </p:to>
                                    </p:set>
                                    <p:animEffect transition="in" filter="fade">
                                      <p:cBhvr>
                                        <p:cTn id="10" dur="500"/>
                                        <p:tgtEl>
                                          <p:spTgt spid="2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
                                        </p:tgtEl>
                                        <p:attrNameLst>
                                          <p:attrName>style.visibility</p:attrName>
                                        </p:attrNameLst>
                                      </p:cBhvr>
                                      <p:to>
                                        <p:strVal val="visible"/>
                                      </p:to>
                                    </p:set>
                                    <p:animEffect transition="in" filter="fade">
                                      <p:cBhvr>
                                        <p:cTn id="13" dur="500"/>
                                        <p:tgtEl>
                                          <p:spTgt spid="2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8"/>
                                        </p:tgtEl>
                                        <p:attrNameLst>
                                          <p:attrName>style.visibility</p:attrName>
                                        </p:attrNameLst>
                                      </p:cBhvr>
                                      <p:to>
                                        <p:strVal val="visible"/>
                                      </p:to>
                                    </p:set>
                                    <p:animEffect transition="in" filter="fade">
                                      <p:cBhvr>
                                        <p:cTn id="16" dur="500"/>
                                        <p:tgtEl>
                                          <p:spTgt spid="22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20"/>
                                        </p:tgtEl>
                                        <p:attrNameLst>
                                          <p:attrName>style.visibility</p:attrName>
                                        </p:attrNameLst>
                                      </p:cBhvr>
                                      <p:to>
                                        <p:strVal val="visible"/>
                                      </p:to>
                                    </p:set>
                                    <p:animEffect transition="in" filter="fade">
                                      <p:cBhvr>
                                        <p:cTn id="20" dur="500"/>
                                        <p:tgtEl>
                                          <p:spTgt spid="2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6"/>
                                        </p:tgtEl>
                                        <p:attrNameLst>
                                          <p:attrName>style.visibility</p:attrName>
                                        </p:attrNameLst>
                                      </p:cBhvr>
                                      <p:to>
                                        <p:strVal val="visible"/>
                                      </p:to>
                                    </p:set>
                                    <p:animEffect transition="in" filter="fade">
                                      <p:cBhvr>
                                        <p:cTn id="23" dur="500"/>
                                        <p:tgtEl>
                                          <p:spTgt spid="2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9"/>
                                        </p:tgtEl>
                                        <p:attrNameLst>
                                          <p:attrName>style.visibility</p:attrName>
                                        </p:attrNameLst>
                                      </p:cBhvr>
                                      <p:to>
                                        <p:strVal val="visible"/>
                                      </p:to>
                                    </p:set>
                                    <p:animEffect transition="in" filter="fade">
                                      <p:cBhvr>
                                        <p:cTn id="26" dur="500"/>
                                        <p:tgtEl>
                                          <p:spTgt spid="2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3"/>
                                        </p:tgtEl>
                                        <p:attrNameLst>
                                          <p:attrName>style.visibility</p:attrName>
                                        </p:attrNameLst>
                                      </p:cBhvr>
                                      <p:to>
                                        <p:strVal val="visible"/>
                                      </p:to>
                                    </p:set>
                                    <p:animEffect transition="in" filter="fade">
                                      <p:cBhvr>
                                        <p:cTn id="29" dur="500"/>
                                        <p:tgtEl>
                                          <p:spTgt spid="223"/>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21"/>
                                        </p:tgtEl>
                                        <p:attrNameLst>
                                          <p:attrName>style.visibility</p:attrName>
                                        </p:attrNameLst>
                                      </p:cBhvr>
                                      <p:to>
                                        <p:strVal val="visible"/>
                                      </p:to>
                                    </p:set>
                                    <p:animEffect transition="in" filter="fade">
                                      <p:cBhvr>
                                        <p:cTn id="33" dur="500"/>
                                        <p:tgtEl>
                                          <p:spTgt spid="2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4"/>
                                        </p:tgtEl>
                                        <p:attrNameLst>
                                          <p:attrName>style.visibility</p:attrName>
                                        </p:attrNameLst>
                                      </p:cBhvr>
                                      <p:to>
                                        <p:strVal val="visible"/>
                                      </p:to>
                                    </p:set>
                                    <p:animEffect transition="in" filter="fade">
                                      <p:cBhvr>
                                        <p:cTn id="36" dur="500"/>
                                        <p:tgtEl>
                                          <p:spTgt spid="2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7"/>
                                        </p:tgtEl>
                                        <p:attrNameLst>
                                          <p:attrName>style.visibility</p:attrName>
                                        </p:attrNameLst>
                                      </p:cBhvr>
                                      <p:to>
                                        <p:strVal val="visible"/>
                                      </p:to>
                                    </p:set>
                                    <p:animEffect transition="in" filter="fade">
                                      <p:cBhvr>
                                        <p:cTn id="39" dur="500"/>
                                        <p:tgtEl>
                                          <p:spTgt spid="2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0"/>
                                        </p:tgtEl>
                                        <p:attrNameLst>
                                          <p:attrName>style.visibility</p:attrName>
                                        </p:attrNameLst>
                                      </p:cBhvr>
                                      <p:to>
                                        <p:strVal val="visible"/>
                                      </p:to>
                                    </p:set>
                                    <p:animEffect transition="in" filter="fade">
                                      <p:cBhvr>
                                        <p:cTn id="4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1" grpId="0"/>
      <p:bldP spid="222" grpId="0"/>
      <p:bldP spid="223" grpId="0"/>
      <p:bldP spid="224" grpId="0"/>
      <p:bldP spid="225" grpId="0" animBg="1"/>
      <p:bldP spid="226" grpId="0" animBg="1"/>
      <p:bldP spid="227" grpId="0" animBg="1"/>
      <p:bldP spid="228" grpId="0"/>
      <p:bldP spid="229" grpId="0"/>
      <p:bldP spid="2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67" name="Google Shape;267;p19"/>
          <p:cNvGrpSpPr/>
          <p:nvPr/>
        </p:nvGrpSpPr>
        <p:grpSpPr>
          <a:xfrm>
            <a:off x="4636623" y="1914376"/>
            <a:ext cx="2918755" cy="495640"/>
            <a:chOff x="0" y="-9525"/>
            <a:chExt cx="2449323" cy="415925"/>
          </a:xfrm>
        </p:grpSpPr>
        <p:sp>
          <p:nvSpPr>
            <p:cNvPr id="268" name="Google Shape;268;p19"/>
            <p:cNvSpPr/>
            <p:nvPr/>
          </p:nvSpPr>
          <p:spPr>
            <a:xfrm>
              <a:off x="0" y="0"/>
              <a:ext cx="2449323" cy="406400"/>
            </a:xfrm>
            <a:custGeom>
              <a:avLst/>
              <a:gdLst/>
              <a:ahLst/>
              <a:cxnLst/>
              <a:rect l="l" t="t" r="r" b="b"/>
              <a:pathLst>
                <a:path w="2449323" h="406400" extrusionOk="0">
                  <a:moveTo>
                    <a:pt x="2246123" y="0"/>
                  </a:moveTo>
                  <a:cubicBezTo>
                    <a:pt x="2358348" y="0"/>
                    <a:pt x="2449323" y="90976"/>
                    <a:pt x="2449323" y="203200"/>
                  </a:cubicBezTo>
                  <a:cubicBezTo>
                    <a:pt x="2449323" y="315424"/>
                    <a:pt x="2358348" y="406400"/>
                    <a:pt x="2246123" y="406400"/>
                  </a:cubicBezTo>
                  <a:lnTo>
                    <a:pt x="203200" y="406400"/>
                  </a:lnTo>
                  <a:cubicBezTo>
                    <a:pt x="90976" y="406400"/>
                    <a:pt x="0" y="315424"/>
                    <a:pt x="0" y="203200"/>
                  </a:cubicBezTo>
                  <a:cubicBezTo>
                    <a:pt x="0" y="90976"/>
                    <a:pt x="90976" y="0"/>
                    <a:pt x="203200" y="0"/>
                  </a:cubicBezTo>
                  <a:close/>
                </a:path>
              </a:pathLst>
            </a:custGeom>
            <a:solidFill>
              <a:srgbClr val="FACB65"/>
            </a:solidFill>
            <a:ln w="38100" cap="sq" cmpd="sng">
              <a:solidFill>
                <a:srgbClr val="282828"/>
              </a:solidFill>
              <a:prstDash val="solid"/>
              <a:miter lim="8000"/>
              <a:headEnd type="none" w="sm" len="sm"/>
              <a:tailEnd type="none" w="sm" len="sm"/>
            </a:ln>
          </p:spPr>
          <p:txBody>
            <a:bodyPr spcFirstLastPara="1" wrap="square" lIns="60950" tIns="60950" rIns="60950" bIns="60950" anchor="ctr" anchorCtr="0">
              <a:noAutofit/>
            </a:bodyPr>
            <a:lstStyle/>
            <a:p>
              <a:endParaRPr lang="fr-FR" sz="1200" dirty="0"/>
            </a:p>
          </p:txBody>
        </p:sp>
        <p:sp>
          <p:nvSpPr>
            <p:cNvPr id="269" name="Google Shape;269;p19"/>
            <p:cNvSpPr txBox="1"/>
            <p:nvPr/>
          </p:nvSpPr>
          <p:spPr>
            <a:xfrm>
              <a:off x="0" y="-9525"/>
              <a:ext cx="2449323" cy="415925"/>
            </a:xfrm>
            <a:prstGeom prst="rect">
              <a:avLst/>
            </a:prstGeom>
            <a:noFill/>
            <a:ln>
              <a:noFill/>
            </a:ln>
          </p:spPr>
          <p:txBody>
            <a:bodyPr spcFirstLastPara="1" wrap="square" lIns="33867" tIns="33867" rIns="33867" bIns="33867" anchor="ctr" anchorCtr="0">
              <a:noAutofit/>
            </a:bodyPr>
            <a:lstStyle/>
            <a:p>
              <a:pPr algn="ctr">
                <a:lnSpc>
                  <a:spcPct val="122008"/>
                </a:lnSpc>
              </a:pPr>
              <a:r>
                <a:rPr lang="fr-FR" sz="1799" dirty="0">
                  <a:solidFill>
                    <a:srgbClr val="282828"/>
                  </a:solidFill>
                  <a:latin typeface="Asap Medium"/>
                </a:rPr>
                <a:t>Régionales</a:t>
              </a:r>
            </a:p>
          </p:txBody>
        </p:sp>
      </p:grpSp>
      <p:sp>
        <p:nvSpPr>
          <p:cNvPr id="277" name="Google Shape;277;p19"/>
          <p:cNvSpPr txBox="1"/>
          <p:nvPr/>
        </p:nvSpPr>
        <p:spPr>
          <a:xfrm>
            <a:off x="9336505" y="5204785"/>
            <a:ext cx="2855495" cy="1042978"/>
          </a:xfrm>
          <a:prstGeom prst="rect">
            <a:avLst/>
          </a:prstGeom>
          <a:noFill/>
          <a:ln>
            <a:noFill/>
          </a:ln>
        </p:spPr>
        <p:txBody>
          <a:bodyPr spcFirstLastPara="1" wrap="square" lIns="0" tIns="0" rIns="0" bIns="0" anchor="t" anchorCtr="0">
            <a:spAutoFit/>
          </a:bodyPr>
          <a:lstStyle/>
          <a:p>
            <a:pPr algn="ctr">
              <a:lnSpc>
                <a:spcPct val="121000"/>
              </a:lnSpc>
            </a:pPr>
            <a:r>
              <a:rPr lang="fr-FR" sz="1867" dirty="0">
                <a:solidFill>
                  <a:srgbClr val="282828"/>
                </a:solidFill>
                <a:latin typeface="Asap"/>
              </a:rPr>
              <a:t>Des </a:t>
            </a:r>
            <a:r>
              <a:rPr lang="fr-FR" sz="1867" b="1" dirty="0">
                <a:solidFill>
                  <a:srgbClr val="282828"/>
                </a:solidFill>
                <a:latin typeface="Asap"/>
              </a:rPr>
              <a:t>visites techniques </a:t>
            </a:r>
            <a:r>
              <a:rPr lang="fr-FR" sz="1867" dirty="0">
                <a:solidFill>
                  <a:srgbClr val="282828"/>
                </a:solidFill>
                <a:latin typeface="Asap"/>
              </a:rPr>
              <a:t>des différentes installations nucléaires.</a:t>
            </a:r>
          </a:p>
        </p:txBody>
      </p:sp>
      <p:sp>
        <p:nvSpPr>
          <p:cNvPr id="278" name="Google Shape;278;p19"/>
          <p:cNvSpPr txBox="1"/>
          <p:nvPr/>
        </p:nvSpPr>
        <p:spPr>
          <a:xfrm>
            <a:off x="4963675" y="5210069"/>
            <a:ext cx="2264651" cy="1042978"/>
          </a:xfrm>
          <a:prstGeom prst="rect">
            <a:avLst/>
          </a:prstGeom>
          <a:noFill/>
          <a:ln>
            <a:noFill/>
          </a:ln>
        </p:spPr>
        <p:txBody>
          <a:bodyPr spcFirstLastPara="1" wrap="square" lIns="0" tIns="0" rIns="0" bIns="0" anchor="t" anchorCtr="0">
            <a:spAutoFit/>
          </a:bodyPr>
          <a:lstStyle/>
          <a:p>
            <a:pPr algn="ctr">
              <a:lnSpc>
                <a:spcPct val="121000"/>
              </a:lnSpc>
            </a:pPr>
            <a:r>
              <a:rPr lang="fr-FR" sz="1867" dirty="0">
                <a:solidFill>
                  <a:srgbClr val="282828"/>
                </a:solidFill>
                <a:latin typeface="Asap"/>
              </a:rPr>
              <a:t>Des </a:t>
            </a:r>
            <a:r>
              <a:rPr lang="fr-FR" sz="1867" b="1" dirty="0" err="1">
                <a:solidFill>
                  <a:srgbClr val="282828"/>
                </a:solidFill>
                <a:latin typeface="Asap"/>
              </a:rPr>
              <a:t>afterworks</a:t>
            </a:r>
            <a:r>
              <a:rPr lang="fr-FR" sz="1867" dirty="0">
                <a:solidFill>
                  <a:srgbClr val="282828"/>
                </a:solidFill>
                <a:latin typeface="Asap"/>
              </a:rPr>
              <a:t> et des rencontres avec des dirigeants.</a:t>
            </a:r>
          </a:p>
        </p:txBody>
      </p:sp>
      <p:sp>
        <p:nvSpPr>
          <p:cNvPr id="279" name="Google Shape;279;p19"/>
          <p:cNvSpPr txBox="1"/>
          <p:nvPr/>
        </p:nvSpPr>
        <p:spPr>
          <a:xfrm>
            <a:off x="313025" y="937654"/>
            <a:ext cx="11565951" cy="945515"/>
          </a:xfrm>
          <a:prstGeom prst="rect">
            <a:avLst/>
          </a:prstGeom>
          <a:noFill/>
          <a:ln>
            <a:noFill/>
          </a:ln>
        </p:spPr>
        <p:txBody>
          <a:bodyPr spcFirstLastPara="1" wrap="square" lIns="0" tIns="0" rIns="0" bIns="0" anchor="t" anchorCtr="0">
            <a:spAutoFit/>
          </a:bodyPr>
          <a:lstStyle/>
          <a:p>
            <a:pPr algn="ctr">
              <a:lnSpc>
                <a:spcPct val="128003"/>
              </a:lnSpc>
            </a:pPr>
            <a:r>
              <a:rPr lang="fr-FR" sz="4800" b="1" dirty="0">
                <a:solidFill>
                  <a:srgbClr val="282828"/>
                </a:solidFill>
                <a:latin typeface="Poppins"/>
                <a:ea typeface="Poppins"/>
                <a:cs typeface="Poppins"/>
                <a:sym typeface="Poppins"/>
              </a:rPr>
              <a:t>Nos activités </a:t>
            </a:r>
            <a:endParaRPr lang="fr-FR" sz="733" dirty="0"/>
          </a:p>
        </p:txBody>
      </p:sp>
      <p:pic>
        <p:nvPicPr>
          <p:cNvPr id="281" name="Google Shape;281;p19"/>
          <p:cNvPicPr preferRelativeResize="0"/>
          <p:nvPr/>
        </p:nvPicPr>
        <p:blipFill>
          <a:blip r:embed="rId3" cstate="screen">
            <a:extLst>
              <a:ext uri="{28A0092B-C50C-407E-A947-70E740481C1C}">
                <a14:useLocalDpi xmlns:a14="http://schemas.microsoft.com/office/drawing/2010/main"/>
              </a:ext>
            </a:extLst>
          </a:blip>
          <a:srcRect/>
          <a:stretch/>
        </p:blipFill>
        <p:spPr>
          <a:xfrm>
            <a:off x="5126968" y="2788163"/>
            <a:ext cx="1938062" cy="1976827"/>
          </a:xfrm>
          <a:prstGeom prst="ellipse">
            <a:avLst/>
          </a:prstGeom>
          <a:noFill/>
          <a:ln>
            <a:noFill/>
          </a:ln>
        </p:spPr>
      </p:pic>
      <p:pic>
        <p:nvPicPr>
          <p:cNvPr id="282" name="Google Shape;282;p19"/>
          <p:cNvPicPr preferRelativeResize="0"/>
          <p:nvPr/>
        </p:nvPicPr>
        <p:blipFill>
          <a:blip r:embed="rId4" cstate="screen">
            <a:extLst>
              <a:ext uri="{28A0092B-C50C-407E-A947-70E740481C1C}">
                <a14:useLocalDpi xmlns:a14="http://schemas.microsoft.com/office/drawing/2010/main"/>
              </a:ext>
            </a:extLst>
          </a:blip>
          <a:srcRect/>
          <a:stretch/>
        </p:blipFill>
        <p:spPr>
          <a:xfrm>
            <a:off x="9940914" y="2788163"/>
            <a:ext cx="1938062" cy="1976827"/>
          </a:xfrm>
          <a:prstGeom prst="ellipse">
            <a:avLst/>
          </a:prstGeom>
          <a:noFill/>
          <a:ln>
            <a:noFill/>
          </a:ln>
        </p:spPr>
      </p:pic>
      <p:sp>
        <p:nvSpPr>
          <p:cNvPr id="7" name="ZoneTexte 6">
            <a:extLst>
              <a:ext uri="{FF2B5EF4-FFF2-40B4-BE49-F238E27FC236}">
                <a16:creationId xmlns:a16="http://schemas.microsoft.com/office/drawing/2014/main" id="{5D8655BB-0C37-0370-BC76-E7E7DDBA8376}"/>
              </a:ext>
            </a:extLst>
          </p:cNvPr>
          <p:cNvSpPr txBox="1"/>
          <p:nvPr/>
        </p:nvSpPr>
        <p:spPr>
          <a:xfrm>
            <a:off x="0" y="5269764"/>
            <a:ext cx="3232485" cy="954300"/>
          </a:xfrm>
          <a:prstGeom prst="rect">
            <a:avLst/>
          </a:prstGeom>
          <a:noFill/>
        </p:spPr>
        <p:txBody>
          <a:bodyPr wrap="square" rtlCol="0">
            <a:spAutoFit/>
          </a:bodyPr>
          <a:lstStyle/>
          <a:p>
            <a:pPr algn="ctr"/>
            <a:r>
              <a:rPr lang="fr-FR" sz="1867" dirty="0">
                <a:latin typeface="Asap" panose="020B0604020202020204" charset="0"/>
              </a:rPr>
              <a:t>Des</a:t>
            </a:r>
            <a:r>
              <a:rPr lang="fr-FR" sz="1867" b="1" dirty="0">
                <a:latin typeface="Asap" panose="020B0604020202020204" charset="0"/>
              </a:rPr>
              <a:t> visites institutionnelles</a:t>
            </a:r>
            <a:r>
              <a:rPr lang="fr-FR" sz="1867" dirty="0">
                <a:latin typeface="Asap" panose="020B0604020202020204" charset="0"/>
              </a:rPr>
              <a:t> au sein des grandes institutions françaises.</a:t>
            </a:r>
          </a:p>
        </p:txBody>
      </p:sp>
      <p:pic>
        <p:nvPicPr>
          <p:cNvPr id="1026" name="Picture 2" descr="p6 senat cnews mar">
            <a:extLst>
              <a:ext uri="{FF2B5EF4-FFF2-40B4-BE49-F238E27FC236}">
                <a16:creationId xmlns:a16="http://schemas.microsoft.com/office/drawing/2014/main" id="{47EA80F8-08B7-4348-015D-0E1FB3D428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13024" y="3031794"/>
            <a:ext cx="2235108" cy="197682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E70B520E-D08C-2ABB-C394-B01EB2B881A0}"/>
              </a:ext>
            </a:extLst>
          </p:cNvPr>
          <p:cNvPicPr>
            <a:picLocks noChangeAspect="1"/>
          </p:cNvPicPr>
          <p:nvPr/>
        </p:nvPicPr>
        <p:blipFill>
          <a:blip r:embed="rId6"/>
          <a:stretch>
            <a:fillRect/>
          </a:stretch>
        </p:blipFill>
        <p:spPr>
          <a:xfrm>
            <a:off x="380998" y="85194"/>
            <a:ext cx="1442761" cy="708780"/>
          </a:xfrm>
          <a:prstGeom prst="rect">
            <a:avLst/>
          </a:prstGeom>
        </p:spPr>
      </p:pic>
      <p:pic>
        <p:nvPicPr>
          <p:cNvPr id="3" name="Image 2">
            <a:extLst>
              <a:ext uri="{FF2B5EF4-FFF2-40B4-BE49-F238E27FC236}">
                <a16:creationId xmlns:a16="http://schemas.microsoft.com/office/drawing/2014/main" id="{6ECBC398-35BA-0B80-882E-6C6D86A1BA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38333" y="85194"/>
            <a:ext cx="2239153" cy="690792"/>
          </a:xfrm>
          <a:prstGeom prst="rect">
            <a:avLst/>
          </a:prstGeom>
          <a:noFill/>
        </p:spPr>
      </p:pic>
      <p:pic>
        <p:nvPicPr>
          <p:cNvPr id="4" name="Image 3">
            <a:extLst>
              <a:ext uri="{FF2B5EF4-FFF2-40B4-BE49-F238E27FC236}">
                <a16:creationId xmlns:a16="http://schemas.microsoft.com/office/drawing/2014/main" id="{00554964-8B70-796F-5BFA-155577EF3FE7}"/>
              </a:ext>
            </a:extLst>
          </p:cNvPr>
          <p:cNvPicPr>
            <a:picLocks noChangeAspect="1"/>
          </p:cNvPicPr>
          <p:nvPr/>
        </p:nvPicPr>
        <p:blipFill>
          <a:blip r:embed="rId8"/>
          <a:stretch>
            <a:fillRect/>
          </a:stretch>
        </p:blipFill>
        <p:spPr>
          <a:xfrm>
            <a:off x="5462614" y="43511"/>
            <a:ext cx="2084267" cy="774157"/>
          </a:xfrm>
          <a:prstGeom prst="rect">
            <a:avLst/>
          </a:prstGeom>
        </p:spPr>
      </p:pic>
      <p:pic>
        <p:nvPicPr>
          <p:cNvPr id="5" name="Image 4">
            <a:extLst>
              <a:ext uri="{FF2B5EF4-FFF2-40B4-BE49-F238E27FC236}">
                <a16:creationId xmlns:a16="http://schemas.microsoft.com/office/drawing/2014/main" id="{8C20C9E2-EEF1-917C-6EA5-B94D850276F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6" name="Image 5">
            <a:extLst>
              <a:ext uri="{FF2B5EF4-FFF2-40B4-BE49-F238E27FC236}">
                <a16:creationId xmlns:a16="http://schemas.microsoft.com/office/drawing/2014/main" id="{8B6D57CF-FC70-1C50-7FD5-2C2DD2C77513}"/>
              </a:ext>
            </a:extLst>
          </p:cNvPr>
          <p:cNvPicPr>
            <a:picLocks noChangeAspect="1"/>
          </p:cNvPicPr>
          <p:nvPr/>
        </p:nvPicPr>
        <p:blipFill>
          <a:blip r:embed="rId10"/>
          <a:stretch>
            <a:fillRect/>
          </a:stretch>
        </p:blipFill>
        <p:spPr>
          <a:xfrm>
            <a:off x="10909945" y="47827"/>
            <a:ext cx="739111" cy="79254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par>
                                <p:cTn id="8" presetID="10" presetClass="entr" presetSubtype="0" fill="hold" nodeType="withEffect">
                                  <p:stCondLst>
                                    <p:cond delay="0"/>
                                  </p:stCondLst>
                                  <p:childTnLst>
                                    <p:set>
                                      <p:cBhvr>
                                        <p:cTn id="9" dur="1" fill="hold">
                                          <p:stCondLst>
                                            <p:cond delay="0"/>
                                          </p:stCondLst>
                                        </p:cTn>
                                        <p:tgtEl>
                                          <p:spTgt spid="281"/>
                                        </p:tgtEl>
                                        <p:attrNameLst>
                                          <p:attrName>style.visibility</p:attrName>
                                        </p:attrNameLst>
                                      </p:cBhvr>
                                      <p:to>
                                        <p:strVal val="visible"/>
                                      </p:to>
                                    </p:set>
                                    <p:animEffect transition="in" filter="fade">
                                      <p:cBhvr>
                                        <p:cTn id="10" dur="500"/>
                                        <p:tgtEl>
                                          <p:spTgt spid="28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8"/>
                                        </p:tgtEl>
                                        <p:attrNameLst>
                                          <p:attrName>style.visibility</p:attrName>
                                        </p:attrNameLst>
                                      </p:cBhvr>
                                      <p:to>
                                        <p:strVal val="visible"/>
                                      </p:to>
                                    </p:set>
                                    <p:animEffect transition="in" filter="fade">
                                      <p:cBhvr>
                                        <p:cTn id="14" dur="500"/>
                                        <p:tgtEl>
                                          <p:spTgt spid="278"/>
                                        </p:tgtEl>
                                      </p:cBhvr>
                                    </p:animEffect>
                                  </p:childTnLst>
                                </p:cTn>
                              </p:par>
                              <p:par>
                                <p:cTn id="15" presetID="10" presetClass="entr" presetSubtype="0" fill="hold" nodeType="withEffect">
                                  <p:stCondLst>
                                    <p:cond delay="0"/>
                                  </p:stCondLst>
                                  <p:childTnLst>
                                    <p:set>
                                      <p:cBhvr>
                                        <p:cTn id="16" dur="1" fill="hold">
                                          <p:stCondLst>
                                            <p:cond delay="0"/>
                                          </p:stCondLst>
                                        </p:cTn>
                                        <p:tgtEl>
                                          <p:spTgt spid="282"/>
                                        </p:tgtEl>
                                        <p:attrNameLst>
                                          <p:attrName>style.visibility</p:attrName>
                                        </p:attrNameLst>
                                      </p:cBhvr>
                                      <p:to>
                                        <p:strVal val="visible"/>
                                      </p:to>
                                    </p:set>
                                    <p:animEffect transition="in" filter="fade">
                                      <p:cBhvr>
                                        <p:cTn id="17" dur="500"/>
                                        <p:tgtEl>
                                          <p:spTgt spid="28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77"/>
                                        </p:tgtEl>
                                        <p:attrNameLst>
                                          <p:attrName>style.visibility</p:attrName>
                                        </p:attrNameLst>
                                      </p:cBhvr>
                                      <p:to>
                                        <p:strVal val="visible"/>
                                      </p:to>
                                    </p:set>
                                    <p:animEffect transition="in" filter="fade">
                                      <p:cBhvr>
                                        <p:cTn id="21"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P spid="2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2271824D-106F-D742-7DAC-673FC87BAC0C}"/>
            </a:ext>
          </a:extLst>
        </p:cNvPr>
        <p:cNvGrpSpPr/>
        <p:nvPr/>
      </p:nvGrpSpPr>
      <p:grpSpPr>
        <a:xfrm>
          <a:off x="0" y="0"/>
          <a:ext cx="0" cy="0"/>
          <a:chOff x="0" y="0"/>
          <a:chExt cx="0" cy="0"/>
        </a:xfrm>
      </p:grpSpPr>
      <p:grpSp>
        <p:nvGrpSpPr>
          <p:cNvPr id="273" name="Google Shape;273;p19">
            <a:extLst>
              <a:ext uri="{FF2B5EF4-FFF2-40B4-BE49-F238E27FC236}">
                <a16:creationId xmlns:a16="http://schemas.microsoft.com/office/drawing/2014/main" id="{CF7B4040-2060-940C-11DC-F643CA990337}"/>
              </a:ext>
            </a:extLst>
          </p:cNvPr>
          <p:cNvGrpSpPr/>
          <p:nvPr/>
        </p:nvGrpSpPr>
        <p:grpSpPr>
          <a:xfrm>
            <a:off x="4636623" y="1732159"/>
            <a:ext cx="2918755" cy="495640"/>
            <a:chOff x="0" y="-9525"/>
            <a:chExt cx="2449323" cy="415925"/>
          </a:xfrm>
        </p:grpSpPr>
        <p:sp>
          <p:nvSpPr>
            <p:cNvPr id="274" name="Google Shape;274;p19">
              <a:extLst>
                <a:ext uri="{FF2B5EF4-FFF2-40B4-BE49-F238E27FC236}">
                  <a16:creationId xmlns:a16="http://schemas.microsoft.com/office/drawing/2014/main" id="{ECE371AA-1080-DD69-08A6-C79C08258CC7}"/>
                </a:ext>
              </a:extLst>
            </p:cNvPr>
            <p:cNvSpPr/>
            <p:nvPr/>
          </p:nvSpPr>
          <p:spPr>
            <a:xfrm>
              <a:off x="0" y="0"/>
              <a:ext cx="2449323" cy="406400"/>
            </a:xfrm>
            <a:custGeom>
              <a:avLst/>
              <a:gdLst/>
              <a:ahLst/>
              <a:cxnLst/>
              <a:rect l="l" t="t" r="r" b="b"/>
              <a:pathLst>
                <a:path w="2449323" h="406400" extrusionOk="0">
                  <a:moveTo>
                    <a:pt x="2246123" y="0"/>
                  </a:moveTo>
                  <a:cubicBezTo>
                    <a:pt x="2358348" y="0"/>
                    <a:pt x="2449323" y="90976"/>
                    <a:pt x="2449323" y="203200"/>
                  </a:cubicBezTo>
                  <a:cubicBezTo>
                    <a:pt x="2449323" y="315424"/>
                    <a:pt x="2358348" y="406400"/>
                    <a:pt x="2246123" y="406400"/>
                  </a:cubicBezTo>
                  <a:lnTo>
                    <a:pt x="203200" y="406400"/>
                  </a:lnTo>
                  <a:cubicBezTo>
                    <a:pt x="90976" y="406400"/>
                    <a:pt x="0" y="315424"/>
                    <a:pt x="0" y="203200"/>
                  </a:cubicBezTo>
                  <a:cubicBezTo>
                    <a:pt x="0" y="90976"/>
                    <a:pt x="90976" y="0"/>
                    <a:pt x="203200" y="0"/>
                  </a:cubicBezTo>
                  <a:close/>
                </a:path>
              </a:pathLst>
            </a:custGeom>
            <a:solidFill>
              <a:srgbClr val="01C892"/>
            </a:solidFill>
            <a:ln w="38100" cap="sq" cmpd="sng">
              <a:solidFill>
                <a:srgbClr val="282828"/>
              </a:solidFill>
              <a:prstDash val="solid"/>
              <a:miter lim="8000"/>
              <a:headEnd type="none" w="sm" len="sm"/>
              <a:tailEnd type="none" w="sm" len="sm"/>
            </a:ln>
          </p:spPr>
          <p:txBody>
            <a:bodyPr spcFirstLastPara="1" wrap="square" lIns="60950" tIns="60950" rIns="60950" bIns="60950" anchor="ctr" anchorCtr="0">
              <a:noAutofit/>
            </a:bodyPr>
            <a:lstStyle/>
            <a:p>
              <a:endParaRPr lang="fr-FR" sz="1200" dirty="0"/>
            </a:p>
          </p:txBody>
        </p:sp>
        <p:sp>
          <p:nvSpPr>
            <p:cNvPr id="275" name="Google Shape;275;p19">
              <a:extLst>
                <a:ext uri="{FF2B5EF4-FFF2-40B4-BE49-F238E27FC236}">
                  <a16:creationId xmlns:a16="http://schemas.microsoft.com/office/drawing/2014/main" id="{B71C1AE2-3576-959C-887D-2BF83D705EBB}"/>
                </a:ext>
              </a:extLst>
            </p:cNvPr>
            <p:cNvSpPr txBox="1"/>
            <p:nvPr/>
          </p:nvSpPr>
          <p:spPr>
            <a:xfrm>
              <a:off x="0" y="-9525"/>
              <a:ext cx="2449323" cy="415925"/>
            </a:xfrm>
            <a:prstGeom prst="rect">
              <a:avLst/>
            </a:prstGeom>
            <a:noFill/>
            <a:ln>
              <a:noFill/>
            </a:ln>
          </p:spPr>
          <p:txBody>
            <a:bodyPr spcFirstLastPara="1" wrap="square" lIns="33867" tIns="33867" rIns="33867" bIns="33867" anchor="ctr" anchorCtr="0">
              <a:noAutofit/>
            </a:bodyPr>
            <a:lstStyle/>
            <a:p>
              <a:pPr algn="ctr">
                <a:lnSpc>
                  <a:spcPct val="122008"/>
                </a:lnSpc>
              </a:pPr>
              <a:r>
                <a:rPr lang="fr-FR" sz="1799" dirty="0">
                  <a:solidFill>
                    <a:srgbClr val="282828"/>
                  </a:solidFill>
                  <a:latin typeface="Asap Medium"/>
                  <a:ea typeface="Asap Medium"/>
                  <a:cs typeface="Asap Medium"/>
                  <a:sym typeface="Asap Medium"/>
                </a:rPr>
                <a:t>Nationales</a:t>
              </a:r>
              <a:endParaRPr lang="fr-FR" sz="1200" dirty="0"/>
            </a:p>
          </p:txBody>
        </p:sp>
      </p:grpSp>
      <p:sp>
        <p:nvSpPr>
          <p:cNvPr id="279" name="Google Shape;279;p19">
            <a:extLst>
              <a:ext uri="{FF2B5EF4-FFF2-40B4-BE49-F238E27FC236}">
                <a16:creationId xmlns:a16="http://schemas.microsoft.com/office/drawing/2014/main" id="{FD765B54-78CD-B31F-A70B-29DC9DDE8395}"/>
              </a:ext>
            </a:extLst>
          </p:cNvPr>
          <p:cNvSpPr txBox="1"/>
          <p:nvPr/>
        </p:nvSpPr>
        <p:spPr>
          <a:xfrm>
            <a:off x="313024" y="840367"/>
            <a:ext cx="11565951" cy="945515"/>
          </a:xfrm>
          <a:prstGeom prst="rect">
            <a:avLst/>
          </a:prstGeom>
          <a:noFill/>
          <a:ln>
            <a:noFill/>
          </a:ln>
        </p:spPr>
        <p:txBody>
          <a:bodyPr spcFirstLastPara="1" wrap="square" lIns="0" tIns="0" rIns="0" bIns="0" anchor="t" anchorCtr="0">
            <a:spAutoFit/>
          </a:bodyPr>
          <a:lstStyle/>
          <a:p>
            <a:pPr algn="ctr">
              <a:lnSpc>
                <a:spcPct val="128003"/>
              </a:lnSpc>
            </a:pPr>
            <a:r>
              <a:rPr lang="fr-FR" sz="4800" b="1" dirty="0">
                <a:solidFill>
                  <a:srgbClr val="282828"/>
                </a:solidFill>
                <a:latin typeface="Poppins"/>
                <a:ea typeface="Poppins"/>
                <a:cs typeface="Poppins"/>
                <a:sym typeface="Poppins"/>
              </a:rPr>
              <a:t>Nos activités </a:t>
            </a:r>
            <a:endParaRPr lang="fr-FR" sz="733" dirty="0"/>
          </a:p>
        </p:txBody>
      </p:sp>
      <p:pic>
        <p:nvPicPr>
          <p:cNvPr id="2" name="Picture 1" descr="A blue and black text&#10;&#10;Description automatically generated">
            <a:extLst>
              <a:ext uri="{FF2B5EF4-FFF2-40B4-BE49-F238E27FC236}">
                <a16:creationId xmlns:a16="http://schemas.microsoft.com/office/drawing/2014/main" id="{7EF7FD43-8CED-0348-153B-F1AEC5B9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5455" y="4820761"/>
            <a:ext cx="3166424" cy="813651"/>
          </a:xfrm>
          <a:prstGeom prst="rect">
            <a:avLst/>
          </a:prstGeom>
        </p:spPr>
      </p:pic>
      <p:pic>
        <p:nvPicPr>
          <p:cNvPr id="7" name="Google Shape;204;p15">
            <a:extLst>
              <a:ext uri="{FF2B5EF4-FFF2-40B4-BE49-F238E27FC236}">
                <a16:creationId xmlns:a16="http://schemas.microsoft.com/office/drawing/2014/main" id="{B22B1D43-3CA5-EE04-FF74-1235F5E9315C}"/>
              </a:ext>
            </a:extLst>
          </p:cNvPr>
          <p:cNvPicPr preferRelativeResize="0"/>
          <p:nvPr/>
        </p:nvPicPr>
        <p:blipFill>
          <a:blip r:embed="rId4" cstate="screen">
            <a:extLst>
              <a:ext uri="{28A0092B-C50C-407E-A947-70E740481C1C}">
                <a14:useLocalDpi xmlns:a14="http://schemas.microsoft.com/office/drawing/2010/main"/>
              </a:ext>
            </a:extLst>
          </a:blip>
          <a:srcRect b="-978"/>
          <a:stretch/>
        </p:blipFill>
        <p:spPr>
          <a:xfrm>
            <a:off x="6148637" y="2474862"/>
            <a:ext cx="2635636" cy="2523319"/>
          </a:xfrm>
          <a:prstGeom prst="ellipse">
            <a:avLst/>
          </a:prstGeom>
          <a:noFill/>
          <a:ln>
            <a:noFill/>
          </a:ln>
        </p:spPr>
      </p:pic>
      <p:pic>
        <p:nvPicPr>
          <p:cNvPr id="1026" name="Picture 2" descr="Jeune Génération - Sfen">
            <a:extLst>
              <a:ext uri="{FF2B5EF4-FFF2-40B4-BE49-F238E27FC236}">
                <a16:creationId xmlns:a16="http://schemas.microsoft.com/office/drawing/2014/main" id="{1D5320E8-3F56-D945-6056-2ACD2477D5D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2648" y="2889855"/>
            <a:ext cx="2540000" cy="169333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76;p19">
            <a:extLst>
              <a:ext uri="{FF2B5EF4-FFF2-40B4-BE49-F238E27FC236}">
                <a16:creationId xmlns:a16="http://schemas.microsoft.com/office/drawing/2014/main" id="{2DE19D8E-3C67-D316-C59A-6D8B8FAF2222}"/>
              </a:ext>
            </a:extLst>
          </p:cNvPr>
          <p:cNvSpPr txBox="1"/>
          <p:nvPr/>
        </p:nvSpPr>
        <p:spPr>
          <a:xfrm>
            <a:off x="170597" y="4496340"/>
            <a:ext cx="3148800" cy="2011256"/>
          </a:xfrm>
          <a:prstGeom prst="rect">
            <a:avLst/>
          </a:prstGeom>
          <a:noFill/>
          <a:ln>
            <a:noFill/>
          </a:ln>
        </p:spPr>
        <p:txBody>
          <a:bodyPr spcFirstLastPara="1" wrap="square" lIns="0" tIns="0" rIns="0" bIns="0" anchor="t" anchorCtr="0">
            <a:spAutoFit/>
          </a:bodyPr>
          <a:lstStyle/>
          <a:p>
            <a:pPr algn="ctr"/>
            <a:r>
              <a:rPr lang="en-US" sz="1867" dirty="0" err="1">
                <a:solidFill>
                  <a:srgbClr val="282828"/>
                </a:solidFill>
                <a:latin typeface="Asap"/>
              </a:rPr>
              <a:t>Lancé</a:t>
            </a:r>
            <a:r>
              <a:rPr lang="en-US" sz="1867" dirty="0">
                <a:solidFill>
                  <a:srgbClr val="282828"/>
                </a:solidFill>
                <a:latin typeface="Asap"/>
              </a:rPr>
              <a:t> </a:t>
            </a:r>
            <a:r>
              <a:rPr lang="en-US" sz="1867" dirty="0" err="1">
                <a:solidFill>
                  <a:srgbClr val="282828"/>
                </a:solidFill>
                <a:latin typeface="Asap"/>
              </a:rPr>
              <a:t>en</a:t>
            </a:r>
            <a:r>
              <a:rPr lang="en-US" sz="1867" dirty="0">
                <a:solidFill>
                  <a:srgbClr val="282828"/>
                </a:solidFill>
                <a:latin typeface="Asap"/>
              </a:rPr>
              <a:t> 2016, </a:t>
            </a:r>
            <a:r>
              <a:rPr lang="en-US" sz="1867" dirty="0" err="1">
                <a:solidFill>
                  <a:srgbClr val="282828"/>
                </a:solidFill>
                <a:latin typeface="Asap"/>
              </a:rPr>
              <a:t>est</a:t>
            </a:r>
            <a:r>
              <a:rPr lang="en-US" sz="1867" dirty="0">
                <a:solidFill>
                  <a:srgbClr val="282828"/>
                </a:solidFill>
                <a:latin typeface="Asap"/>
              </a:rPr>
              <a:t> le </a:t>
            </a:r>
            <a:r>
              <a:rPr lang="en-US" sz="1867" b="1" dirty="0">
                <a:solidFill>
                  <a:srgbClr val="282828"/>
                </a:solidFill>
                <a:latin typeface="Asap"/>
              </a:rPr>
              <a:t>concours </a:t>
            </a:r>
            <a:r>
              <a:rPr lang="en-US" sz="1867" b="1" dirty="0" err="1">
                <a:solidFill>
                  <a:srgbClr val="282828"/>
                </a:solidFill>
                <a:latin typeface="Asap"/>
              </a:rPr>
              <a:t>d’innovation</a:t>
            </a:r>
            <a:r>
              <a:rPr lang="en-US" sz="1867" b="1" dirty="0">
                <a:solidFill>
                  <a:srgbClr val="282828"/>
                </a:solidFill>
                <a:latin typeface="Asap"/>
              </a:rPr>
              <a:t> </a:t>
            </a:r>
            <a:r>
              <a:rPr lang="en-US" sz="1867" dirty="0">
                <a:solidFill>
                  <a:srgbClr val="282828"/>
                </a:solidFill>
                <a:latin typeface="Asap"/>
              </a:rPr>
              <a:t>de la </a:t>
            </a:r>
            <a:r>
              <a:rPr lang="en-US" sz="1867" dirty="0" err="1">
                <a:solidFill>
                  <a:srgbClr val="282828"/>
                </a:solidFill>
                <a:latin typeface="Asap"/>
              </a:rPr>
              <a:t>filière</a:t>
            </a:r>
            <a:r>
              <a:rPr lang="en-US" sz="1867" dirty="0">
                <a:solidFill>
                  <a:srgbClr val="282828"/>
                </a:solidFill>
                <a:latin typeface="Asap"/>
              </a:rPr>
              <a:t> </a:t>
            </a:r>
            <a:r>
              <a:rPr lang="en-US" sz="1867" dirty="0" err="1">
                <a:solidFill>
                  <a:srgbClr val="282828"/>
                </a:solidFill>
                <a:latin typeface="Asap"/>
              </a:rPr>
              <a:t>nucléaire</a:t>
            </a:r>
            <a:r>
              <a:rPr lang="en-US" sz="1867" dirty="0">
                <a:solidFill>
                  <a:srgbClr val="282828"/>
                </a:solidFill>
                <a:latin typeface="Asap"/>
              </a:rPr>
              <a:t> française, </a:t>
            </a:r>
            <a:r>
              <a:rPr lang="en-US" sz="1867" dirty="0" err="1">
                <a:solidFill>
                  <a:srgbClr val="282828"/>
                </a:solidFill>
                <a:latin typeface="Asap"/>
              </a:rPr>
              <a:t>destiné</a:t>
            </a:r>
            <a:r>
              <a:rPr lang="en-US" sz="1867" dirty="0">
                <a:solidFill>
                  <a:srgbClr val="282828"/>
                </a:solidFill>
                <a:latin typeface="Asap"/>
              </a:rPr>
              <a:t> aux </a:t>
            </a:r>
            <a:r>
              <a:rPr lang="en-US" sz="1867" dirty="0" err="1">
                <a:solidFill>
                  <a:srgbClr val="282828"/>
                </a:solidFill>
                <a:latin typeface="Asap"/>
              </a:rPr>
              <a:t>étudiants</a:t>
            </a:r>
            <a:r>
              <a:rPr lang="en-US" sz="1867" dirty="0">
                <a:solidFill>
                  <a:srgbClr val="282828"/>
                </a:solidFill>
                <a:latin typeface="Asap"/>
              </a:rPr>
              <a:t> et </a:t>
            </a:r>
            <a:r>
              <a:rPr lang="en-US" sz="1867" dirty="0" err="1">
                <a:solidFill>
                  <a:srgbClr val="282828"/>
                </a:solidFill>
                <a:latin typeface="Asap"/>
              </a:rPr>
              <a:t>jeunes</a:t>
            </a:r>
            <a:r>
              <a:rPr lang="en-US" sz="1867" dirty="0">
                <a:solidFill>
                  <a:srgbClr val="282828"/>
                </a:solidFill>
                <a:latin typeface="Asap"/>
              </a:rPr>
              <a:t> </a:t>
            </a:r>
            <a:r>
              <a:rPr lang="en-US" sz="1867" dirty="0" err="1">
                <a:solidFill>
                  <a:srgbClr val="282828"/>
                </a:solidFill>
                <a:latin typeface="Asap"/>
              </a:rPr>
              <a:t>professionnels</a:t>
            </a:r>
            <a:r>
              <a:rPr lang="en-US" sz="1867" dirty="0">
                <a:solidFill>
                  <a:srgbClr val="282828"/>
                </a:solidFill>
                <a:latin typeface="Asap"/>
              </a:rPr>
              <a:t> pour </a:t>
            </a:r>
            <a:r>
              <a:rPr lang="en-US" sz="1867" dirty="0" err="1">
                <a:solidFill>
                  <a:srgbClr val="282828"/>
                </a:solidFill>
                <a:latin typeface="Asap"/>
              </a:rPr>
              <a:t>développer</a:t>
            </a:r>
            <a:r>
              <a:rPr lang="en-US" sz="1867" dirty="0">
                <a:solidFill>
                  <a:srgbClr val="282828"/>
                </a:solidFill>
                <a:latin typeface="Asap"/>
              </a:rPr>
              <a:t> </a:t>
            </a:r>
            <a:r>
              <a:rPr lang="en-US" sz="1867" dirty="0" err="1">
                <a:solidFill>
                  <a:srgbClr val="282828"/>
                </a:solidFill>
                <a:latin typeface="Asap"/>
              </a:rPr>
              <a:t>leur</a:t>
            </a:r>
            <a:r>
              <a:rPr lang="en-US" sz="1867" dirty="0">
                <a:solidFill>
                  <a:srgbClr val="282828"/>
                </a:solidFill>
                <a:latin typeface="Asap"/>
              </a:rPr>
              <a:t> </a:t>
            </a:r>
            <a:r>
              <a:rPr lang="en-US" sz="1867" dirty="0" err="1">
                <a:solidFill>
                  <a:srgbClr val="282828"/>
                </a:solidFill>
                <a:latin typeface="Asap"/>
              </a:rPr>
              <a:t>créativité</a:t>
            </a:r>
            <a:r>
              <a:rPr lang="en-US" sz="1867" dirty="0">
                <a:solidFill>
                  <a:srgbClr val="282828"/>
                </a:solidFill>
                <a:latin typeface="Asap"/>
              </a:rPr>
              <a:t> et esprit </a:t>
            </a:r>
            <a:r>
              <a:rPr lang="en-US" sz="1867" dirty="0" err="1">
                <a:solidFill>
                  <a:srgbClr val="282828"/>
                </a:solidFill>
                <a:latin typeface="Asap"/>
              </a:rPr>
              <a:t>d’innovation</a:t>
            </a:r>
            <a:r>
              <a:rPr lang="en-US" sz="1867" dirty="0">
                <a:solidFill>
                  <a:srgbClr val="282828"/>
                </a:solidFill>
                <a:latin typeface="Asap"/>
              </a:rPr>
              <a:t>. </a:t>
            </a:r>
          </a:p>
        </p:txBody>
      </p:sp>
      <p:sp>
        <p:nvSpPr>
          <p:cNvPr id="9" name="Google Shape;276;p19">
            <a:extLst>
              <a:ext uri="{FF2B5EF4-FFF2-40B4-BE49-F238E27FC236}">
                <a16:creationId xmlns:a16="http://schemas.microsoft.com/office/drawing/2014/main" id="{AB2337F2-B72C-D53B-4BB2-5B707F06C63E}"/>
              </a:ext>
            </a:extLst>
          </p:cNvPr>
          <p:cNvSpPr txBox="1"/>
          <p:nvPr/>
        </p:nvSpPr>
        <p:spPr>
          <a:xfrm>
            <a:off x="8903079" y="2410700"/>
            <a:ext cx="3148800" cy="2011256"/>
          </a:xfrm>
          <a:prstGeom prst="rect">
            <a:avLst/>
          </a:prstGeom>
          <a:noFill/>
          <a:ln>
            <a:noFill/>
          </a:ln>
        </p:spPr>
        <p:txBody>
          <a:bodyPr spcFirstLastPara="1" wrap="square" lIns="0" tIns="0" rIns="0" bIns="0" anchor="t" anchorCtr="0">
            <a:spAutoFit/>
          </a:bodyPr>
          <a:lstStyle/>
          <a:p>
            <a:pPr algn="ctr"/>
            <a:r>
              <a:rPr lang="en-US" sz="1867" dirty="0" err="1">
                <a:solidFill>
                  <a:srgbClr val="282828"/>
                </a:solidFill>
                <a:latin typeface="Asap"/>
              </a:rPr>
              <a:t>Organisé</a:t>
            </a:r>
            <a:r>
              <a:rPr lang="en-US" sz="1867" dirty="0">
                <a:solidFill>
                  <a:srgbClr val="282828"/>
                </a:solidFill>
                <a:latin typeface="Asap"/>
              </a:rPr>
              <a:t> </a:t>
            </a:r>
            <a:r>
              <a:rPr lang="en-US" sz="1867" dirty="0" err="1">
                <a:solidFill>
                  <a:srgbClr val="282828"/>
                </a:solidFill>
                <a:latin typeface="Asap"/>
              </a:rPr>
              <a:t>depuis</a:t>
            </a:r>
            <a:r>
              <a:rPr lang="en-US" sz="1867" dirty="0">
                <a:solidFill>
                  <a:srgbClr val="282828"/>
                </a:solidFill>
                <a:latin typeface="Asap"/>
              </a:rPr>
              <a:t> 2010, </a:t>
            </a:r>
            <a:r>
              <a:rPr lang="en-US" sz="1867" dirty="0" err="1">
                <a:solidFill>
                  <a:srgbClr val="282828"/>
                </a:solidFill>
                <a:latin typeface="Asap"/>
              </a:rPr>
              <a:t>est</a:t>
            </a:r>
            <a:r>
              <a:rPr lang="en-US" sz="1867" dirty="0">
                <a:solidFill>
                  <a:srgbClr val="282828"/>
                </a:solidFill>
                <a:latin typeface="Asap"/>
              </a:rPr>
              <a:t> un </a:t>
            </a:r>
            <a:r>
              <a:rPr lang="en-US" sz="1867" b="1" dirty="0">
                <a:solidFill>
                  <a:srgbClr val="282828"/>
                </a:solidFill>
                <a:latin typeface="Asap"/>
              </a:rPr>
              <a:t>colloque </a:t>
            </a:r>
            <a:r>
              <a:rPr lang="en-US" sz="1867" b="1" dirty="0" err="1">
                <a:solidFill>
                  <a:srgbClr val="282828"/>
                </a:solidFill>
                <a:latin typeface="Asap"/>
              </a:rPr>
              <a:t>annuel</a:t>
            </a:r>
            <a:r>
              <a:rPr lang="en-US" sz="1867" b="1" dirty="0">
                <a:solidFill>
                  <a:srgbClr val="282828"/>
                </a:solidFill>
                <a:latin typeface="Asap"/>
              </a:rPr>
              <a:t> </a:t>
            </a:r>
            <a:r>
              <a:rPr lang="en-US" sz="1867" dirty="0">
                <a:solidFill>
                  <a:srgbClr val="282828"/>
                </a:solidFill>
                <a:latin typeface="Asap"/>
              </a:rPr>
              <a:t>qui </a:t>
            </a:r>
            <a:r>
              <a:rPr lang="en-US" sz="1867" dirty="0" err="1">
                <a:solidFill>
                  <a:srgbClr val="282828"/>
                </a:solidFill>
                <a:latin typeface="Asap"/>
              </a:rPr>
              <a:t>permet</a:t>
            </a:r>
            <a:r>
              <a:rPr lang="en-US" sz="1867" dirty="0">
                <a:solidFill>
                  <a:srgbClr val="282828"/>
                </a:solidFill>
                <a:latin typeface="Asap"/>
              </a:rPr>
              <a:t> aux </a:t>
            </a:r>
            <a:r>
              <a:rPr lang="en-US" sz="1867" dirty="0" err="1">
                <a:solidFill>
                  <a:srgbClr val="282828"/>
                </a:solidFill>
                <a:latin typeface="Asap"/>
              </a:rPr>
              <a:t>étudiants</a:t>
            </a:r>
            <a:r>
              <a:rPr lang="en-US" sz="1867" dirty="0">
                <a:solidFill>
                  <a:srgbClr val="282828"/>
                </a:solidFill>
                <a:latin typeface="Asap"/>
              </a:rPr>
              <a:t> et </a:t>
            </a:r>
            <a:r>
              <a:rPr lang="en-US" sz="1867" dirty="0" err="1">
                <a:solidFill>
                  <a:srgbClr val="282828"/>
                </a:solidFill>
                <a:latin typeface="Asap"/>
              </a:rPr>
              <a:t>jeunes</a:t>
            </a:r>
            <a:r>
              <a:rPr lang="en-US" sz="1867" dirty="0">
                <a:solidFill>
                  <a:srgbClr val="282828"/>
                </a:solidFill>
                <a:latin typeface="Asap"/>
              </a:rPr>
              <a:t> </a:t>
            </a:r>
            <a:r>
              <a:rPr lang="en-US" sz="1867" dirty="0" err="1">
                <a:solidFill>
                  <a:srgbClr val="282828"/>
                </a:solidFill>
                <a:latin typeface="Asap"/>
              </a:rPr>
              <a:t>professionnels</a:t>
            </a:r>
            <a:r>
              <a:rPr lang="en-US" sz="1867" dirty="0">
                <a:solidFill>
                  <a:srgbClr val="282828"/>
                </a:solidFill>
                <a:latin typeface="Asap"/>
              </a:rPr>
              <a:t> de </a:t>
            </a:r>
            <a:r>
              <a:rPr lang="en-US" sz="1867" dirty="0" err="1">
                <a:solidFill>
                  <a:srgbClr val="282828"/>
                </a:solidFill>
                <a:latin typeface="Asap"/>
              </a:rPr>
              <a:t>développer</a:t>
            </a:r>
            <a:r>
              <a:rPr lang="en-US" sz="1867" dirty="0">
                <a:solidFill>
                  <a:srgbClr val="282828"/>
                </a:solidFill>
                <a:latin typeface="Asap"/>
              </a:rPr>
              <a:t> </a:t>
            </a:r>
            <a:r>
              <a:rPr lang="en-US" sz="1867" dirty="0" err="1">
                <a:solidFill>
                  <a:srgbClr val="282828"/>
                </a:solidFill>
                <a:latin typeface="Asap"/>
              </a:rPr>
              <a:t>leur</a:t>
            </a:r>
            <a:r>
              <a:rPr lang="en-US" sz="1867" dirty="0">
                <a:solidFill>
                  <a:srgbClr val="282828"/>
                </a:solidFill>
                <a:latin typeface="Asap"/>
              </a:rPr>
              <a:t> culture </a:t>
            </a:r>
            <a:r>
              <a:rPr lang="en-US" sz="1867" dirty="0" err="1">
                <a:solidFill>
                  <a:srgbClr val="282828"/>
                </a:solidFill>
                <a:latin typeface="Asap"/>
              </a:rPr>
              <a:t>nucléaire</a:t>
            </a:r>
            <a:r>
              <a:rPr lang="en-US" sz="1867" dirty="0">
                <a:solidFill>
                  <a:srgbClr val="282828"/>
                </a:solidFill>
                <a:latin typeface="Asap"/>
              </a:rPr>
              <a:t> à travers des </a:t>
            </a:r>
            <a:r>
              <a:rPr lang="en-US" sz="1867" b="1" dirty="0" err="1">
                <a:solidFill>
                  <a:srgbClr val="282828"/>
                </a:solidFill>
                <a:latin typeface="Asap"/>
              </a:rPr>
              <a:t>conférences</a:t>
            </a:r>
            <a:r>
              <a:rPr lang="en-US" sz="1867" dirty="0">
                <a:solidFill>
                  <a:srgbClr val="282828"/>
                </a:solidFill>
                <a:latin typeface="Asap"/>
              </a:rPr>
              <a:t>, des </a:t>
            </a:r>
            <a:r>
              <a:rPr lang="en-US" sz="1867" b="1" dirty="0" err="1">
                <a:solidFill>
                  <a:srgbClr val="282828"/>
                </a:solidFill>
                <a:latin typeface="Asap"/>
              </a:rPr>
              <a:t>visites</a:t>
            </a:r>
            <a:r>
              <a:rPr lang="en-US" sz="1867" dirty="0">
                <a:solidFill>
                  <a:srgbClr val="282828"/>
                </a:solidFill>
                <a:latin typeface="Asap"/>
              </a:rPr>
              <a:t> </a:t>
            </a:r>
            <a:r>
              <a:rPr lang="en-US" sz="1867" b="1" dirty="0">
                <a:solidFill>
                  <a:srgbClr val="282828"/>
                </a:solidFill>
                <a:latin typeface="Asap"/>
              </a:rPr>
              <a:t>techniques</a:t>
            </a:r>
            <a:r>
              <a:rPr lang="en-US" sz="1867" dirty="0">
                <a:solidFill>
                  <a:srgbClr val="282828"/>
                </a:solidFill>
                <a:latin typeface="Asap"/>
              </a:rPr>
              <a:t> et des </a:t>
            </a:r>
            <a:r>
              <a:rPr lang="en-US" sz="1867" b="1" dirty="0">
                <a:solidFill>
                  <a:srgbClr val="282828"/>
                </a:solidFill>
                <a:latin typeface="Asap"/>
              </a:rPr>
              <a:t>ateliers</a:t>
            </a:r>
            <a:r>
              <a:rPr lang="en-US" sz="1867" dirty="0">
                <a:solidFill>
                  <a:srgbClr val="282828"/>
                </a:solidFill>
                <a:latin typeface="Asap"/>
              </a:rPr>
              <a:t>. </a:t>
            </a:r>
          </a:p>
        </p:txBody>
      </p:sp>
      <p:pic>
        <p:nvPicPr>
          <p:cNvPr id="10" name="Image 1" descr="Une image contenant habits, personne, table, chaussures&#10;&#10;Description générée automatiquement">
            <a:extLst>
              <a:ext uri="{FF2B5EF4-FFF2-40B4-BE49-F238E27FC236}">
                <a16:creationId xmlns:a16="http://schemas.microsoft.com/office/drawing/2014/main" id="{01E281FC-35CD-34F2-083D-A240696336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29"/>
          <a:stretch/>
        </p:blipFill>
        <p:spPr>
          <a:xfrm>
            <a:off x="3356796" y="4193314"/>
            <a:ext cx="2754442" cy="2616859"/>
          </a:xfrm>
          <a:prstGeom prst="ellipse">
            <a:avLst/>
          </a:prstGeom>
        </p:spPr>
      </p:pic>
      <p:pic>
        <p:nvPicPr>
          <p:cNvPr id="3" name="Image 2">
            <a:extLst>
              <a:ext uri="{FF2B5EF4-FFF2-40B4-BE49-F238E27FC236}">
                <a16:creationId xmlns:a16="http://schemas.microsoft.com/office/drawing/2014/main" id="{B2A1DDFD-8040-F2AC-D386-EFA192EF862B}"/>
              </a:ext>
            </a:extLst>
          </p:cNvPr>
          <p:cNvPicPr>
            <a:picLocks noChangeAspect="1"/>
          </p:cNvPicPr>
          <p:nvPr/>
        </p:nvPicPr>
        <p:blipFill>
          <a:blip r:embed="rId7"/>
          <a:stretch>
            <a:fillRect/>
          </a:stretch>
        </p:blipFill>
        <p:spPr>
          <a:xfrm>
            <a:off x="380998" y="85194"/>
            <a:ext cx="1442761" cy="708780"/>
          </a:xfrm>
          <a:prstGeom prst="rect">
            <a:avLst/>
          </a:prstGeom>
        </p:spPr>
      </p:pic>
      <p:pic>
        <p:nvPicPr>
          <p:cNvPr id="4" name="Image 3">
            <a:extLst>
              <a:ext uri="{FF2B5EF4-FFF2-40B4-BE49-F238E27FC236}">
                <a16:creationId xmlns:a16="http://schemas.microsoft.com/office/drawing/2014/main" id="{8D46C46A-1E88-8B2D-CCE0-A3B059B158C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38333" y="85194"/>
            <a:ext cx="2239153" cy="690792"/>
          </a:xfrm>
          <a:prstGeom prst="rect">
            <a:avLst/>
          </a:prstGeom>
          <a:noFill/>
        </p:spPr>
      </p:pic>
      <p:pic>
        <p:nvPicPr>
          <p:cNvPr id="5" name="Image 4">
            <a:extLst>
              <a:ext uri="{FF2B5EF4-FFF2-40B4-BE49-F238E27FC236}">
                <a16:creationId xmlns:a16="http://schemas.microsoft.com/office/drawing/2014/main" id="{BD50072E-E58A-4046-CB46-6342E6B29ED0}"/>
              </a:ext>
            </a:extLst>
          </p:cNvPr>
          <p:cNvPicPr>
            <a:picLocks noChangeAspect="1"/>
          </p:cNvPicPr>
          <p:nvPr/>
        </p:nvPicPr>
        <p:blipFill>
          <a:blip r:embed="rId9"/>
          <a:stretch>
            <a:fillRect/>
          </a:stretch>
        </p:blipFill>
        <p:spPr>
          <a:xfrm>
            <a:off x="5462614" y="43511"/>
            <a:ext cx="2084267" cy="774157"/>
          </a:xfrm>
          <a:prstGeom prst="rect">
            <a:avLst/>
          </a:prstGeom>
        </p:spPr>
      </p:pic>
      <p:pic>
        <p:nvPicPr>
          <p:cNvPr id="6" name="Image 5">
            <a:extLst>
              <a:ext uri="{FF2B5EF4-FFF2-40B4-BE49-F238E27FC236}">
                <a16:creationId xmlns:a16="http://schemas.microsoft.com/office/drawing/2014/main" id="{48099461-8263-5A1D-64B7-FC434C90D58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1" name="Image 10">
            <a:extLst>
              <a:ext uri="{FF2B5EF4-FFF2-40B4-BE49-F238E27FC236}">
                <a16:creationId xmlns:a16="http://schemas.microsoft.com/office/drawing/2014/main" id="{B4E99E2D-835A-CD32-144D-9DE651F8899E}"/>
              </a:ext>
            </a:extLst>
          </p:cNvPr>
          <p:cNvPicPr>
            <a:picLocks noChangeAspect="1"/>
          </p:cNvPicPr>
          <p:nvPr/>
        </p:nvPicPr>
        <p:blipFill>
          <a:blip r:embed="rId11"/>
          <a:stretch>
            <a:fillRect/>
          </a:stretch>
        </p:blipFill>
        <p:spPr>
          <a:xfrm>
            <a:off x="10909945" y="47827"/>
            <a:ext cx="739111" cy="792540"/>
          </a:xfrm>
          <a:prstGeom prst="rect">
            <a:avLst/>
          </a:prstGeom>
        </p:spPr>
      </p:pic>
    </p:spTree>
    <p:extLst>
      <p:ext uri="{BB962C8B-B14F-4D97-AF65-F5344CB8AC3E}">
        <p14:creationId xmlns:p14="http://schemas.microsoft.com/office/powerpoint/2010/main" val="133615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9D991420-B001-8E8F-EB9C-5DDD6748E05C}"/>
            </a:ext>
          </a:extLst>
        </p:cNvPr>
        <p:cNvGrpSpPr/>
        <p:nvPr/>
      </p:nvGrpSpPr>
      <p:grpSpPr>
        <a:xfrm>
          <a:off x="0" y="0"/>
          <a:ext cx="0" cy="0"/>
          <a:chOff x="0" y="0"/>
          <a:chExt cx="0" cy="0"/>
        </a:xfrm>
      </p:grpSpPr>
      <p:grpSp>
        <p:nvGrpSpPr>
          <p:cNvPr id="270" name="Google Shape;270;p19">
            <a:extLst>
              <a:ext uri="{FF2B5EF4-FFF2-40B4-BE49-F238E27FC236}">
                <a16:creationId xmlns:a16="http://schemas.microsoft.com/office/drawing/2014/main" id="{B334804E-72F3-ADD5-4F20-77ABD57965B4}"/>
              </a:ext>
            </a:extLst>
          </p:cNvPr>
          <p:cNvGrpSpPr/>
          <p:nvPr/>
        </p:nvGrpSpPr>
        <p:grpSpPr>
          <a:xfrm>
            <a:off x="4628126" y="1615730"/>
            <a:ext cx="2918755" cy="495640"/>
            <a:chOff x="0" y="-9525"/>
            <a:chExt cx="2449323" cy="415925"/>
          </a:xfrm>
        </p:grpSpPr>
        <p:sp>
          <p:nvSpPr>
            <p:cNvPr id="271" name="Google Shape;271;p19">
              <a:extLst>
                <a:ext uri="{FF2B5EF4-FFF2-40B4-BE49-F238E27FC236}">
                  <a16:creationId xmlns:a16="http://schemas.microsoft.com/office/drawing/2014/main" id="{962A5B21-C811-4B47-0E7F-71C68597763D}"/>
                </a:ext>
              </a:extLst>
            </p:cNvPr>
            <p:cNvSpPr/>
            <p:nvPr/>
          </p:nvSpPr>
          <p:spPr>
            <a:xfrm>
              <a:off x="0" y="0"/>
              <a:ext cx="2449323" cy="406400"/>
            </a:xfrm>
            <a:custGeom>
              <a:avLst/>
              <a:gdLst/>
              <a:ahLst/>
              <a:cxnLst/>
              <a:rect l="l" t="t" r="r" b="b"/>
              <a:pathLst>
                <a:path w="2449323" h="406400" extrusionOk="0">
                  <a:moveTo>
                    <a:pt x="2246123" y="0"/>
                  </a:moveTo>
                  <a:cubicBezTo>
                    <a:pt x="2358348" y="0"/>
                    <a:pt x="2449323" y="90976"/>
                    <a:pt x="2449323" y="203200"/>
                  </a:cubicBezTo>
                  <a:cubicBezTo>
                    <a:pt x="2449323" y="315424"/>
                    <a:pt x="2358348" y="406400"/>
                    <a:pt x="2246123" y="406400"/>
                  </a:cubicBezTo>
                  <a:lnTo>
                    <a:pt x="203200" y="406400"/>
                  </a:lnTo>
                  <a:cubicBezTo>
                    <a:pt x="90976" y="406400"/>
                    <a:pt x="0" y="315424"/>
                    <a:pt x="0" y="203200"/>
                  </a:cubicBezTo>
                  <a:cubicBezTo>
                    <a:pt x="0" y="90976"/>
                    <a:pt x="90976" y="0"/>
                    <a:pt x="203200" y="0"/>
                  </a:cubicBezTo>
                  <a:close/>
                </a:path>
              </a:pathLst>
            </a:custGeom>
            <a:solidFill>
              <a:srgbClr val="FFFFFF"/>
            </a:solidFill>
            <a:ln w="38100" cap="sq" cmpd="sng">
              <a:solidFill>
                <a:srgbClr val="282828"/>
              </a:solidFill>
              <a:prstDash val="solid"/>
              <a:miter lim="8000"/>
              <a:headEnd type="none" w="sm" len="sm"/>
              <a:tailEnd type="none" w="sm" len="sm"/>
            </a:ln>
          </p:spPr>
          <p:txBody>
            <a:bodyPr spcFirstLastPara="1" wrap="square" lIns="60950" tIns="60950" rIns="60950" bIns="60950" anchor="ctr" anchorCtr="0">
              <a:noAutofit/>
            </a:bodyPr>
            <a:lstStyle/>
            <a:p>
              <a:endParaRPr lang="fr-FR" sz="1200" dirty="0"/>
            </a:p>
          </p:txBody>
        </p:sp>
        <p:sp>
          <p:nvSpPr>
            <p:cNvPr id="272" name="Google Shape;272;p19">
              <a:extLst>
                <a:ext uri="{FF2B5EF4-FFF2-40B4-BE49-F238E27FC236}">
                  <a16:creationId xmlns:a16="http://schemas.microsoft.com/office/drawing/2014/main" id="{6F5D5E13-20E5-4CB7-3535-231F8695C928}"/>
                </a:ext>
              </a:extLst>
            </p:cNvPr>
            <p:cNvSpPr txBox="1"/>
            <p:nvPr/>
          </p:nvSpPr>
          <p:spPr>
            <a:xfrm>
              <a:off x="0" y="-9525"/>
              <a:ext cx="2449323" cy="415925"/>
            </a:xfrm>
            <a:prstGeom prst="rect">
              <a:avLst/>
            </a:prstGeom>
            <a:noFill/>
            <a:ln>
              <a:noFill/>
            </a:ln>
          </p:spPr>
          <p:txBody>
            <a:bodyPr spcFirstLastPara="1" wrap="square" lIns="33867" tIns="33867" rIns="33867" bIns="33867" anchor="ctr" anchorCtr="0">
              <a:noAutofit/>
            </a:bodyPr>
            <a:lstStyle/>
            <a:p>
              <a:pPr algn="ctr">
                <a:lnSpc>
                  <a:spcPct val="122008"/>
                </a:lnSpc>
              </a:pPr>
              <a:r>
                <a:rPr lang="fr-FR" sz="1799" dirty="0">
                  <a:solidFill>
                    <a:srgbClr val="282828"/>
                  </a:solidFill>
                  <a:latin typeface="Asap Medium"/>
                </a:rPr>
                <a:t>Internationales</a:t>
              </a:r>
            </a:p>
          </p:txBody>
        </p:sp>
      </p:grpSp>
      <p:sp>
        <p:nvSpPr>
          <p:cNvPr id="276" name="Google Shape;276;p19">
            <a:extLst>
              <a:ext uri="{FF2B5EF4-FFF2-40B4-BE49-F238E27FC236}">
                <a16:creationId xmlns:a16="http://schemas.microsoft.com/office/drawing/2014/main" id="{30D3FA38-E6E7-6D29-323B-B4528F9A9473}"/>
              </a:ext>
            </a:extLst>
          </p:cNvPr>
          <p:cNvSpPr txBox="1"/>
          <p:nvPr/>
        </p:nvSpPr>
        <p:spPr>
          <a:xfrm>
            <a:off x="299013" y="2465727"/>
            <a:ext cx="3148800" cy="1042978"/>
          </a:xfrm>
          <a:prstGeom prst="rect">
            <a:avLst/>
          </a:prstGeom>
          <a:noFill/>
          <a:ln>
            <a:noFill/>
          </a:ln>
        </p:spPr>
        <p:txBody>
          <a:bodyPr spcFirstLastPara="1" wrap="square" lIns="0" tIns="0" rIns="0" bIns="0" anchor="t" anchorCtr="0">
            <a:spAutoFit/>
          </a:bodyPr>
          <a:lstStyle/>
          <a:p>
            <a:pPr algn="ctr">
              <a:lnSpc>
                <a:spcPct val="121000"/>
              </a:lnSpc>
            </a:pPr>
            <a:r>
              <a:rPr lang="fr-FR" sz="1867" b="1" dirty="0">
                <a:solidFill>
                  <a:srgbClr val="282828"/>
                </a:solidFill>
                <a:latin typeface="Asap"/>
              </a:rPr>
              <a:t>COP</a:t>
            </a:r>
          </a:p>
          <a:p>
            <a:pPr algn="ctr">
              <a:lnSpc>
                <a:spcPct val="121000"/>
              </a:lnSpc>
            </a:pPr>
            <a:r>
              <a:rPr lang="fr-FR" sz="1867" dirty="0">
                <a:solidFill>
                  <a:srgbClr val="282828"/>
                </a:solidFill>
                <a:latin typeface="Asap"/>
              </a:rPr>
              <a:t>Conférence internationale pour le climat </a:t>
            </a:r>
          </a:p>
        </p:txBody>
      </p:sp>
      <p:sp>
        <p:nvSpPr>
          <p:cNvPr id="277" name="Google Shape;277;p19">
            <a:extLst>
              <a:ext uri="{FF2B5EF4-FFF2-40B4-BE49-F238E27FC236}">
                <a16:creationId xmlns:a16="http://schemas.microsoft.com/office/drawing/2014/main" id="{F23213D4-6028-AE30-0B5C-D7A6DF8C5BB2}"/>
              </a:ext>
            </a:extLst>
          </p:cNvPr>
          <p:cNvSpPr txBox="1"/>
          <p:nvPr/>
        </p:nvSpPr>
        <p:spPr>
          <a:xfrm>
            <a:off x="8730176" y="2602421"/>
            <a:ext cx="3148800" cy="1042978"/>
          </a:xfrm>
          <a:prstGeom prst="rect">
            <a:avLst/>
          </a:prstGeom>
          <a:noFill/>
          <a:ln>
            <a:noFill/>
          </a:ln>
        </p:spPr>
        <p:txBody>
          <a:bodyPr spcFirstLastPara="1" wrap="square" lIns="0" tIns="0" rIns="0" bIns="0" anchor="t" anchorCtr="0">
            <a:spAutoFit/>
          </a:bodyPr>
          <a:lstStyle/>
          <a:p>
            <a:pPr algn="ctr">
              <a:lnSpc>
                <a:spcPct val="121000"/>
              </a:lnSpc>
            </a:pPr>
            <a:r>
              <a:rPr lang="fr-FR" sz="1867" b="1" dirty="0">
                <a:solidFill>
                  <a:srgbClr val="282828"/>
                </a:solidFill>
                <a:latin typeface="Asap"/>
              </a:rPr>
              <a:t>IYNC</a:t>
            </a:r>
          </a:p>
          <a:p>
            <a:pPr lvl="0" algn="ctr">
              <a:lnSpc>
                <a:spcPct val="121000"/>
              </a:lnSpc>
            </a:pPr>
            <a:r>
              <a:rPr lang="fr-FR" sz="1867" dirty="0">
                <a:solidFill>
                  <a:srgbClr val="282828"/>
                </a:solidFill>
                <a:latin typeface="Asap"/>
              </a:rPr>
              <a:t> International </a:t>
            </a:r>
            <a:r>
              <a:rPr lang="fr-FR" sz="1867" dirty="0" err="1">
                <a:solidFill>
                  <a:srgbClr val="282828"/>
                </a:solidFill>
                <a:latin typeface="Asap"/>
              </a:rPr>
              <a:t>Youth</a:t>
            </a:r>
            <a:r>
              <a:rPr lang="fr-FR" sz="1867" dirty="0">
                <a:solidFill>
                  <a:srgbClr val="282828"/>
                </a:solidFill>
                <a:latin typeface="Asap"/>
              </a:rPr>
              <a:t> </a:t>
            </a:r>
            <a:r>
              <a:rPr lang="fr-FR" sz="1867" dirty="0" err="1">
                <a:solidFill>
                  <a:srgbClr val="282828"/>
                </a:solidFill>
                <a:latin typeface="Asap"/>
              </a:rPr>
              <a:t>Nuclear</a:t>
            </a:r>
            <a:r>
              <a:rPr lang="fr-FR" sz="1867" dirty="0">
                <a:solidFill>
                  <a:srgbClr val="282828"/>
                </a:solidFill>
                <a:latin typeface="Asap"/>
              </a:rPr>
              <a:t> </a:t>
            </a:r>
            <a:r>
              <a:rPr lang="fr-FR" sz="1867" dirty="0" err="1">
                <a:solidFill>
                  <a:srgbClr val="282828"/>
                </a:solidFill>
                <a:latin typeface="Asap"/>
              </a:rPr>
              <a:t>Congress</a:t>
            </a:r>
            <a:endParaRPr lang="fr-FR" sz="1867" dirty="0">
              <a:solidFill>
                <a:srgbClr val="282828"/>
              </a:solidFill>
              <a:latin typeface="Asap"/>
            </a:endParaRPr>
          </a:p>
        </p:txBody>
      </p:sp>
      <p:sp>
        <p:nvSpPr>
          <p:cNvPr id="278" name="Google Shape;278;p19">
            <a:extLst>
              <a:ext uri="{FF2B5EF4-FFF2-40B4-BE49-F238E27FC236}">
                <a16:creationId xmlns:a16="http://schemas.microsoft.com/office/drawing/2014/main" id="{B64C3513-E026-1D5F-91E7-9BEBAC93621B}"/>
              </a:ext>
            </a:extLst>
          </p:cNvPr>
          <p:cNvSpPr txBox="1"/>
          <p:nvPr/>
        </p:nvSpPr>
        <p:spPr>
          <a:xfrm>
            <a:off x="4640780" y="5234517"/>
            <a:ext cx="2910400" cy="1042978"/>
          </a:xfrm>
          <a:prstGeom prst="rect">
            <a:avLst/>
          </a:prstGeom>
          <a:noFill/>
          <a:ln>
            <a:noFill/>
          </a:ln>
        </p:spPr>
        <p:txBody>
          <a:bodyPr spcFirstLastPara="1" wrap="square" lIns="0" tIns="0" rIns="0" bIns="0" anchor="t" anchorCtr="0">
            <a:spAutoFit/>
          </a:bodyPr>
          <a:lstStyle/>
          <a:p>
            <a:pPr algn="ctr">
              <a:lnSpc>
                <a:spcPct val="121000"/>
              </a:lnSpc>
            </a:pPr>
            <a:r>
              <a:rPr lang="fr-FR" sz="1867" b="1" dirty="0">
                <a:solidFill>
                  <a:srgbClr val="282828"/>
                </a:solidFill>
                <a:latin typeface="Asap"/>
              </a:rPr>
              <a:t>ENYGF</a:t>
            </a:r>
          </a:p>
          <a:p>
            <a:pPr lvl="0" algn="ctr">
              <a:lnSpc>
                <a:spcPct val="121000"/>
              </a:lnSpc>
            </a:pPr>
            <a:r>
              <a:rPr lang="fr-FR" sz="1867" dirty="0" err="1">
                <a:solidFill>
                  <a:srgbClr val="282828"/>
                </a:solidFill>
                <a:latin typeface="Asap"/>
              </a:rPr>
              <a:t>European</a:t>
            </a:r>
            <a:r>
              <a:rPr lang="fr-FR" sz="1867" dirty="0">
                <a:solidFill>
                  <a:srgbClr val="282828"/>
                </a:solidFill>
                <a:latin typeface="Asap"/>
              </a:rPr>
              <a:t> </a:t>
            </a:r>
            <a:r>
              <a:rPr lang="fr-FR" sz="1867" dirty="0" err="1">
                <a:solidFill>
                  <a:srgbClr val="282828"/>
                </a:solidFill>
                <a:latin typeface="Asap"/>
              </a:rPr>
              <a:t>Nuclear</a:t>
            </a:r>
            <a:r>
              <a:rPr lang="fr-FR" sz="1867" dirty="0">
                <a:solidFill>
                  <a:srgbClr val="282828"/>
                </a:solidFill>
                <a:latin typeface="Asap"/>
              </a:rPr>
              <a:t> Young </a:t>
            </a:r>
            <a:r>
              <a:rPr lang="fr-FR" sz="1867" dirty="0" err="1">
                <a:solidFill>
                  <a:srgbClr val="282828"/>
                </a:solidFill>
                <a:latin typeface="Asap"/>
              </a:rPr>
              <a:t>Generation</a:t>
            </a:r>
            <a:r>
              <a:rPr lang="fr-FR" sz="1867" dirty="0">
                <a:solidFill>
                  <a:srgbClr val="282828"/>
                </a:solidFill>
                <a:latin typeface="Asap"/>
              </a:rPr>
              <a:t> Forum</a:t>
            </a:r>
          </a:p>
        </p:txBody>
      </p:sp>
      <p:sp>
        <p:nvSpPr>
          <p:cNvPr id="279" name="Google Shape;279;p19">
            <a:extLst>
              <a:ext uri="{FF2B5EF4-FFF2-40B4-BE49-F238E27FC236}">
                <a16:creationId xmlns:a16="http://schemas.microsoft.com/office/drawing/2014/main" id="{B3C3288D-D4C9-B85C-0AE3-DD3AB47DC194}"/>
              </a:ext>
            </a:extLst>
          </p:cNvPr>
          <p:cNvSpPr txBox="1"/>
          <p:nvPr/>
        </p:nvSpPr>
        <p:spPr>
          <a:xfrm>
            <a:off x="313025" y="827940"/>
            <a:ext cx="11565951" cy="945515"/>
          </a:xfrm>
          <a:prstGeom prst="rect">
            <a:avLst/>
          </a:prstGeom>
          <a:noFill/>
          <a:ln>
            <a:noFill/>
          </a:ln>
        </p:spPr>
        <p:txBody>
          <a:bodyPr spcFirstLastPara="1" wrap="square" lIns="0" tIns="0" rIns="0" bIns="0" anchor="t" anchorCtr="0">
            <a:spAutoFit/>
          </a:bodyPr>
          <a:lstStyle/>
          <a:p>
            <a:pPr algn="ctr">
              <a:lnSpc>
                <a:spcPct val="128003"/>
              </a:lnSpc>
            </a:pPr>
            <a:r>
              <a:rPr lang="fr-FR" sz="4800" b="1" dirty="0">
                <a:solidFill>
                  <a:srgbClr val="282828"/>
                </a:solidFill>
                <a:latin typeface="Poppins"/>
                <a:ea typeface="Poppins"/>
                <a:cs typeface="Poppins"/>
                <a:sym typeface="Poppins"/>
              </a:rPr>
              <a:t>Nos activités </a:t>
            </a:r>
            <a:endParaRPr lang="fr-FR" sz="733" dirty="0"/>
          </a:p>
        </p:txBody>
      </p:sp>
      <p:pic>
        <p:nvPicPr>
          <p:cNvPr id="2" name="Image 6" descr="Une image contenant habits, personne, sourire, chaussures&#10;&#10;Description générée automatiquement">
            <a:extLst>
              <a:ext uri="{FF2B5EF4-FFF2-40B4-BE49-F238E27FC236}">
                <a16:creationId xmlns:a16="http://schemas.microsoft.com/office/drawing/2014/main" id="{CCA7F3AC-54BD-EA5E-0CD0-181C0A1995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4294" y="3719604"/>
            <a:ext cx="2383178" cy="2293379"/>
          </a:xfrm>
          <a:prstGeom prst="ellipse">
            <a:avLst/>
          </a:prstGeom>
        </p:spPr>
      </p:pic>
      <p:pic>
        <p:nvPicPr>
          <p:cNvPr id="4" name="Picture 3" descr="A colorful circle with text&#10;&#10;Description automatically generated">
            <a:extLst>
              <a:ext uri="{FF2B5EF4-FFF2-40B4-BE49-F238E27FC236}">
                <a16:creationId xmlns:a16="http://schemas.microsoft.com/office/drawing/2014/main" id="{44E1EF54-4330-A607-AF24-18E58FEA1F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1421" y="5531608"/>
            <a:ext cx="1326392" cy="1326392"/>
          </a:xfrm>
          <a:prstGeom prst="rect">
            <a:avLst/>
          </a:prstGeom>
        </p:spPr>
      </p:pic>
      <p:pic>
        <p:nvPicPr>
          <p:cNvPr id="8" name="Picture 7" descr="A group of people standing in front of a building&#10;&#10;Description automatically generated">
            <a:extLst>
              <a:ext uri="{FF2B5EF4-FFF2-40B4-BE49-F238E27FC236}">
                <a16:creationId xmlns:a16="http://schemas.microsoft.com/office/drawing/2014/main" id="{CAD42525-26E9-AFEB-37A8-0B1477E7E04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61013" y="2602421"/>
            <a:ext cx="2661579" cy="2422592"/>
          </a:xfrm>
          <a:prstGeom prst="ellipse">
            <a:avLst/>
          </a:prstGeom>
        </p:spPr>
      </p:pic>
      <p:pic>
        <p:nvPicPr>
          <p:cNvPr id="12" name="Picture 11" descr="A group of people posing for a photo&#10;&#10;Description automatically generated">
            <a:extLst>
              <a:ext uri="{FF2B5EF4-FFF2-40B4-BE49-F238E27FC236}">
                <a16:creationId xmlns:a16="http://schemas.microsoft.com/office/drawing/2014/main" id="{2471BB2B-9B09-39D2-E58F-4615F08350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028959" y="3813717"/>
            <a:ext cx="2551235" cy="2422592"/>
          </a:xfrm>
          <a:prstGeom prst="ellipse">
            <a:avLst/>
          </a:prstGeom>
        </p:spPr>
      </p:pic>
      <p:sp>
        <p:nvSpPr>
          <p:cNvPr id="13" name="Google Shape;278;p19">
            <a:extLst>
              <a:ext uri="{FF2B5EF4-FFF2-40B4-BE49-F238E27FC236}">
                <a16:creationId xmlns:a16="http://schemas.microsoft.com/office/drawing/2014/main" id="{E2B7B329-D1F2-17AE-0CFC-2DDE2377D3C4}"/>
              </a:ext>
            </a:extLst>
          </p:cNvPr>
          <p:cNvSpPr txBox="1"/>
          <p:nvPr/>
        </p:nvSpPr>
        <p:spPr>
          <a:xfrm>
            <a:off x="-314339" y="6116474"/>
            <a:ext cx="2910400" cy="223459"/>
          </a:xfrm>
          <a:prstGeom prst="rect">
            <a:avLst/>
          </a:prstGeom>
          <a:noFill/>
          <a:ln>
            <a:noFill/>
          </a:ln>
        </p:spPr>
        <p:txBody>
          <a:bodyPr spcFirstLastPara="1" wrap="square" lIns="0" tIns="0" rIns="0" bIns="0" anchor="t" anchorCtr="0">
            <a:spAutoFit/>
          </a:bodyPr>
          <a:lstStyle/>
          <a:p>
            <a:pPr lvl="0" algn="ctr">
              <a:lnSpc>
                <a:spcPct val="121000"/>
              </a:lnSpc>
            </a:pPr>
            <a:r>
              <a:rPr lang="fr-FR" sz="1200" i="1" dirty="0">
                <a:solidFill>
                  <a:srgbClr val="282828"/>
                </a:solidFill>
                <a:latin typeface="Asap"/>
              </a:rPr>
              <a:t>Cop 27, </a:t>
            </a:r>
            <a:r>
              <a:rPr lang="fr-FR" sz="1200" i="1" dirty="0" err="1">
                <a:solidFill>
                  <a:srgbClr val="282828"/>
                </a:solidFill>
                <a:latin typeface="Asap"/>
              </a:rPr>
              <a:t>Charm</a:t>
            </a:r>
            <a:r>
              <a:rPr lang="fr-FR" sz="1200" i="1" dirty="0">
                <a:solidFill>
                  <a:srgbClr val="282828"/>
                </a:solidFill>
                <a:latin typeface="Asap"/>
              </a:rPr>
              <a:t> el-Cheikh Egypte</a:t>
            </a:r>
          </a:p>
        </p:txBody>
      </p:sp>
      <p:sp>
        <p:nvSpPr>
          <p:cNvPr id="14" name="Google Shape;278;p19">
            <a:extLst>
              <a:ext uri="{FF2B5EF4-FFF2-40B4-BE49-F238E27FC236}">
                <a16:creationId xmlns:a16="http://schemas.microsoft.com/office/drawing/2014/main" id="{DBB7A927-D227-61BD-9FB5-6C44994DD051}"/>
              </a:ext>
            </a:extLst>
          </p:cNvPr>
          <p:cNvSpPr txBox="1"/>
          <p:nvPr/>
        </p:nvSpPr>
        <p:spPr>
          <a:xfrm>
            <a:off x="4557672" y="2303326"/>
            <a:ext cx="2910400" cy="223459"/>
          </a:xfrm>
          <a:prstGeom prst="rect">
            <a:avLst/>
          </a:prstGeom>
          <a:noFill/>
          <a:ln>
            <a:noFill/>
          </a:ln>
        </p:spPr>
        <p:txBody>
          <a:bodyPr spcFirstLastPara="1" wrap="square" lIns="0" tIns="0" rIns="0" bIns="0" anchor="t" anchorCtr="0">
            <a:spAutoFit/>
          </a:bodyPr>
          <a:lstStyle/>
          <a:p>
            <a:pPr lvl="0" algn="ctr">
              <a:lnSpc>
                <a:spcPct val="121000"/>
              </a:lnSpc>
            </a:pPr>
            <a:r>
              <a:rPr lang="fr-FR" sz="1200" i="1" dirty="0">
                <a:solidFill>
                  <a:srgbClr val="282828"/>
                </a:solidFill>
                <a:latin typeface="Asap"/>
              </a:rPr>
              <a:t>ENYGF 2023, Cracovie Pologne</a:t>
            </a:r>
          </a:p>
        </p:txBody>
      </p:sp>
      <p:sp>
        <p:nvSpPr>
          <p:cNvPr id="15" name="Google Shape;278;p19">
            <a:extLst>
              <a:ext uri="{FF2B5EF4-FFF2-40B4-BE49-F238E27FC236}">
                <a16:creationId xmlns:a16="http://schemas.microsoft.com/office/drawing/2014/main" id="{008BC87E-749B-1482-D8B5-F242AA01A78C}"/>
              </a:ext>
            </a:extLst>
          </p:cNvPr>
          <p:cNvSpPr txBox="1"/>
          <p:nvPr/>
        </p:nvSpPr>
        <p:spPr>
          <a:xfrm>
            <a:off x="8849375" y="6350537"/>
            <a:ext cx="2910400" cy="223459"/>
          </a:xfrm>
          <a:prstGeom prst="rect">
            <a:avLst/>
          </a:prstGeom>
          <a:noFill/>
          <a:ln>
            <a:noFill/>
          </a:ln>
        </p:spPr>
        <p:txBody>
          <a:bodyPr spcFirstLastPara="1" wrap="square" lIns="0" tIns="0" rIns="0" bIns="0" anchor="t" anchorCtr="0">
            <a:spAutoFit/>
          </a:bodyPr>
          <a:lstStyle/>
          <a:p>
            <a:pPr lvl="0" algn="ctr">
              <a:lnSpc>
                <a:spcPct val="121000"/>
              </a:lnSpc>
            </a:pPr>
            <a:r>
              <a:rPr lang="fr-FR" sz="1200" dirty="0">
                <a:solidFill>
                  <a:srgbClr val="282828"/>
                </a:solidFill>
                <a:latin typeface="Asap"/>
              </a:rPr>
              <a:t>2024 Abu Dhabi Émirats arabes unis</a:t>
            </a:r>
          </a:p>
        </p:txBody>
      </p:sp>
      <p:pic>
        <p:nvPicPr>
          <p:cNvPr id="3" name="Image 2">
            <a:extLst>
              <a:ext uri="{FF2B5EF4-FFF2-40B4-BE49-F238E27FC236}">
                <a16:creationId xmlns:a16="http://schemas.microsoft.com/office/drawing/2014/main" id="{F18FA747-7D24-841E-04E9-8D1BED7F354C}"/>
              </a:ext>
            </a:extLst>
          </p:cNvPr>
          <p:cNvPicPr>
            <a:picLocks noChangeAspect="1"/>
          </p:cNvPicPr>
          <p:nvPr/>
        </p:nvPicPr>
        <p:blipFill>
          <a:blip r:embed="rId7"/>
          <a:stretch>
            <a:fillRect/>
          </a:stretch>
        </p:blipFill>
        <p:spPr>
          <a:xfrm>
            <a:off x="380998" y="85194"/>
            <a:ext cx="1442761" cy="708780"/>
          </a:xfrm>
          <a:prstGeom prst="rect">
            <a:avLst/>
          </a:prstGeom>
        </p:spPr>
      </p:pic>
      <p:pic>
        <p:nvPicPr>
          <p:cNvPr id="5" name="Image 4">
            <a:extLst>
              <a:ext uri="{FF2B5EF4-FFF2-40B4-BE49-F238E27FC236}">
                <a16:creationId xmlns:a16="http://schemas.microsoft.com/office/drawing/2014/main" id="{7BD6E4F6-6658-6324-611D-621167615D4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38333" y="85194"/>
            <a:ext cx="2239153" cy="690792"/>
          </a:xfrm>
          <a:prstGeom prst="rect">
            <a:avLst/>
          </a:prstGeom>
          <a:noFill/>
        </p:spPr>
      </p:pic>
      <p:pic>
        <p:nvPicPr>
          <p:cNvPr id="6" name="Image 5">
            <a:extLst>
              <a:ext uri="{FF2B5EF4-FFF2-40B4-BE49-F238E27FC236}">
                <a16:creationId xmlns:a16="http://schemas.microsoft.com/office/drawing/2014/main" id="{24ACAAC4-0A29-BB43-F46D-5C82495DC2DD}"/>
              </a:ext>
            </a:extLst>
          </p:cNvPr>
          <p:cNvPicPr>
            <a:picLocks noChangeAspect="1"/>
          </p:cNvPicPr>
          <p:nvPr/>
        </p:nvPicPr>
        <p:blipFill>
          <a:blip r:embed="rId9"/>
          <a:stretch>
            <a:fillRect/>
          </a:stretch>
        </p:blipFill>
        <p:spPr>
          <a:xfrm>
            <a:off x="5462614" y="43511"/>
            <a:ext cx="2084267" cy="774157"/>
          </a:xfrm>
          <a:prstGeom prst="rect">
            <a:avLst/>
          </a:prstGeom>
        </p:spPr>
      </p:pic>
      <p:pic>
        <p:nvPicPr>
          <p:cNvPr id="7" name="Image 6">
            <a:extLst>
              <a:ext uri="{FF2B5EF4-FFF2-40B4-BE49-F238E27FC236}">
                <a16:creationId xmlns:a16="http://schemas.microsoft.com/office/drawing/2014/main" id="{8D1B61A8-D237-B701-E2B3-38B862E4D08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9" name="Image 8">
            <a:extLst>
              <a:ext uri="{FF2B5EF4-FFF2-40B4-BE49-F238E27FC236}">
                <a16:creationId xmlns:a16="http://schemas.microsoft.com/office/drawing/2014/main" id="{E26DB587-E5E9-488B-7AA3-48303FB1C8A8}"/>
              </a:ext>
            </a:extLst>
          </p:cNvPr>
          <p:cNvPicPr>
            <a:picLocks noChangeAspect="1"/>
          </p:cNvPicPr>
          <p:nvPr/>
        </p:nvPicPr>
        <p:blipFill>
          <a:blip r:embed="rId11"/>
          <a:stretch>
            <a:fillRect/>
          </a:stretch>
        </p:blipFill>
        <p:spPr>
          <a:xfrm>
            <a:off x="10909945" y="47827"/>
            <a:ext cx="739111" cy="792540"/>
          </a:xfrm>
          <a:prstGeom prst="rect">
            <a:avLst/>
          </a:prstGeom>
        </p:spPr>
      </p:pic>
    </p:spTree>
    <p:extLst>
      <p:ext uri="{BB962C8B-B14F-4D97-AF65-F5344CB8AC3E}">
        <p14:creationId xmlns:p14="http://schemas.microsoft.com/office/powerpoint/2010/main" val="3325779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500"/>
                                        <p:tgtEl>
                                          <p:spTgt spid="276"/>
                                        </p:tgtEl>
                                      </p:cBhvr>
                                    </p:animEffect>
                                  </p:childTnLst>
                                </p:cTn>
                              </p:par>
                              <p:par>
                                <p:cTn id="8" presetID="10" presetClass="entr" presetSubtype="0" fill="hold" nodeType="withEffect">
                                  <p:stCondLst>
                                    <p:cond delay="0"/>
                                  </p:stCondLst>
                                  <p:childTnLst>
                                    <p:set>
                                      <p:cBhvr>
                                        <p:cTn id="9" dur="1" fill="hold">
                                          <p:stCondLst>
                                            <p:cond delay="0"/>
                                          </p:stCondLst>
                                        </p:cTn>
                                        <p:tgtEl>
                                          <p:spTgt spid="270"/>
                                        </p:tgtEl>
                                        <p:attrNameLst>
                                          <p:attrName>style.visibility</p:attrName>
                                        </p:attrNameLst>
                                      </p:cBhvr>
                                      <p:to>
                                        <p:strVal val="visible"/>
                                      </p:to>
                                    </p:set>
                                    <p:animEffect transition="in" filter="fade">
                                      <p:cBhvr>
                                        <p:cTn id="10" dur="500"/>
                                        <p:tgtEl>
                                          <p:spTgt spid="27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8"/>
                                        </p:tgtEl>
                                        <p:attrNameLst>
                                          <p:attrName>style.visibility</p:attrName>
                                        </p:attrNameLst>
                                      </p:cBhvr>
                                      <p:to>
                                        <p:strVal val="visible"/>
                                      </p:to>
                                    </p:set>
                                    <p:animEffect transition="in" filter="fade">
                                      <p:cBhvr>
                                        <p:cTn id="14" dur="500"/>
                                        <p:tgtEl>
                                          <p:spTgt spid="27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77"/>
                                        </p:tgtEl>
                                        <p:attrNameLst>
                                          <p:attrName>style.visibility</p:attrName>
                                        </p:attrNameLst>
                                      </p:cBhvr>
                                      <p:to>
                                        <p:strVal val="visible"/>
                                      </p:to>
                                    </p:set>
                                    <p:animEffect transition="in" filter="fade">
                                      <p:cBhvr>
                                        <p:cTn id="18" dur="500"/>
                                        <p:tgtEl>
                                          <p:spTgt spid="27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277" grpId="0"/>
      <p:bldP spid="278"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15"/>
          <p:cNvGrpSpPr/>
          <p:nvPr/>
        </p:nvGrpSpPr>
        <p:grpSpPr>
          <a:xfrm>
            <a:off x="-106753" y="3378031"/>
            <a:ext cx="5315877" cy="3479969"/>
            <a:chOff x="0" y="-9525"/>
            <a:chExt cx="2100100" cy="1374803"/>
          </a:xfrm>
        </p:grpSpPr>
        <p:sp>
          <p:nvSpPr>
            <p:cNvPr id="202" name="Google Shape;202;p15"/>
            <p:cNvSpPr/>
            <p:nvPr/>
          </p:nvSpPr>
          <p:spPr>
            <a:xfrm>
              <a:off x="0" y="0"/>
              <a:ext cx="2100100" cy="1365278"/>
            </a:xfrm>
            <a:custGeom>
              <a:avLst/>
              <a:gdLst/>
              <a:ahLst/>
              <a:cxnLst/>
              <a:rect l="l" t="t" r="r" b="b"/>
              <a:pathLst>
                <a:path w="2100100" h="1365278" extrusionOk="0">
                  <a:moveTo>
                    <a:pt x="0" y="0"/>
                  </a:moveTo>
                  <a:lnTo>
                    <a:pt x="2100100" y="0"/>
                  </a:lnTo>
                  <a:lnTo>
                    <a:pt x="2100100" y="1365278"/>
                  </a:lnTo>
                  <a:lnTo>
                    <a:pt x="0" y="1365278"/>
                  </a:lnTo>
                  <a:close/>
                </a:path>
              </a:pathLst>
            </a:custGeom>
            <a:solidFill>
              <a:srgbClr val="282828"/>
            </a:solidFill>
            <a:ln>
              <a:noFill/>
            </a:ln>
          </p:spPr>
          <p:txBody>
            <a:bodyPr/>
            <a:lstStyle/>
            <a:p>
              <a:endParaRPr lang="fr-FR" sz="1200" dirty="0"/>
            </a:p>
          </p:txBody>
        </p:sp>
        <p:sp>
          <p:nvSpPr>
            <p:cNvPr id="203" name="Google Shape;203;p15"/>
            <p:cNvSpPr txBox="1"/>
            <p:nvPr/>
          </p:nvSpPr>
          <p:spPr>
            <a:xfrm>
              <a:off x="0" y="-9525"/>
              <a:ext cx="2100100" cy="1374803"/>
            </a:xfrm>
            <a:prstGeom prst="rect">
              <a:avLst/>
            </a:prstGeom>
            <a:noFill/>
            <a:ln>
              <a:noFill/>
            </a:ln>
          </p:spPr>
          <p:txBody>
            <a:bodyPr spcFirstLastPara="1" wrap="square" lIns="33867" tIns="33867" rIns="33867" bIns="33867" anchor="ctr" anchorCtr="0">
              <a:noAutofit/>
            </a:bodyPr>
            <a:lstStyle/>
            <a:p>
              <a:pPr algn="ctr">
                <a:lnSpc>
                  <a:spcPct val="135555"/>
                </a:lnSpc>
              </a:pPr>
              <a:endParaRPr lang="fr-FR" sz="1200" dirty="0">
                <a:solidFill>
                  <a:schemeClr val="dk1"/>
                </a:solidFill>
                <a:latin typeface="Calibri"/>
                <a:ea typeface="Calibri"/>
                <a:cs typeface="Calibri"/>
                <a:sym typeface="Calibri"/>
              </a:endParaRPr>
            </a:p>
          </p:txBody>
        </p:sp>
      </p:grpSp>
      <p:pic>
        <p:nvPicPr>
          <p:cNvPr id="204" name="Google Shape;204;p15"/>
          <p:cNvPicPr preferRelativeResize="0"/>
          <p:nvPr/>
        </p:nvPicPr>
        <p:blipFill>
          <a:blip r:embed="rId3" cstate="screen">
            <a:extLst>
              <a:ext uri="{28A0092B-C50C-407E-A947-70E740481C1C}">
                <a14:useLocalDpi xmlns:a14="http://schemas.microsoft.com/office/drawing/2010/main"/>
              </a:ext>
            </a:extLst>
          </a:blip>
          <a:srcRect/>
          <a:stretch/>
        </p:blipFill>
        <p:spPr>
          <a:xfrm>
            <a:off x="0" y="2464341"/>
            <a:ext cx="6642071" cy="4393659"/>
          </a:xfrm>
          <a:prstGeom prst="rect">
            <a:avLst/>
          </a:prstGeom>
          <a:noFill/>
          <a:ln>
            <a:noFill/>
          </a:ln>
        </p:spPr>
      </p:pic>
      <p:sp>
        <p:nvSpPr>
          <p:cNvPr id="209" name="Google Shape;209;p15"/>
          <p:cNvSpPr txBox="1"/>
          <p:nvPr/>
        </p:nvSpPr>
        <p:spPr>
          <a:xfrm>
            <a:off x="7081271" y="3028351"/>
            <a:ext cx="2243849" cy="320088"/>
          </a:xfrm>
          <a:prstGeom prst="rect">
            <a:avLst/>
          </a:prstGeom>
          <a:noFill/>
          <a:ln>
            <a:noFill/>
          </a:ln>
        </p:spPr>
        <p:txBody>
          <a:bodyPr spcFirstLastPara="1" wrap="square" lIns="0" tIns="0" rIns="0" bIns="0" anchor="t" anchorCtr="0">
            <a:spAutoFit/>
          </a:bodyPr>
          <a:lstStyle/>
          <a:p>
            <a:pPr algn="ctr">
              <a:lnSpc>
                <a:spcPct val="130000"/>
              </a:lnSpc>
            </a:pPr>
            <a:r>
              <a:rPr lang="fr-FR" sz="1600" b="1" dirty="0">
                <a:solidFill>
                  <a:srgbClr val="282828"/>
                </a:solidFill>
                <a:latin typeface="Asap"/>
                <a:ea typeface="Asap"/>
                <a:cs typeface="Asap"/>
                <a:sym typeface="Asap"/>
              </a:rPr>
              <a:t>SFEN Jeune Génération</a:t>
            </a:r>
            <a:endParaRPr lang="fr-FR" sz="1067" b="1" dirty="0"/>
          </a:p>
        </p:txBody>
      </p:sp>
      <p:sp>
        <p:nvSpPr>
          <p:cNvPr id="210" name="Google Shape;210;p15"/>
          <p:cNvSpPr txBox="1"/>
          <p:nvPr/>
        </p:nvSpPr>
        <p:spPr>
          <a:xfrm>
            <a:off x="542981" y="999328"/>
            <a:ext cx="10758534" cy="1116011"/>
          </a:xfrm>
          <a:prstGeom prst="rect">
            <a:avLst/>
          </a:prstGeom>
          <a:noFill/>
          <a:ln>
            <a:noFill/>
          </a:ln>
        </p:spPr>
        <p:txBody>
          <a:bodyPr spcFirstLastPara="1" wrap="square" lIns="0" tIns="0" rIns="0" bIns="0" anchor="t" anchorCtr="0">
            <a:spAutoFit/>
          </a:bodyPr>
          <a:lstStyle/>
          <a:p>
            <a:pPr algn="ctr">
              <a:lnSpc>
                <a:spcPct val="128003"/>
              </a:lnSpc>
            </a:pPr>
            <a:r>
              <a:rPr lang="fr-FR" sz="5666" b="1" dirty="0">
                <a:solidFill>
                  <a:srgbClr val="282828"/>
                </a:solidFill>
                <a:latin typeface="Poppins"/>
                <a:cs typeface="Poppins"/>
              </a:rPr>
              <a:t>Rejoignez-nous !</a:t>
            </a:r>
          </a:p>
        </p:txBody>
      </p:sp>
      <p:sp>
        <p:nvSpPr>
          <p:cNvPr id="7" name="Google Shape;237;p17">
            <a:extLst>
              <a:ext uri="{FF2B5EF4-FFF2-40B4-BE49-F238E27FC236}">
                <a16:creationId xmlns:a16="http://schemas.microsoft.com/office/drawing/2014/main" id="{CB29A941-B6AE-5D24-B66C-3B611E0463BC}"/>
              </a:ext>
            </a:extLst>
          </p:cNvPr>
          <p:cNvSpPr txBox="1"/>
          <p:nvPr/>
        </p:nvSpPr>
        <p:spPr>
          <a:xfrm>
            <a:off x="8024870" y="3886386"/>
            <a:ext cx="5678559" cy="1549655"/>
          </a:xfrm>
          <a:prstGeom prst="rect">
            <a:avLst/>
          </a:prstGeom>
          <a:noFill/>
          <a:ln>
            <a:noFill/>
          </a:ln>
        </p:spPr>
        <p:txBody>
          <a:bodyPr spcFirstLastPara="1" wrap="square" lIns="0" tIns="0" rIns="0" bIns="0" anchor="t" anchorCtr="0">
            <a:spAutoFit/>
          </a:bodyPr>
          <a:lstStyle/>
          <a:p>
            <a:pPr>
              <a:lnSpc>
                <a:spcPct val="127996"/>
              </a:lnSpc>
            </a:pPr>
            <a:r>
              <a:rPr lang="fr-FR" sz="7867" b="1" dirty="0">
                <a:solidFill>
                  <a:srgbClr val="282828"/>
                </a:solidFill>
                <a:latin typeface="Poppins"/>
                <a:ea typeface="Poppins"/>
                <a:cs typeface="Poppins"/>
                <a:sym typeface="Poppins"/>
              </a:rPr>
              <a:t>+1000</a:t>
            </a:r>
            <a:endParaRPr lang="fr-FR" sz="733" dirty="0"/>
          </a:p>
        </p:txBody>
      </p:sp>
      <p:grpSp>
        <p:nvGrpSpPr>
          <p:cNvPr id="8" name="Google Shape;238;p17">
            <a:extLst>
              <a:ext uri="{FF2B5EF4-FFF2-40B4-BE49-F238E27FC236}">
                <a16:creationId xmlns:a16="http://schemas.microsoft.com/office/drawing/2014/main" id="{1BF59C21-8740-1D31-C9AA-A2EBB499B62D}"/>
              </a:ext>
            </a:extLst>
          </p:cNvPr>
          <p:cNvGrpSpPr/>
          <p:nvPr/>
        </p:nvGrpSpPr>
        <p:grpSpPr>
          <a:xfrm>
            <a:off x="7587033" y="5147888"/>
            <a:ext cx="3902555" cy="495640"/>
            <a:chOff x="0" y="-9525"/>
            <a:chExt cx="6756486" cy="415925"/>
          </a:xfrm>
        </p:grpSpPr>
        <p:sp>
          <p:nvSpPr>
            <p:cNvPr id="9" name="Google Shape;239;p17">
              <a:extLst>
                <a:ext uri="{FF2B5EF4-FFF2-40B4-BE49-F238E27FC236}">
                  <a16:creationId xmlns:a16="http://schemas.microsoft.com/office/drawing/2014/main" id="{4700950B-9919-543F-877B-B8E122254DB2}"/>
                </a:ext>
              </a:extLst>
            </p:cNvPr>
            <p:cNvSpPr/>
            <p:nvPr/>
          </p:nvSpPr>
          <p:spPr>
            <a:xfrm>
              <a:off x="0" y="0"/>
              <a:ext cx="6756485" cy="406400"/>
            </a:xfrm>
            <a:custGeom>
              <a:avLst/>
              <a:gdLst/>
              <a:ahLst/>
              <a:cxnLst/>
              <a:rect l="l" t="t" r="r" b="b"/>
              <a:pathLst>
                <a:path w="6756485" h="406400" extrusionOk="0">
                  <a:moveTo>
                    <a:pt x="6553285" y="0"/>
                  </a:moveTo>
                  <a:cubicBezTo>
                    <a:pt x="6665510" y="0"/>
                    <a:pt x="6756485" y="90976"/>
                    <a:pt x="6756485" y="203200"/>
                  </a:cubicBezTo>
                  <a:cubicBezTo>
                    <a:pt x="6756485" y="315424"/>
                    <a:pt x="6665510" y="406400"/>
                    <a:pt x="6553285" y="406400"/>
                  </a:cubicBezTo>
                  <a:lnTo>
                    <a:pt x="203200" y="406400"/>
                  </a:lnTo>
                  <a:cubicBezTo>
                    <a:pt x="90976" y="406400"/>
                    <a:pt x="0" y="315424"/>
                    <a:pt x="0" y="203200"/>
                  </a:cubicBezTo>
                  <a:cubicBezTo>
                    <a:pt x="0" y="90976"/>
                    <a:pt x="90976" y="0"/>
                    <a:pt x="203200" y="0"/>
                  </a:cubicBezTo>
                  <a:close/>
                </a:path>
              </a:pathLst>
            </a:custGeom>
            <a:solidFill>
              <a:srgbClr val="01C892"/>
            </a:solidFill>
            <a:ln w="38100" cap="sq" cmpd="sng">
              <a:solidFill>
                <a:srgbClr val="282828"/>
              </a:solidFill>
              <a:prstDash val="solid"/>
              <a:miter lim="8000"/>
              <a:headEnd type="none" w="sm" len="sm"/>
              <a:tailEnd type="none" w="sm" len="sm"/>
            </a:ln>
          </p:spPr>
          <p:txBody>
            <a:bodyPr spcFirstLastPara="1" wrap="square" lIns="60950" tIns="60950" rIns="60950" bIns="60950" anchor="ctr" anchorCtr="0">
              <a:noAutofit/>
            </a:bodyPr>
            <a:lstStyle/>
            <a:p>
              <a:pPr algn="ctr"/>
              <a:endParaRPr lang="fr-FR" sz="1200" dirty="0"/>
            </a:p>
          </p:txBody>
        </p:sp>
        <p:sp>
          <p:nvSpPr>
            <p:cNvPr id="10" name="Google Shape;240;p17">
              <a:extLst>
                <a:ext uri="{FF2B5EF4-FFF2-40B4-BE49-F238E27FC236}">
                  <a16:creationId xmlns:a16="http://schemas.microsoft.com/office/drawing/2014/main" id="{C884B766-D378-0493-8ABE-71D224DEE060}"/>
                </a:ext>
              </a:extLst>
            </p:cNvPr>
            <p:cNvSpPr txBox="1"/>
            <p:nvPr/>
          </p:nvSpPr>
          <p:spPr>
            <a:xfrm>
              <a:off x="0" y="-9525"/>
              <a:ext cx="6756486" cy="415925"/>
            </a:xfrm>
            <a:prstGeom prst="rect">
              <a:avLst/>
            </a:prstGeom>
            <a:noFill/>
            <a:ln>
              <a:noFill/>
            </a:ln>
          </p:spPr>
          <p:txBody>
            <a:bodyPr spcFirstLastPara="1" wrap="square" lIns="33867" tIns="33867" rIns="33867" bIns="33867" anchor="ctr" anchorCtr="0">
              <a:noAutofit/>
            </a:bodyPr>
            <a:lstStyle/>
            <a:p>
              <a:pPr algn="ctr">
                <a:lnSpc>
                  <a:spcPct val="122008"/>
                </a:lnSpc>
              </a:pPr>
              <a:r>
                <a:rPr lang="fr-FR" sz="1799" dirty="0">
                  <a:solidFill>
                    <a:srgbClr val="282828"/>
                  </a:solidFill>
                  <a:latin typeface="Asap Medium"/>
                  <a:ea typeface="Asap Medium"/>
                  <a:cs typeface="Asap Medium"/>
                  <a:sym typeface="Asap Medium"/>
                </a:rPr>
                <a:t>MEMBRES</a:t>
              </a:r>
              <a:endParaRPr lang="fr-FR" sz="1200" dirty="0"/>
            </a:p>
          </p:txBody>
        </p:sp>
      </p:grpSp>
      <p:pic>
        <p:nvPicPr>
          <p:cNvPr id="12" name="Google Shape;236;p17">
            <a:extLst>
              <a:ext uri="{FF2B5EF4-FFF2-40B4-BE49-F238E27FC236}">
                <a16:creationId xmlns:a16="http://schemas.microsoft.com/office/drawing/2014/main" id="{0829A31D-60F0-55E8-FD6F-100EE968563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843380" y="3886386"/>
            <a:ext cx="871551" cy="953353"/>
          </a:xfrm>
          <a:prstGeom prst="rect">
            <a:avLst/>
          </a:prstGeom>
          <a:noFill/>
          <a:ln>
            <a:noFill/>
          </a:ln>
        </p:spPr>
      </p:pic>
      <p:sp>
        <p:nvSpPr>
          <p:cNvPr id="2" name="Google Shape;209;p15">
            <a:extLst>
              <a:ext uri="{FF2B5EF4-FFF2-40B4-BE49-F238E27FC236}">
                <a16:creationId xmlns:a16="http://schemas.microsoft.com/office/drawing/2014/main" id="{D1CE77B1-46AF-FC1C-A9CC-A1DBA2021A49}"/>
              </a:ext>
            </a:extLst>
          </p:cNvPr>
          <p:cNvSpPr txBox="1"/>
          <p:nvPr/>
        </p:nvSpPr>
        <p:spPr>
          <a:xfrm>
            <a:off x="9007763" y="3017001"/>
            <a:ext cx="2243849" cy="320088"/>
          </a:xfrm>
          <a:prstGeom prst="rect">
            <a:avLst/>
          </a:prstGeom>
          <a:noFill/>
          <a:ln>
            <a:noFill/>
          </a:ln>
        </p:spPr>
        <p:txBody>
          <a:bodyPr spcFirstLastPara="1" wrap="square" lIns="0" tIns="0" rIns="0" bIns="0" anchor="t" anchorCtr="0">
            <a:spAutoFit/>
          </a:bodyPr>
          <a:lstStyle/>
          <a:p>
            <a:pPr algn="ctr">
              <a:lnSpc>
                <a:spcPct val="130000"/>
              </a:lnSpc>
            </a:pPr>
            <a:r>
              <a:rPr lang="fr-FR" sz="1600" b="1" dirty="0">
                <a:solidFill>
                  <a:srgbClr val="282828"/>
                </a:solidFill>
                <a:latin typeface="Asap"/>
                <a:ea typeface="Asap"/>
                <a:cs typeface="Asap"/>
                <a:sym typeface="Asap"/>
              </a:rPr>
              <a:t>SFEN JG</a:t>
            </a:r>
            <a:endParaRPr lang="fr-FR" sz="1067" b="1" dirty="0"/>
          </a:p>
        </p:txBody>
      </p:sp>
      <p:pic>
        <p:nvPicPr>
          <p:cNvPr id="4" name="Picture 3" descr="A logo of a camera&#10;&#10;Description automatically generated">
            <a:extLst>
              <a:ext uri="{FF2B5EF4-FFF2-40B4-BE49-F238E27FC236}">
                <a16:creationId xmlns:a16="http://schemas.microsoft.com/office/drawing/2014/main" id="{96220010-43EB-7C98-BCC0-620C182EFE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01463" y="2366364"/>
            <a:ext cx="656447" cy="656447"/>
          </a:xfrm>
          <a:prstGeom prst="rect">
            <a:avLst/>
          </a:prstGeom>
        </p:spPr>
      </p:pic>
      <p:pic>
        <p:nvPicPr>
          <p:cNvPr id="6" name="Graphic 5">
            <a:extLst>
              <a:ext uri="{FF2B5EF4-FFF2-40B4-BE49-F238E27FC236}">
                <a16:creationId xmlns:a16="http://schemas.microsoft.com/office/drawing/2014/main" id="{CC98088A-2899-A009-E3C3-EFDA87D2A9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74971" y="2347894"/>
            <a:ext cx="656447" cy="656447"/>
          </a:xfrm>
          <a:prstGeom prst="rect">
            <a:avLst/>
          </a:prstGeom>
        </p:spPr>
      </p:pic>
      <p:pic>
        <p:nvPicPr>
          <p:cNvPr id="13" name="Picture 12">
            <a:extLst>
              <a:ext uri="{FF2B5EF4-FFF2-40B4-BE49-F238E27FC236}">
                <a16:creationId xmlns:a16="http://schemas.microsoft.com/office/drawing/2014/main" id="{EF4ABDA4-F16C-227A-0A6E-44BCAB7F1F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18517" y="2345267"/>
            <a:ext cx="942140" cy="656447"/>
          </a:xfrm>
          <a:prstGeom prst="rect">
            <a:avLst/>
          </a:prstGeom>
        </p:spPr>
      </p:pic>
      <p:sp>
        <p:nvSpPr>
          <p:cNvPr id="14" name="Google Shape;209;p15">
            <a:extLst>
              <a:ext uri="{FF2B5EF4-FFF2-40B4-BE49-F238E27FC236}">
                <a16:creationId xmlns:a16="http://schemas.microsoft.com/office/drawing/2014/main" id="{1E7BDC51-D2A4-960F-B1A2-9D065F1D6B83}"/>
              </a:ext>
            </a:extLst>
          </p:cNvPr>
          <p:cNvSpPr txBox="1"/>
          <p:nvPr/>
        </p:nvSpPr>
        <p:spPr>
          <a:xfrm>
            <a:off x="10367663" y="3001421"/>
            <a:ext cx="2243849" cy="320088"/>
          </a:xfrm>
          <a:prstGeom prst="rect">
            <a:avLst/>
          </a:prstGeom>
          <a:noFill/>
          <a:ln>
            <a:noFill/>
          </a:ln>
        </p:spPr>
        <p:txBody>
          <a:bodyPr spcFirstLastPara="1" wrap="square" lIns="0" tIns="0" rIns="0" bIns="0" anchor="t" anchorCtr="0">
            <a:spAutoFit/>
          </a:bodyPr>
          <a:lstStyle/>
          <a:p>
            <a:pPr algn="ctr">
              <a:lnSpc>
                <a:spcPct val="130000"/>
              </a:lnSpc>
            </a:pPr>
            <a:r>
              <a:rPr lang="fr-FR" sz="1600" b="1" dirty="0">
                <a:solidFill>
                  <a:srgbClr val="282828"/>
                </a:solidFill>
                <a:latin typeface="Asap"/>
                <a:ea typeface="Asap"/>
                <a:cs typeface="Asap"/>
                <a:sym typeface="Asap"/>
              </a:rPr>
              <a:t>SFEN JG</a:t>
            </a:r>
            <a:endParaRPr lang="fr-FR" sz="1067" b="1" dirty="0"/>
          </a:p>
        </p:txBody>
      </p:sp>
      <p:pic>
        <p:nvPicPr>
          <p:cNvPr id="3" name="Image 2">
            <a:extLst>
              <a:ext uri="{FF2B5EF4-FFF2-40B4-BE49-F238E27FC236}">
                <a16:creationId xmlns:a16="http://schemas.microsoft.com/office/drawing/2014/main" id="{70138640-C045-2AEF-B9C8-8C78AB9CE704}"/>
              </a:ext>
            </a:extLst>
          </p:cNvPr>
          <p:cNvPicPr>
            <a:picLocks noChangeAspect="1"/>
          </p:cNvPicPr>
          <p:nvPr/>
        </p:nvPicPr>
        <p:blipFill>
          <a:blip r:embed="rId9"/>
          <a:stretch>
            <a:fillRect/>
          </a:stretch>
        </p:blipFill>
        <p:spPr>
          <a:xfrm>
            <a:off x="380998" y="85194"/>
            <a:ext cx="1442761" cy="708780"/>
          </a:xfrm>
          <a:prstGeom prst="rect">
            <a:avLst/>
          </a:prstGeom>
        </p:spPr>
      </p:pic>
      <p:pic>
        <p:nvPicPr>
          <p:cNvPr id="5" name="Image 4">
            <a:extLst>
              <a:ext uri="{FF2B5EF4-FFF2-40B4-BE49-F238E27FC236}">
                <a16:creationId xmlns:a16="http://schemas.microsoft.com/office/drawing/2014/main" id="{7C2DB222-865D-56F6-F16E-659BF2EA219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38333" y="85194"/>
            <a:ext cx="2239153" cy="690792"/>
          </a:xfrm>
          <a:prstGeom prst="rect">
            <a:avLst/>
          </a:prstGeom>
          <a:noFill/>
        </p:spPr>
      </p:pic>
      <p:pic>
        <p:nvPicPr>
          <p:cNvPr id="11" name="Image 10">
            <a:extLst>
              <a:ext uri="{FF2B5EF4-FFF2-40B4-BE49-F238E27FC236}">
                <a16:creationId xmlns:a16="http://schemas.microsoft.com/office/drawing/2014/main" id="{37115AED-F3F0-D5BB-711E-1CBBAFDD4DAE}"/>
              </a:ext>
            </a:extLst>
          </p:cNvPr>
          <p:cNvPicPr>
            <a:picLocks noChangeAspect="1"/>
          </p:cNvPicPr>
          <p:nvPr/>
        </p:nvPicPr>
        <p:blipFill>
          <a:blip r:embed="rId11"/>
          <a:stretch>
            <a:fillRect/>
          </a:stretch>
        </p:blipFill>
        <p:spPr>
          <a:xfrm>
            <a:off x="5462614" y="43511"/>
            <a:ext cx="2084267" cy="774157"/>
          </a:xfrm>
          <a:prstGeom prst="rect">
            <a:avLst/>
          </a:prstGeom>
        </p:spPr>
      </p:pic>
      <p:pic>
        <p:nvPicPr>
          <p:cNvPr id="15" name="Image 14">
            <a:extLst>
              <a:ext uri="{FF2B5EF4-FFF2-40B4-BE49-F238E27FC236}">
                <a16:creationId xmlns:a16="http://schemas.microsoft.com/office/drawing/2014/main" id="{FD36B3E5-131F-9972-13AF-BAE0AD90D4C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6" name="Image 15">
            <a:extLst>
              <a:ext uri="{FF2B5EF4-FFF2-40B4-BE49-F238E27FC236}">
                <a16:creationId xmlns:a16="http://schemas.microsoft.com/office/drawing/2014/main" id="{E9C0E489-0169-0D92-4FAB-EC35643AB3AF}"/>
              </a:ext>
            </a:extLst>
          </p:cNvPr>
          <p:cNvPicPr>
            <a:picLocks noChangeAspect="1"/>
          </p:cNvPicPr>
          <p:nvPr/>
        </p:nvPicPr>
        <p:blipFill>
          <a:blip r:embed="rId13"/>
          <a:stretch>
            <a:fillRect/>
          </a:stretch>
        </p:blipFill>
        <p:spPr>
          <a:xfrm>
            <a:off x="10909945" y="47827"/>
            <a:ext cx="739111" cy="79254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500" tmFilter="0, 0; .2, .5; .8, .5; 1, 0"/>
                                        <p:tgtEl>
                                          <p:spTgt spid="12"/>
                                        </p:tgtEl>
                                      </p:cBhvr>
                                    </p:animEffect>
                                    <p:animScale>
                                      <p:cBhvr>
                                        <p:cTn id="2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51A53A13-8EA6-0E76-BA1B-0CE360AD31DB}"/>
            </a:ext>
          </a:extLst>
        </p:cNvPr>
        <p:cNvGrpSpPr/>
        <p:nvPr/>
      </p:nvGrpSpPr>
      <p:grpSpPr>
        <a:xfrm>
          <a:off x="0" y="0"/>
          <a:ext cx="0" cy="0"/>
          <a:chOff x="0" y="0"/>
          <a:chExt cx="0" cy="0"/>
        </a:xfrm>
      </p:grpSpPr>
      <p:pic>
        <p:nvPicPr>
          <p:cNvPr id="109" name="Google Shape;109;p9">
            <a:extLst>
              <a:ext uri="{FF2B5EF4-FFF2-40B4-BE49-F238E27FC236}">
                <a16:creationId xmlns:a16="http://schemas.microsoft.com/office/drawing/2014/main" id="{3E976E80-91A2-CDE9-FC7F-BF4D39D5329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617" y="478717"/>
            <a:ext cx="7737901" cy="6485300"/>
          </a:xfrm>
          <a:prstGeom prst="rect">
            <a:avLst/>
          </a:prstGeom>
          <a:noFill/>
          <a:ln>
            <a:noFill/>
          </a:ln>
        </p:spPr>
      </p:pic>
      <p:grpSp>
        <p:nvGrpSpPr>
          <p:cNvPr id="110" name="Google Shape;110;p9">
            <a:extLst>
              <a:ext uri="{FF2B5EF4-FFF2-40B4-BE49-F238E27FC236}">
                <a16:creationId xmlns:a16="http://schemas.microsoft.com/office/drawing/2014/main" id="{DA783A74-60AA-B19C-98DE-F95BB4FCC56A}"/>
              </a:ext>
            </a:extLst>
          </p:cNvPr>
          <p:cNvGrpSpPr/>
          <p:nvPr/>
        </p:nvGrpSpPr>
        <p:grpSpPr>
          <a:xfrm>
            <a:off x="3267825" y="2419976"/>
            <a:ext cx="8806917" cy="2791905"/>
            <a:chOff x="0" y="-9525"/>
            <a:chExt cx="3479276" cy="1102975"/>
          </a:xfrm>
        </p:grpSpPr>
        <p:sp>
          <p:nvSpPr>
            <p:cNvPr id="111" name="Google Shape;111;p9">
              <a:extLst>
                <a:ext uri="{FF2B5EF4-FFF2-40B4-BE49-F238E27FC236}">
                  <a16:creationId xmlns:a16="http://schemas.microsoft.com/office/drawing/2014/main" id="{F85DE9EC-F7D0-DBA5-E63D-FCA36F89C165}"/>
                </a:ext>
              </a:extLst>
            </p:cNvPr>
            <p:cNvSpPr/>
            <p:nvPr/>
          </p:nvSpPr>
          <p:spPr>
            <a:xfrm>
              <a:off x="0" y="0"/>
              <a:ext cx="3479276" cy="1093450"/>
            </a:xfrm>
            <a:custGeom>
              <a:avLst/>
              <a:gdLst/>
              <a:ahLst/>
              <a:cxnLst/>
              <a:rect l="l" t="t" r="r" b="b"/>
              <a:pathLst>
                <a:path w="3479276" h="1093450" extrusionOk="0">
                  <a:moveTo>
                    <a:pt x="16995" y="0"/>
                  </a:moveTo>
                  <a:lnTo>
                    <a:pt x="3462280" y="0"/>
                  </a:lnTo>
                  <a:cubicBezTo>
                    <a:pt x="3471666" y="0"/>
                    <a:pt x="3479276" y="7609"/>
                    <a:pt x="3479276" y="16995"/>
                  </a:cubicBezTo>
                  <a:lnTo>
                    <a:pt x="3479276" y="1076455"/>
                  </a:lnTo>
                  <a:cubicBezTo>
                    <a:pt x="3479276" y="1085841"/>
                    <a:pt x="3471666" y="1093450"/>
                    <a:pt x="3462280" y="1093450"/>
                  </a:cubicBezTo>
                  <a:lnTo>
                    <a:pt x="16995" y="1093450"/>
                  </a:lnTo>
                  <a:cubicBezTo>
                    <a:pt x="7609" y="1093450"/>
                    <a:pt x="0" y="1085841"/>
                    <a:pt x="0" y="1076455"/>
                  </a:cubicBezTo>
                  <a:lnTo>
                    <a:pt x="0" y="16995"/>
                  </a:lnTo>
                  <a:cubicBezTo>
                    <a:pt x="0" y="7609"/>
                    <a:pt x="7609" y="0"/>
                    <a:pt x="16995" y="0"/>
                  </a:cubicBezTo>
                  <a:close/>
                </a:path>
              </a:pathLst>
            </a:custGeom>
            <a:solidFill>
              <a:srgbClr val="01C892"/>
            </a:solidFill>
            <a:ln w="38100" cap="rnd" cmpd="sng">
              <a:solidFill>
                <a:srgbClr val="282828"/>
              </a:solidFill>
              <a:prstDash val="solid"/>
              <a:round/>
              <a:headEnd type="none" w="sm" len="sm"/>
              <a:tailEnd type="none" w="sm" len="sm"/>
            </a:ln>
          </p:spPr>
          <p:txBody>
            <a:bodyPr spcFirstLastPara="1" wrap="square" lIns="60950" tIns="60950" rIns="60950" bIns="60950" anchor="ctr" anchorCtr="0">
              <a:noAutofit/>
            </a:bodyPr>
            <a:lstStyle/>
            <a:p>
              <a:endParaRPr lang="fr-FR" sz="1200" dirty="0"/>
            </a:p>
          </p:txBody>
        </p:sp>
        <p:sp>
          <p:nvSpPr>
            <p:cNvPr id="112" name="Google Shape;112;p9">
              <a:extLst>
                <a:ext uri="{FF2B5EF4-FFF2-40B4-BE49-F238E27FC236}">
                  <a16:creationId xmlns:a16="http://schemas.microsoft.com/office/drawing/2014/main" id="{F8C27E95-344D-E07B-2BCC-C1620E51D778}"/>
                </a:ext>
              </a:extLst>
            </p:cNvPr>
            <p:cNvSpPr txBox="1"/>
            <p:nvPr/>
          </p:nvSpPr>
          <p:spPr>
            <a:xfrm>
              <a:off x="0" y="-9525"/>
              <a:ext cx="3479276" cy="1102975"/>
            </a:xfrm>
            <a:prstGeom prst="rect">
              <a:avLst/>
            </a:prstGeom>
            <a:noFill/>
            <a:ln>
              <a:noFill/>
            </a:ln>
          </p:spPr>
          <p:txBody>
            <a:bodyPr spcFirstLastPara="1" wrap="square" lIns="33867" tIns="33867" rIns="33867" bIns="33867" anchor="ctr" anchorCtr="0">
              <a:noAutofit/>
            </a:bodyPr>
            <a:lstStyle/>
            <a:p>
              <a:pPr algn="ctr">
                <a:lnSpc>
                  <a:spcPct val="135555"/>
                </a:lnSpc>
              </a:pPr>
              <a:endParaRPr lang="fr-FR" sz="1200" dirty="0">
                <a:solidFill>
                  <a:schemeClr val="dk1"/>
                </a:solidFill>
                <a:latin typeface="Calibri"/>
                <a:ea typeface="Calibri"/>
                <a:cs typeface="Calibri"/>
                <a:sym typeface="Calibri"/>
              </a:endParaRPr>
            </a:p>
          </p:txBody>
        </p:sp>
      </p:grpSp>
      <p:sp>
        <p:nvSpPr>
          <p:cNvPr id="113" name="Google Shape;113;p9">
            <a:extLst>
              <a:ext uri="{FF2B5EF4-FFF2-40B4-BE49-F238E27FC236}">
                <a16:creationId xmlns:a16="http://schemas.microsoft.com/office/drawing/2014/main" id="{5CAEFC45-0A2E-7E3B-6DF6-359218C21EFE}"/>
              </a:ext>
            </a:extLst>
          </p:cNvPr>
          <p:cNvSpPr txBox="1"/>
          <p:nvPr/>
        </p:nvSpPr>
        <p:spPr>
          <a:xfrm>
            <a:off x="4443319" y="3097694"/>
            <a:ext cx="7241200" cy="1703095"/>
          </a:xfrm>
          <a:prstGeom prst="rect">
            <a:avLst/>
          </a:prstGeom>
          <a:noFill/>
          <a:ln>
            <a:noFill/>
          </a:ln>
        </p:spPr>
        <p:txBody>
          <a:bodyPr spcFirstLastPara="1" wrap="square" lIns="0" tIns="0" rIns="0" bIns="0" anchor="t" anchorCtr="0">
            <a:spAutoFit/>
          </a:bodyPr>
          <a:lstStyle/>
          <a:p>
            <a:pPr algn="ctr"/>
            <a:r>
              <a:rPr lang="fr-FR" sz="11067" b="1" dirty="0">
                <a:solidFill>
                  <a:srgbClr val="282828"/>
                </a:solidFill>
                <a:latin typeface="Poppins"/>
                <a:ea typeface="Poppins"/>
                <a:cs typeface="Poppins"/>
                <a:sym typeface="Poppins"/>
              </a:rPr>
              <a:t>Merci</a:t>
            </a:r>
            <a:endParaRPr lang="fr-FR" sz="1867" dirty="0"/>
          </a:p>
        </p:txBody>
      </p:sp>
      <p:pic>
        <p:nvPicPr>
          <p:cNvPr id="4" name="Picture 3" descr="A black square with white text&#10;&#10;Description automatically generated">
            <a:extLst>
              <a:ext uri="{FF2B5EF4-FFF2-40B4-BE49-F238E27FC236}">
                <a16:creationId xmlns:a16="http://schemas.microsoft.com/office/drawing/2014/main" id="{3184F304-232B-1D70-5E7C-B183A6AF4F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1045" y="-175032"/>
            <a:ext cx="2443743" cy="2448641"/>
          </a:xfrm>
          <a:prstGeom prst="rect">
            <a:avLst/>
          </a:prstGeom>
        </p:spPr>
      </p:pic>
      <p:sp>
        <p:nvSpPr>
          <p:cNvPr id="2" name="ZoneTexte 2">
            <a:extLst>
              <a:ext uri="{FF2B5EF4-FFF2-40B4-BE49-F238E27FC236}">
                <a16:creationId xmlns:a16="http://schemas.microsoft.com/office/drawing/2014/main" id="{A95812BD-44D5-68AB-FFCB-82AE021FFB2A}"/>
              </a:ext>
            </a:extLst>
          </p:cNvPr>
          <p:cNvSpPr txBox="1"/>
          <p:nvPr/>
        </p:nvSpPr>
        <p:spPr>
          <a:xfrm>
            <a:off x="5983397" y="5446450"/>
            <a:ext cx="5099519" cy="1117935"/>
          </a:xfrm>
          <a:prstGeom prst="rect">
            <a:avLst/>
          </a:prstGeom>
          <a:noFill/>
        </p:spPr>
        <p:txBody>
          <a:bodyPr wrap="square">
            <a:spAutoFit/>
          </a:bodyPr>
          <a:lstStyle/>
          <a:p>
            <a:pPr marL="533427" lvl="1" indent="-228611">
              <a:buFont typeface="Arial" panose="020B0604020202020204" pitchFamily="34" charset="0"/>
              <a:buChar char="•"/>
            </a:pPr>
            <a:r>
              <a:rPr lang="fr-FR" sz="1333" i="1" u="sng" dirty="0">
                <a:solidFill>
                  <a:srgbClr val="0070C0"/>
                </a:solidFill>
                <a:latin typeface="Poppins" pitchFamily="2" charset="77"/>
                <a:cs typeface="Poppins" pitchFamily="2" charset="77"/>
                <a:hlinkClick r:id="rId5">
                  <a:extLst>
                    <a:ext uri="{A12FA001-AC4F-418D-AE19-62706E023703}">
                      <ahyp:hlinkClr xmlns:ahyp="http://schemas.microsoft.com/office/drawing/2018/hyperlinkcolor" val="tx"/>
                    </a:ext>
                  </a:extLst>
                </a:hlinkClick>
              </a:rPr>
              <a:t>Site :</a:t>
            </a:r>
            <a:r>
              <a:rPr lang="fr-FR" sz="1333" i="1" dirty="0">
                <a:solidFill>
                  <a:srgbClr val="0070C0"/>
                </a:solidFill>
                <a:latin typeface="Poppins" pitchFamily="2" charset="77"/>
                <a:cs typeface="Poppins" pitchFamily="2" charset="77"/>
                <a:hlinkClick r:id="rId5">
                  <a:extLst>
                    <a:ext uri="{A12FA001-AC4F-418D-AE19-62706E023703}">
                      <ahyp:hlinkClr xmlns:ahyp="http://schemas.microsoft.com/office/drawing/2018/hyperlinkcolor" val="tx"/>
                    </a:ext>
                  </a:extLst>
                </a:hlinkClick>
              </a:rPr>
              <a:t> jeunegeneration.sfen-network.org</a:t>
            </a:r>
          </a:p>
          <a:p>
            <a:pPr marL="533427" lvl="1" indent="-228611">
              <a:buFont typeface="Arial" panose="020B0604020202020204" pitchFamily="34" charset="0"/>
              <a:buChar char="•"/>
            </a:pPr>
            <a:endParaRPr lang="fr-FR" sz="1333" i="1" u="sng" dirty="0">
              <a:solidFill>
                <a:srgbClr val="0070C0"/>
              </a:solidFill>
              <a:latin typeface="Poppins" pitchFamily="2" charset="77"/>
              <a:cs typeface="Poppins" pitchFamily="2" charset="77"/>
              <a:hlinkClick r:id="" action="ppaction://noaction">
                <a:extLst>
                  <a:ext uri="{A12FA001-AC4F-418D-AE19-62706E023703}">
                    <ahyp:hlinkClr xmlns:ahyp="http://schemas.microsoft.com/office/drawing/2018/hyperlinkcolor" val="tx"/>
                  </a:ext>
                </a:extLst>
              </a:hlinkClick>
            </a:endParaRPr>
          </a:p>
          <a:p>
            <a:pPr marL="533427" lvl="1" indent="-228611">
              <a:buFont typeface="Arial" panose="020B0604020202020204" pitchFamily="34" charset="0"/>
              <a:buChar char="•"/>
            </a:pPr>
            <a:r>
              <a:rPr lang="fr-FR" sz="1333" i="1" u="sng" dirty="0">
                <a:solidFill>
                  <a:srgbClr val="0070C0"/>
                </a:solidFill>
                <a:latin typeface="Poppins" pitchFamily="2" charset="77"/>
                <a:cs typeface="Poppins" pitchFamily="2" charset="77"/>
                <a:hlinkClick r:id="" action="ppaction://noaction">
                  <a:extLst>
                    <a:ext uri="{A12FA001-AC4F-418D-AE19-62706E023703}">
                      <ahyp:hlinkClr xmlns:ahyp="http://schemas.microsoft.com/office/drawing/2018/hyperlinkcolor" val="tx"/>
                    </a:ext>
                  </a:extLst>
                </a:hlinkClick>
              </a:rPr>
              <a:t>Mail :</a:t>
            </a:r>
            <a:r>
              <a:rPr lang="fr-FR" sz="1333" i="1" dirty="0">
                <a:solidFill>
                  <a:srgbClr val="0070C0"/>
                </a:solidFill>
                <a:latin typeface="Poppins" pitchFamily="2" charset="77"/>
                <a:cs typeface="Poppins" pitchFamily="2" charset="77"/>
              </a:rPr>
              <a:t> leo-paul.lefebvre-houx@student.junia.com</a:t>
            </a:r>
          </a:p>
          <a:p>
            <a:pPr marL="533427" lvl="1" indent="-228611">
              <a:buFont typeface="Arial" panose="020B0604020202020204" pitchFamily="34" charset="0"/>
              <a:buChar char="•"/>
            </a:pPr>
            <a:endParaRPr lang="fr-FR" sz="1333" i="1" u="sng" dirty="0">
              <a:solidFill>
                <a:srgbClr val="0070C0"/>
              </a:solidFill>
              <a:latin typeface="Poppins" pitchFamily="2" charset="77"/>
              <a:cs typeface="Poppins" pitchFamily="2" charset="77"/>
            </a:endParaRPr>
          </a:p>
          <a:p>
            <a:pPr marL="533427" lvl="1" indent="-228611">
              <a:buFont typeface="Arial" panose="020B0604020202020204" pitchFamily="34" charset="0"/>
              <a:buChar char="•"/>
            </a:pPr>
            <a:r>
              <a:rPr lang="fr-FR" sz="1333" i="1" u="sng" dirty="0">
                <a:solidFill>
                  <a:srgbClr val="0070C0"/>
                </a:solidFill>
                <a:latin typeface="Poppins" pitchFamily="2" charset="77"/>
                <a:cs typeface="Poppins" pitchFamily="2" charset="77"/>
              </a:rPr>
              <a:t>Tel :</a:t>
            </a:r>
            <a:r>
              <a:rPr lang="fr-FR" sz="1333" i="1" dirty="0">
                <a:solidFill>
                  <a:srgbClr val="0070C0"/>
                </a:solidFill>
                <a:latin typeface="Poppins" pitchFamily="2" charset="77"/>
                <a:cs typeface="Poppins" pitchFamily="2" charset="77"/>
              </a:rPr>
              <a:t> 06-95-03-83-69</a:t>
            </a:r>
          </a:p>
        </p:txBody>
      </p:sp>
    </p:spTree>
    <p:extLst>
      <p:ext uri="{BB962C8B-B14F-4D97-AF65-F5344CB8AC3E}">
        <p14:creationId xmlns:p14="http://schemas.microsoft.com/office/powerpoint/2010/main" val="34944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2AABDD-4225-A16A-DEF3-59BA532E96E6}"/>
              </a:ext>
            </a:extLst>
          </p:cNvPr>
          <p:cNvSpPr>
            <a:spLocks noGrp="1"/>
          </p:cNvSpPr>
          <p:nvPr>
            <p:ph type="title"/>
          </p:nvPr>
        </p:nvSpPr>
        <p:spPr>
          <a:xfrm>
            <a:off x="3383869" y="167783"/>
            <a:ext cx="8459343" cy="2875237"/>
          </a:xfrm>
        </p:spPr>
        <p:txBody>
          <a:bodyPr/>
          <a:lstStyle/>
          <a:p>
            <a:r>
              <a:rPr lang="fr-FR" sz="5400" dirty="0">
                <a:solidFill>
                  <a:schemeClr val="accent3">
                    <a:lumMod val="75000"/>
                  </a:schemeClr>
                </a:solidFill>
              </a:rPr>
              <a:t>La filière nucléaire aujourd’hui et la plateforme « Mon Avenir dans le Nucléaire</a:t>
            </a:r>
          </a:p>
        </p:txBody>
      </p:sp>
      <p:sp>
        <p:nvSpPr>
          <p:cNvPr id="8" name="ZoneTexte 7">
            <a:extLst>
              <a:ext uri="{FF2B5EF4-FFF2-40B4-BE49-F238E27FC236}">
                <a16:creationId xmlns:a16="http://schemas.microsoft.com/office/drawing/2014/main" id="{EC9758A6-D81A-A96C-6FE2-A6F70D53D4C1}"/>
              </a:ext>
            </a:extLst>
          </p:cNvPr>
          <p:cNvSpPr txBox="1"/>
          <p:nvPr/>
        </p:nvSpPr>
        <p:spPr>
          <a:xfrm>
            <a:off x="2119237" y="5863269"/>
            <a:ext cx="4931945"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Mlle Aurore LUTUN </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EDF-CNPE Gravelines</a:t>
            </a:r>
          </a:p>
        </p:txBody>
      </p:sp>
      <p:sp>
        <p:nvSpPr>
          <p:cNvPr id="11" name="ZoneTexte 10">
            <a:extLst>
              <a:ext uri="{FF2B5EF4-FFF2-40B4-BE49-F238E27FC236}">
                <a16:creationId xmlns:a16="http://schemas.microsoft.com/office/drawing/2014/main" id="{FFA1C016-9184-5039-7E5C-10431D6845CB}"/>
              </a:ext>
            </a:extLst>
          </p:cNvPr>
          <p:cNvSpPr txBox="1"/>
          <p:nvPr/>
        </p:nvSpPr>
        <p:spPr>
          <a:xfrm>
            <a:off x="9775731" y="5863268"/>
            <a:ext cx="2524679"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Christian BOURGAIN </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Ancien RTE, EDF-CNPE Gravelines</a:t>
            </a:r>
          </a:p>
        </p:txBody>
      </p:sp>
      <p:pic>
        <p:nvPicPr>
          <p:cNvPr id="12" name="Image 11">
            <a:extLst>
              <a:ext uri="{FF2B5EF4-FFF2-40B4-BE49-F238E27FC236}">
                <a16:creationId xmlns:a16="http://schemas.microsoft.com/office/drawing/2014/main" id="{BFCB9ECF-C150-14E8-9C37-16B9C5B551F2}"/>
              </a:ext>
            </a:extLst>
          </p:cNvPr>
          <p:cNvPicPr>
            <a:picLocks noChangeAspect="1"/>
          </p:cNvPicPr>
          <p:nvPr/>
        </p:nvPicPr>
        <p:blipFill>
          <a:blip r:embed="rId2"/>
          <a:stretch>
            <a:fillRect/>
          </a:stretch>
        </p:blipFill>
        <p:spPr>
          <a:xfrm>
            <a:off x="10324741" y="3781158"/>
            <a:ext cx="1571036" cy="2012123"/>
          </a:xfrm>
          <a:prstGeom prst="rect">
            <a:avLst/>
          </a:prstGeom>
        </p:spPr>
      </p:pic>
      <p:pic>
        <p:nvPicPr>
          <p:cNvPr id="15" name="Image 14" descr="Une image contenant Visage humain, personne, sourire, habits&#10;&#10;Le contenu généré par l’IA peut être incorrect.">
            <a:extLst>
              <a:ext uri="{FF2B5EF4-FFF2-40B4-BE49-F238E27FC236}">
                <a16:creationId xmlns:a16="http://schemas.microsoft.com/office/drawing/2014/main" id="{38E198F9-466A-1CE5-A7C2-0A0EE269D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860" y="3781158"/>
            <a:ext cx="1330698" cy="1993880"/>
          </a:xfrm>
          <a:prstGeom prst="rect">
            <a:avLst/>
          </a:prstGeom>
        </p:spPr>
      </p:pic>
      <p:sp>
        <p:nvSpPr>
          <p:cNvPr id="16" name="ZoneTexte 15">
            <a:extLst>
              <a:ext uri="{FF2B5EF4-FFF2-40B4-BE49-F238E27FC236}">
                <a16:creationId xmlns:a16="http://schemas.microsoft.com/office/drawing/2014/main" id="{6B54341E-F086-30AE-8CCF-1B8AFB6FE694}"/>
              </a:ext>
            </a:extLst>
          </p:cNvPr>
          <p:cNvSpPr txBox="1"/>
          <p:nvPr/>
        </p:nvSpPr>
        <p:spPr>
          <a:xfrm>
            <a:off x="6381525" y="6513245"/>
            <a:ext cx="3041282"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Patrick DOMISSE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Ancien EDF</a:t>
            </a:r>
          </a:p>
        </p:txBody>
      </p:sp>
      <p:pic>
        <p:nvPicPr>
          <p:cNvPr id="17" name="Image 16">
            <a:extLst>
              <a:ext uri="{FF2B5EF4-FFF2-40B4-BE49-F238E27FC236}">
                <a16:creationId xmlns:a16="http://schemas.microsoft.com/office/drawing/2014/main" id="{DA922688-F382-53B0-C513-3D634F841D12}"/>
              </a:ext>
            </a:extLst>
          </p:cNvPr>
          <p:cNvPicPr>
            <a:picLocks noChangeAspect="1"/>
          </p:cNvPicPr>
          <p:nvPr/>
        </p:nvPicPr>
        <p:blipFill>
          <a:blip r:embed="rId4"/>
          <a:stretch>
            <a:fillRect/>
          </a:stretch>
        </p:blipFill>
        <p:spPr>
          <a:xfrm>
            <a:off x="7155456" y="4375132"/>
            <a:ext cx="1605714" cy="2012124"/>
          </a:xfrm>
          <a:prstGeom prst="rect">
            <a:avLst/>
          </a:prstGeom>
        </p:spPr>
      </p:pic>
    </p:spTree>
    <p:extLst>
      <p:ext uri="{BB962C8B-B14F-4D97-AF65-F5344CB8AC3E}">
        <p14:creationId xmlns:p14="http://schemas.microsoft.com/office/powerpoint/2010/main" val="87780141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754C5-AF30-BDC8-FE56-071FA5CD5865}"/>
              </a:ext>
            </a:extLst>
          </p:cNvPr>
          <p:cNvSpPr>
            <a:spLocks noGrp="1"/>
          </p:cNvSpPr>
          <p:nvPr>
            <p:ph type="title"/>
          </p:nvPr>
        </p:nvSpPr>
        <p:spPr>
          <a:xfrm>
            <a:off x="410360" y="7114841"/>
            <a:ext cx="10515600" cy="1325563"/>
          </a:xfrm>
        </p:spPr>
        <p:txBody>
          <a:bodyPr/>
          <a:lstStyle/>
          <a:p>
            <a:endParaRPr lang="fr-FR"/>
          </a:p>
        </p:txBody>
      </p:sp>
      <p:pic>
        <p:nvPicPr>
          <p:cNvPr id="5" name="Image 4">
            <a:extLst>
              <a:ext uri="{FF2B5EF4-FFF2-40B4-BE49-F238E27FC236}">
                <a16:creationId xmlns:a16="http://schemas.microsoft.com/office/drawing/2014/main" id="{A6F16D2C-F184-DEDD-6749-DA0BBF808640}"/>
              </a:ext>
            </a:extLst>
          </p:cNvPr>
          <p:cNvPicPr>
            <a:picLocks noChangeAspect="1"/>
          </p:cNvPicPr>
          <p:nvPr/>
        </p:nvPicPr>
        <p:blipFill>
          <a:blip r:embed="rId2"/>
          <a:stretch>
            <a:fillRect/>
          </a:stretch>
        </p:blipFill>
        <p:spPr>
          <a:xfrm>
            <a:off x="1102378" y="2404931"/>
            <a:ext cx="10016836" cy="3850418"/>
          </a:xfrm>
          <a:prstGeom prst="rect">
            <a:avLst/>
          </a:prstGeom>
        </p:spPr>
      </p:pic>
      <p:sp>
        <p:nvSpPr>
          <p:cNvPr id="7" name="ZoneTexte 6">
            <a:extLst>
              <a:ext uri="{FF2B5EF4-FFF2-40B4-BE49-F238E27FC236}">
                <a16:creationId xmlns:a16="http://schemas.microsoft.com/office/drawing/2014/main" id="{FE2FF457-4AF3-BF5F-8245-DAD3283D295A}"/>
              </a:ext>
            </a:extLst>
          </p:cNvPr>
          <p:cNvSpPr txBox="1"/>
          <p:nvPr/>
        </p:nvSpPr>
        <p:spPr>
          <a:xfrm>
            <a:off x="1933075" y="1053528"/>
            <a:ext cx="8047686" cy="646331"/>
          </a:xfrm>
          <a:prstGeom prst="rect">
            <a:avLst/>
          </a:prstGeom>
          <a:noFill/>
        </p:spPr>
        <p:txBody>
          <a:bodyPr wrap="square">
            <a:spAutoFit/>
          </a:bodyPr>
          <a:lstStyle/>
          <a:p>
            <a:r>
              <a:rPr lang="fr-FR" sz="3600" b="1" dirty="0">
                <a:solidFill>
                  <a:srgbClr val="FF0000"/>
                </a:solidFill>
                <a:latin typeface="Calibri" panose="020F0502020204030204" pitchFamily="34" charset="0"/>
                <a:cs typeface="Calibri" panose="020F0502020204030204" pitchFamily="34" charset="0"/>
              </a:rPr>
              <a:t>La production d’électricité française</a:t>
            </a:r>
          </a:p>
        </p:txBody>
      </p:sp>
      <p:sp>
        <p:nvSpPr>
          <p:cNvPr id="11" name="ZoneTexte 10">
            <a:extLst>
              <a:ext uri="{FF2B5EF4-FFF2-40B4-BE49-F238E27FC236}">
                <a16:creationId xmlns:a16="http://schemas.microsoft.com/office/drawing/2014/main" id="{2BCFBF64-ACE5-8FF5-FEB4-0976C2089B55}"/>
              </a:ext>
            </a:extLst>
          </p:cNvPr>
          <p:cNvSpPr txBox="1"/>
          <p:nvPr/>
        </p:nvSpPr>
        <p:spPr>
          <a:xfrm>
            <a:off x="7700736" y="1867729"/>
            <a:ext cx="3098643" cy="369332"/>
          </a:xfrm>
          <a:prstGeom prst="rect">
            <a:avLst/>
          </a:prstGeom>
          <a:noFill/>
        </p:spPr>
        <p:txBody>
          <a:bodyPr wrap="square">
            <a:spAutoFit/>
          </a:bodyPr>
          <a:lstStyle/>
          <a:p>
            <a:r>
              <a:rPr lang="fr-FR" sz="1800" b="1" dirty="0"/>
              <a:t>Taux de décarbonation : 95%</a:t>
            </a:r>
          </a:p>
        </p:txBody>
      </p:sp>
      <p:sp>
        <p:nvSpPr>
          <p:cNvPr id="6" name="ZoneTexte 5">
            <a:extLst>
              <a:ext uri="{FF2B5EF4-FFF2-40B4-BE49-F238E27FC236}">
                <a16:creationId xmlns:a16="http://schemas.microsoft.com/office/drawing/2014/main" id="{65291E66-B8B2-1724-4467-D0724E7B2016}"/>
              </a:ext>
            </a:extLst>
          </p:cNvPr>
          <p:cNvSpPr txBox="1"/>
          <p:nvPr/>
        </p:nvSpPr>
        <p:spPr>
          <a:xfrm>
            <a:off x="0" y="6513308"/>
            <a:ext cx="2432226" cy="307777"/>
          </a:xfrm>
          <a:prstGeom prst="rect">
            <a:avLst/>
          </a:prstGeom>
          <a:noFill/>
        </p:spPr>
        <p:txBody>
          <a:bodyPr wrap="square" rtlCol="0">
            <a:spAutoFit/>
          </a:bodyPr>
          <a:lstStyle/>
          <a:p>
            <a:r>
              <a:rPr lang="fr-FR" sz="1400" i="1"/>
              <a:t>C. BOURGAIN</a:t>
            </a:r>
          </a:p>
        </p:txBody>
      </p:sp>
      <p:pic>
        <p:nvPicPr>
          <p:cNvPr id="8" name="Image 7">
            <a:extLst>
              <a:ext uri="{FF2B5EF4-FFF2-40B4-BE49-F238E27FC236}">
                <a16:creationId xmlns:a16="http://schemas.microsoft.com/office/drawing/2014/main" id="{CCBF3F61-F336-16CF-95E0-4BFCD765E355}"/>
              </a:ext>
            </a:extLst>
          </p:cNvPr>
          <p:cNvPicPr>
            <a:picLocks noChangeAspect="1"/>
          </p:cNvPicPr>
          <p:nvPr/>
        </p:nvPicPr>
        <p:blipFill>
          <a:blip r:embed="rId3"/>
          <a:stretch>
            <a:fillRect/>
          </a:stretch>
        </p:blipFill>
        <p:spPr>
          <a:xfrm>
            <a:off x="380998" y="85194"/>
            <a:ext cx="1442761" cy="708780"/>
          </a:xfrm>
          <a:prstGeom prst="rect">
            <a:avLst/>
          </a:prstGeom>
        </p:spPr>
      </p:pic>
      <p:pic>
        <p:nvPicPr>
          <p:cNvPr id="9" name="Image 8">
            <a:extLst>
              <a:ext uri="{FF2B5EF4-FFF2-40B4-BE49-F238E27FC236}">
                <a16:creationId xmlns:a16="http://schemas.microsoft.com/office/drawing/2014/main" id="{B89A5A26-D277-0ABF-C4C0-07B549EE3D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8333" y="85194"/>
            <a:ext cx="2239153" cy="690792"/>
          </a:xfrm>
          <a:prstGeom prst="rect">
            <a:avLst/>
          </a:prstGeom>
          <a:noFill/>
        </p:spPr>
      </p:pic>
      <p:pic>
        <p:nvPicPr>
          <p:cNvPr id="10" name="Image 9">
            <a:extLst>
              <a:ext uri="{FF2B5EF4-FFF2-40B4-BE49-F238E27FC236}">
                <a16:creationId xmlns:a16="http://schemas.microsoft.com/office/drawing/2014/main" id="{639F3421-D1E2-D072-64FB-30A42593F973}"/>
              </a:ext>
            </a:extLst>
          </p:cNvPr>
          <p:cNvPicPr>
            <a:picLocks noChangeAspect="1"/>
          </p:cNvPicPr>
          <p:nvPr/>
        </p:nvPicPr>
        <p:blipFill>
          <a:blip r:embed="rId5"/>
          <a:stretch>
            <a:fillRect/>
          </a:stretch>
        </p:blipFill>
        <p:spPr>
          <a:xfrm>
            <a:off x="5462614" y="43511"/>
            <a:ext cx="2084267" cy="774157"/>
          </a:xfrm>
          <a:prstGeom prst="rect">
            <a:avLst/>
          </a:prstGeom>
        </p:spPr>
      </p:pic>
      <p:pic>
        <p:nvPicPr>
          <p:cNvPr id="12" name="Image 11">
            <a:extLst>
              <a:ext uri="{FF2B5EF4-FFF2-40B4-BE49-F238E27FC236}">
                <a16:creationId xmlns:a16="http://schemas.microsoft.com/office/drawing/2014/main" id="{ECB6C8F2-2AAD-63AC-37C8-F1B0FABD6E3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3" name="Image 12">
            <a:extLst>
              <a:ext uri="{FF2B5EF4-FFF2-40B4-BE49-F238E27FC236}">
                <a16:creationId xmlns:a16="http://schemas.microsoft.com/office/drawing/2014/main" id="{8854FA78-2E72-F35E-B9D8-3BC91667D82B}"/>
              </a:ext>
            </a:extLst>
          </p:cNvPr>
          <p:cNvPicPr>
            <a:picLocks noChangeAspect="1"/>
          </p:cNvPicPr>
          <p:nvPr/>
        </p:nvPicPr>
        <p:blipFill>
          <a:blip r:embed="rId7"/>
          <a:stretch>
            <a:fillRect/>
          </a:stretch>
        </p:blipFill>
        <p:spPr>
          <a:xfrm>
            <a:off x="10909945" y="47827"/>
            <a:ext cx="739111" cy="792540"/>
          </a:xfrm>
          <a:prstGeom prst="rect">
            <a:avLst/>
          </a:prstGeom>
        </p:spPr>
      </p:pic>
    </p:spTree>
    <p:extLst>
      <p:ext uri="{BB962C8B-B14F-4D97-AF65-F5344CB8AC3E}">
        <p14:creationId xmlns:p14="http://schemas.microsoft.com/office/powerpoint/2010/main" val="2142976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4432A-DE1F-7177-F120-D6C225DA81A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8B0B13-13FE-C861-B28B-9007C8145D7F}"/>
              </a:ext>
            </a:extLst>
          </p:cNvPr>
          <p:cNvSpPr>
            <a:spLocks noGrp="1"/>
          </p:cNvSpPr>
          <p:nvPr>
            <p:ph type="title"/>
          </p:nvPr>
        </p:nvSpPr>
        <p:spPr>
          <a:xfrm>
            <a:off x="376115" y="1322712"/>
            <a:ext cx="11195959" cy="567177"/>
          </a:xfrm>
        </p:spPr>
        <p:txBody>
          <a:bodyPr/>
          <a:lstStyle/>
          <a:p>
            <a:pPr algn="ctr"/>
            <a:r>
              <a:rPr lang="fr-FR" sz="2800" dirty="0">
                <a:solidFill>
                  <a:schemeClr val="accent5">
                    <a:lumMod val="60000"/>
                    <a:lumOff val="40000"/>
                  </a:schemeClr>
                </a:solidFill>
                <a:latin typeface="Biome" panose="020B0503030204020804" pitchFamily="34" charset="0"/>
                <a:cs typeface="Biome" panose="020B0503030204020804" pitchFamily="34" charset="0"/>
              </a:rPr>
              <a:t>Emergement Electronique </a:t>
            </a:r>
          </a:p>
        </p:txBody>
      </p:sp>
      <p:pic>
        <p:nvPicPr>
          <p:cNvPr id="10" name="Image 9">
            <a:extLst>
              <a:ext uri="{FF2B5EF4-FFF2-40B4-BE49-F238E27FC236}">
                <a16:creationId xmlns:a16="http://schemas.microsoft.com/office/drawing/2014/main" id="{EC8D3CD6-0FBD-AD63-01D2-FC70664C688D}"/>
              </a:ext>
            </a:extLst>
          </p:cNvPr>
          <p:cNvPicPr>
            <a:picLocks noChangeAspect="1"/>
          </p:cNvPicPr>
          <p:nvPr/>
        </p:nvPicPr>
        <p:blipFill>
          <a:blip r:embed="rId2"/>
          <a:stretch>
            <a:fillRect/>
          </a:stretch>
        </p:blipFill>
        <p:spPr>
          <a:xfrm>
            <a:off x="376115" y="215121"/>
            <a:ext cx="1442761" cy="708780"/>
          </a:xfrm>
          <a:prstGeom prst="rect">
            <a:avLst/>
          </a:prstGeom>
        </p:spPr>
      </p:pic>
      <p:pic>
        <p:nvPicPr>
          <p:cNvPr id="4" name="Image 3">
            <a:extLst>
              <a:ext uri="{FF2B5EF4-FFF2-40B4-BE49-F238E27FC236}">
                <a16:creationId xmlns:a16="http://schemas.microsoft.com/office/drawing/2014/main" id="{8E576DB7-621F-165A-D05C-1D55617F08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2484" y="197986"/>
            <a:ext cx="2239153" cy="690792"/>
          </a:xfrm>
          <a:prstGeom prst="rect">
            <a:avLst/>
          </a:prstGeom>
          <a:noFill/>
        </p:spPr>
      </p:pic>
      <p:pic>
        <p:nvPicPr>
          <p:cNvPr id="6" name="Image 5">
            <a:extLst>
              <a:ext uri="{FF2B5EF4-FFF2-40B4-BE49-F238E27FC236}">
                <a16:creationId xmlns:a16="http://schemas.microsoft.com/office/drawing/2014/main" id="{36496B04-0898-2DE8-2D2E-109C8E45ED1D}"/>
              </a:ext>
            </a:extLst>
          </p:cNvPr>
          <p:cNvPicPr>
            <a:picLocks noChangeAspect="1"/>
          </p:cNvPicPr>
          <p:nvPr/>
        </p:nvPicPr>
        <p:blipFill>
          <a:blip r:embed="rId4"/>
          <a:stretch>
            <a:fillRect/>
          </a:stretch>
        </p:blipFill>
        <p:spPr>
          <a:xfrm>
            <a:off x="5223051" y="114621"/>
            <a:ext cx="2084267" cy="774157"/>
          </a:xfrm>
          <a:prstGeom prst="rect">
            <a:avLst/>
          </a:prstGeom>
        </p:spPr>
      </p:pic>
      <p:pic>
        <p:nvPicPr>
          <p:cNvPr id="7" name="Image 6">
            <a:extLst>
              <a:ext uri="{FF2B5EF4-FFF2-40B4-BE49-F238E27FC236}">
                <a16:creationId xmlns:a16="http://schemas.microsoft.com/office/drawing/2014/main" id="{F28E2B5D-6461-1824-8D54-24F6C8DA9F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12034" y="144371"/>
            <a:ext cx="1504344" cy="744407"/>
          </a:xfrm>
          <a:prstGeom prst="rect">
            <a:avLst/>
          </a:prstGeom>
          <a:noFill/>
        </p:spPr>
      </p:pic>
      <p:pic>
        <p:nvPicPr>
          <p:cNvPr id="8" name="Image 7">
            <a:extLst>
              <a:ext uri="{FF2B5EF4-FFF2-40B4-BE49-F238E27FC236}">
                <a16:creationId xmlns:a16="http://schemas.microsoft.com/office/drawing/2014/main" id="{57C3DD52-F4AD-3C6E-FA43-14C21205902C}"/>
              </a:ext>
            </a:extLst>
          </p:cNvPr>
          <p:cNvPicPr>
            <a:picLocks noChangeAspect="1"/>
          </p:cNvPicPr>
          <p:nvPr/>
        </p:nvPicPr>
        <p:blipFill>
          <a:blip r:embed="rId6"/>
          <a:stretch>
            <a:fillRect/>
          </a:stretch>
        </p:blipFill>
        <p:spPr>
          <a:xfrm>
            <a:off x="10244857" y="96238"/>
            <a:ext cx="739111" cy="792540"/>
          </a:xfrm>
          <a:prstGeom prst="rect">
            <a:avLst/>
          </a:prstGeom>
        </p:spPr>
      </p:pic>
    </p:spTree>
    <p:extLst>
      <p:ext uri="{BB962C8B-B14F-4D97-AF65-F5344CB8AC3E}">
        <p14:creationId xmlns:p14="http://schemas.microsoft.com/office/powerpoint/2010/main" val="382698136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28AF8-F2F7-EA72-EE7D-071DD841685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96063C2-551C-6DB3-8EEB-B9D565534ED1}"/>
              </a:ext>
            </a:extLst>
          </p:cNvPr>
          <p:cNvSpPr txBox="1"/>
          <p:nvPr/>
        </p:nvSpPr>
        <p:spPr>
          <a:xfrm>
            <a:off x="740229" y="1775392"/>
            <a:ext cx="11268254" cy="4524315"/>
          </a:xfrm>
          <a:prstGeom prst="rect">
            <a:avLst/>
          </a:prstGeom>
          <a:noFill/>
        </p:spPr>
        <p:txBody>
          <a:bodyPr wrap="square">
            <a:spAutoFit/>
          </a:bodyPr>
          <a:lstStyle/>
          <a:p>
            <a:pPr marL="285750" indent="-285750">
              <a:buFont typeface="Wingdings" pitchFamily="2" charset="2"/>
              <a:buChar char="q"/>
            </a:pPr>
            <a:r>
              <a:rPr lang="fr-FR" sz="2400" dirty="0"/>
              <a:t> C’est l’énergie </a:t>
            </a:r>
            <a:r>
              <a:rPr lang="fr-FR" sz="2400" b="1" dirty="0"/>
              <a:t>la plus bas carbone de France</a:t>
            </a:r>
            <a:r>
              <a:rPr lang="fr-FR" sz="2400" dirty="0"/>
              <a:t>, elle permet de combattre le changement climatique (6 g CO</a:t>
            </a:r>
            <a:r>
              <a:rPr lang="fr-FR" sz="2400" baseline="-25000" dirty="0"/>
              <a:t>2</a:t>
            </a:r>
            <a:r>
              <a:rPr lang="fr-FR" sz="2400" dirty="0"/>
              <a:t>/ kWh)</a:t>
            </a:r>
          </a:p>
          <a:p>
            <a:endParaRPr lang="fr-FR" sz="2400" dirty="0"/>
          </a:p>
          <a:p>
            <a:pPr marL="285750" indent="-285750">
              <a:buFont typeface="Wingdings" pitchFamily="2" charset="2"/>
              <a:buChar char="q"/>
            </a:pPr>
            <a:r>
              <a:rPr lang="fr-FR" sz="2400" dirty="0"/>
              <a:t> La construction de nouvelles tranches EPR2 permettra de </a:t>
            </a:r>
            <a:r>
              <a:rPr lang="fr-FR" sz="2400" b="1" dirty="0"/>
              <a:t>renforcer la souveraineté énergétique de la France</a:t>
            </a:r>
          </a:p>
          <a:p>
            <a:endParaRPr lang="fr-FR" sz="2400" dirty="0"/>
          </a:p>
          <a:p>
            <a:pPr marL="285750" indent="-285750">
              <a:buFont typeface="Wingdings" pitchFamily="2" charset="2"/>
              <a:buChar char="q"/>
            </a:pPr>
            <a:r>
              <a:rPr lang="fr-FR" sz="2400" dirty="0"/>
              <a:t> C’est une </a:t>
            </a:r>
            <a:r>
              <a:rPr lang="fr-FR" sz="2400" b="1" dirty="0"/>
              <a:t>énergie dite « pilotable »,</a:t>
            </a:r>
            <a:r>
              <a:rPr lang="fr-FR" sz="2400" dirty="0"/>
              <a:t> disponible à la demande, indépendante des conditions météorologiques</a:t>
            </a:r>
          </a:p>
          <a:p>
            <a:endParaRPr lang="fr-FR" sz="2400" dirty="0"/>
          </a:p>
          <a:p>
            <a:pPr marL="285750" indent="-285750">
              <a:buFont typeface="Wingdings" pitchFamily="2" charset="2"/>
              <a:buChar char="q"/>
            </a:pPr>
            <a:r>
              <a:rPr lang="fr-FR" sz="2400" dirty="0"/>
              <a:t> </a:t>
            </a:r>
            <a:r>
              <a:rPr lang="fr-FR" sz="2400" b="1" dirty="0"/>
              <a:t>Vecteur d’emplois qualifiés, non délocalisables</a:t>
            </a:r>
          </a:p>
          <a:p>
            <a:pPr marL="800100" lvl="1" indent="-342900">
              <a:buFont typeface="Wingdings" pitchFamily="2" charset="2"/>
              <a:buChar char="Ø"/>
            </a:pPr>
            <a:r>
              <a:rPr lang="fr-FR" sz="2400" dirty="0"/>
              <a:t>On estime que 100 000 recrutements sur 10 ans seront nécessaires pour assurer la construction des nouvelles tranches EPR2</a:t>
            </a:r>
            <a:endParaRPr lang="fr-FR" sz="2400" dirty="0">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E2093CBB-DEDC-0BB0-74F7-D5F50629A693}"/>
              </a:ext>
            </a:extLst>
          </p:cNvPr>
          <p:cNvSpPr txBox="1"/>
          <p:nvPr/>
        </p:nvSpPr>
        <p:spPr>
          <a:xfrm>
            <a:off x="2864071" y="939425"/>
            <a:ext cx="7622003" cy="707886"/>
          </a:xfrm>
          <a:prstGeom prst="rect">
            <a:avLst/>
          </a:prstGeom>
          <a:noFill/>
        </p:spPr>
        <p:txBody>
          <a:bodyPr wrap="square">
            <a:spAutoFit/>
          </a:bodyPr>
          <a:lstStyle/>
          <a:p>
            <a:r>
              <a:rPr lang="fr-FR" sz="4000" b="1" dirty="0">
                <a:solidFill>
                  <a:srgbClr val="FF0000"/>
                </a:solidFill>
              </a:rPr>
              <a:t>Les Bénéfices du Nucléaire</a:t>
            </a:r>
            <a:endParaRPr lang="fr-FR" sz="4000" dirty="0"/>
          </a:p>
        </p:txBody>
      </p:sp>
      <p:sp>
        <p:nvSpPr>
          <p:cNvPr id="2" name="ZoneTexte 1">
            <a:extLst>
              <a:ext uri="{FF2B5EF4-FFF2-40B4-BE49-F238E27FC236}">
                <a16:creationId xmlns:a16="http://schemas.microsoft.com/office/drawing/2014/main" id="{E4154EDD-5351-27B1-3D30-F8F4DA39019B}"/>
              </a:ext>
            </a:extLst>
          </p:cNvPr>
          <p:cNvSpPr txBox="1"/>
          <p:nvPr/>
        </p:nvSpPr>
        <p:spPr>
          <a:xfrm>
            <a:off x="0" y="6523096"/>
            <a:ext cx="876778" cy="307777"/>
          </a:xfrm>
          <a:prstGeom prst="rect">
            <a:avLst/>
          </a:prstGeom>
          <a:noFill/>
        </p:spPr>
        <p:txBody>
          <a:bodyPr wrap="square" rtlCol="0">
            <a:spAutoFit/>
          </a:bodyPr>
          <a:lstStyle/>
          <a:p>
            <a:r>
              <a:rPr lang="fr-FR" sz="1400" i="1"/>
              <a:t>A. LUTUN</a:t>
            </a:r>
          </a:p>
        </p:txBody>
      </p:sp>
      <p:pic>
        <p:nvPicPr>
          <p:cNvPr id="6" name="Image 5">
            <a:extLst>
              <a:ext uri="{FF2B5EF4-FFF2-40B4-BE49-F238E27FC236}">
                <a16:creationId xmlns:a16="http://schemas.microsoft.com/office/drawing/2014/main" id="{12DDEBC2-7082-6886-6E13-93A253B60202}"/>
              </a:ext>
            </a:extLst>
          </p:cNvPr>
          <p:cNvPicPr>
            <a:picLocks noChangeAspect="1"/>
          </p:cNvPicPr>
          <p:nvPr/>
        </p:nvPicPr>
        <p:blipFill>
          <a:blip r:embed="rId3"/>
          <a:stretch>
            <a:fillRect/>
          </a:stretch>
        </p:blipFill>
        <p:spPr>
          <a:xfrm>
            <a:off x="380998" y="85194"/>
            <a:ext cx="1442761" cy="708780"/>
          </a:xfrm>
          <a:prstGeom prst="rect">
            <a:avLst/>
          </a:prstGeom>
        </p:spPr>
      </p:pic>
      <p:pic>
        <p:nvPicPr>
          <p:cNvPr id="8" name="Image 7">
            <a:extLst>
              <a:ext uri="{FF2B5EF4-FFF2-40B4-BE49-F238E27FC236}">
                <a16:creationId xmlns:a16="http://schemas.microsoft.com/office/drawing/2014/main" id="{73AD8ABD-3C43-C29E-3E9D-41C5897D6D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8333" y="85194"/>
            <a:ext cx="2239153" cy="690792"/>
          </a:xfrm>
          <a:prstGeom prst="rect">
            <a:avLst/>
          </a:prstGeom>
          <a:noFill/>
        </p:spPr>
      </p:pic>
      <p:pic>
        <p:nvPicPr>
          <p:cNvPr id="9" name="Image 8">
            <a:extLst>
              <a:ext uri="{FF2B5EF4-FFF2-40B4-BE49-F238E27FC236}">
                <a16:creationId xmlns:a16="http://schemas.microsoft.com/office/drawing/2014/main" id="{4989EF8E-4FC8-9FEB-21F1-B0C1D41CE329}"/>
              </a:ext>
            </a:extLst>
          </p:cNvPr>
          <p:cNvPicPr>
            <a:picLocks noChangeAspect="1"/>
          </p:cNvPicPr>
          <p:nvPr/>
        </p:nvPicPr>
        <p:blipFill>
          <a:blip r:embed="rId5"/>
          <a:stretch>
            <a:fillRect/>
          </a:stretch>
        </p:blipFill>
        <p:spPr>
          <a:xfrm>
            <a:off x="5462614" y="43511"/>
            <a:ext cx="2084267" cy="774157"/>
          </a:xfrm>
          <a:prstGeom prst="rect">
            <a:avLst/>
          </a:prstGeom>
        </p:spPr>
      </p:pic>
      <p:pic>
        <p:nvPicPr>
          <p:cNvPr id="10" name="Image 9">
            <a:extLst>
              <a:ext uri="{FF2B5EF4-FFF2-40B4-BE49-F238E27FC236}">
                <a16:creationId xmlns:a16="http://schemas.microsoft.com/office/drawing/2014/main" id="{81143EFC-1FF9-4F3A-CB18-A5261519088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1" name="Image 10">
            <a:extLst>
              <a:ext uri="{FF2B5EF4-FFF2-40B4-BE49-F238E27FC236}">
                <a16:creationId xmlns:a16="http://schemas.microsoft.com/office/drawing/2014/main" id="{73865DAD-9B2F-7A57-8CCB-D1737C3AE2D5}"/>
              </a:ext>
            </a:extLst>
          </p:cNvPr>
          <p:cNvPicPr>
            <a:picLocks noChangeAspect="1"/>
          </p:cNvPicPr>
          <p:nvPr/>
        </p:nvPicPr>
        <p:blipFill>
          <a:blip r:embed="rId7"/>
          <a:stretch>
            <a:fillRect/>
          </a:stretch>
        </p:blipFill>
        <p:spPr>
          <a:xfrm>
            <a:off x="10909945" y="47827"/>
            <a:ext cx="739111" cy="792540"/>
          </a:xfrm>
          <a:prstGeom prst="rect">
            <a:avLst/>
          </a:prstGeom>
        </p:spPr>
      </p:pic>
    </p:spTree>
    <p:extLst>
      <p:ext uri="{BB962C8B-B14F-4D97-AF65-F5344CB8AC3E}">
        <p14:creationId xmlns:p14="http://schemas.microsoft.com/office/powerpoint/2010/main" val="2951081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B1D1F36-AF6F-8596-2D3D-B59664B3CEAD}"/>
              </a:ext>
            </a:extLst>
          </p:cNvPr>
          <p:cNvSpPr txBox="1"/>
          <p:nvPr/>
        </p:nvSpPr>
        <p:spPr>
          <a:xfrm>
            <a:off x="740229" y="1775392"/>
            <a:ext cx="11268254" cy="4524315"/>
          </a:xfrm>
          <a:prstGeom prst="rect">
            <a:avLst/>
          </a:prstGeom>
          <a:noFill/>
        </p:spPr>
        <p:txBody>
          <a:bodyPr wrap="square">
            <a:spAutoFit/>
          </a:bodyPr>
          <a:lstStyle/>
          <a:p>
            <a:pPr algn="just">
              <a:buFont typeface="Wingdings" pitchFamily="2" charset="2"/>
              <a:buChar char="q"/>
            </a:pPr>
            <a:r>
              <a:rPr lang="fr-FR" sz="2400" dirty="0">
                <a:latin typeface="Calibri" panose="020F0502020204030204" pitchFamily="34" charset="0"/>
                <a:cs typeface="Calibri" panose="020F0502020204030204" pitchFamily="34" charset="0"/>
              </a:rPr>
              <a:t> La </a:t>
            </a:r>
            <a:r>
              <a:rPr lang="fr-FR" sz="2400" b="1" dirty="0">
                <a:latin typeface="Calibri" panose="020F0502020204030204" pitchFamily="34" charset="0"/>
                <a:cs typeface="Calibri" panose="020F0502020204030204" pitchFamily="34" charset="0"/>
              </a:rPr>
              <a:t>maintenance du parc nucléaire existant </a:t>
            </a:r>
            <a:r>
              <a:rPr lang="fr-FR" sz="2400" dirty="0">
                <a:latin typeface="Calibri" panose="020F0502020204030204" pitchFamily="34" charset="0"/>
                <a:cs typeface="Calibri" panose="020F0502020204030204" pitchFamily="34" charset="0"/>
              </a:rPr>
              <a:t>(57 réacteurs sur 18 sites) et sa </a:t>
            </a:r>
            <a:r>
              <a:rPr lang="fr-FR" sz="2400" b="1" dirty="0">
                <a:latin typeface="Calibri" panose="020F0502020204030204" pitchFamily="34" charset="0"/>
                <a:cs typeface="Calibri" panose="020F0502020204030204" pitchFamily="34" charset="0"/>
              </a:rPr>
              <a:t>modernisation</a:t>
            </a:r>
            <a:r>
              <a:rPr lang="fr-FR" sz="2400" dirty="0">
                <a:latin typeface="Calibri" panose="020F0502020204030204" pitchFamily="34" charset="0"/>
                <a:cs typeface="Calibri" panose="020F0502020204030204" pitchFamily="34" charset="0"/>
              </a:rPr>
              <a:t> (prolongation de la durée de vie, remplacement de gros composants, mise à niveau du contrôle commande, etc….)</a:t>
            </a:r>
          </a:p>
          <a:p>
            <a:pPr algn="just"/>
            <a:endParaRPr lang="fr-FR" sz="2400" dirty="0">
              <a:latin typeface="Calibri" panose="020F0502020204030204" pitchFamily="34" charset="0"/>
              <a:cs typeface="Calibri" panose="020F0502020204030204" pitchFamily="34" charset="0"/>
            </a:endParaRPr>
          </a:p>
          <a:p>
            <a:pPr algn="just">
              <a:buFont typeface="Wingdings" pitchFamily="2" charset="2"/>
              <a:buChar char="q"/>
            </a:pPr>
            <a:r>
              <a:rPr lang="fr-FR" sz="2400" dirty="0"/>
              <a:t> La </a:t>
            </a:r>
            <a:r>
              <a:rPr lang="fr-FR" sz="2400" b="1" dirty="0"/>
              <a:t>construction de nouvelles unités de production </a:t>
            </a:r>
            <a:r>
              <a:rPr lang="fr-FR" sz="2400" dirty="0"/>
              <a:t>(6 EPR2 : PENLY, GRAVELINES, BUGEY) et 8 autres selon les scénarios de prospective retenus.</a:t>
            </a:r>
          </a:p>
          <a:p>
            <a:pPr algn="just"/>
            <a:endParaRPr lang="fr-FR" sz="2400" dirty="0"/>
          </a:p>
          <a:p>
            <a:pPr algn="just">
              <a:buFont typeface="Wingdings" pitchFamily="2" charset="2"/>
              <a:buChar char="q"/>
            </a:pPr>
            <a:r>
              <a:rPr lang="fr-FR" sz="2400" dirty="0"/>
              <a:t> La mise en œuvre des </a:t>
            </a:r>
            <a:r>
              <a:rPr lang="fr-FR" sz="2400" b="1" dirty="0"/>
              <a:t>réacteurs modulaires de petite taille </a:t>
            </a:r>
            <a:r>
              <a:rPr lang="fr-FR" sz="2400" dirty="0"/>
              <a:t>(SMR) pour la production d’électricité et de chaleur.</a:t>
            </a:r>
          </a:p>
          <a:p>
            <a:pPr algn="just"/>
            <a:endParaRPr lang="fr-FR" sz="2400" dirty="0"/>
          </a:p>
          <a:p>
            <a:pPr algn="just">
              <a:buFont typeface="Wingdings" pitchFamily="2" charset="2"/>
              <a:buChar char="q"/>
            </a:pPr>
            <a:r>
              <a:rPr lang="fr-FR" sz="2400" dirty="0"/>
              <a:t> Les programmes de </a:t>
            </a:r>
            <a:r>
              <a:rPr lang="fr-FR" sz="2400" b="1" dirty="0"/>
              <a:t>développement des réacteurs de 4ème génération </a:t>
            </a:r>
            <a:r>
              <a:rPr lang="fr-FR" sz="2400" dirty="0"/>
              <a:t>(AMR), essentiellement portés par plusieurs startups françaises, voire européennes.</a:t>
            </a:r>
            <a:endParaRPr lang="fr-FR" sz="2400" dirty="0">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AAF40FC8-88DF-7759-53E2-F719F2587342}"/>
              </a:ext>
            </a:extLst>
          </p:cNvPr>
          <p:cNvSpPr txBox="1"/>
          <p:nvPr/>
        </p:nvSpPr>
        <p:spPr>
          <a:xfrm>
            <a:off x="2635471" y="1003125"/>
            <a:ext cx="7622003" cy="707886"/>
          </a:xfrm>
          <a:prstGeom prst="rect">
            <a:avLst/>
          </a:prstGeom>
          <a:noFill/>
        </p:spPr>
        <p:txBody>
          <a:bodyPr wrap="square">
            <a:spAutoFit/>
          </a:bodyPr>
          <a:lstStyle/>
          <a:p>
            <a:r>
              <a:rPr lang="fr-FR" sz="4000" b="1" dirty="0">
                <a:solidFill>
                  <a:srgbClr val="FF0000"/>
                </a:solidFill>
                <a:latin typeface="Calibri" panose="020F0502020204030204" pitchFamily="34" charset="0"/>
                <a:cs typeface="Calibri" panose="020F0502020204030204" pitchFamily="34" charset="0"/>
              </a:rPr>
              <a:t>Le Futur du Nucléaire en France</a:t>
            </a:r>
            <a:endParaRPr lang="fr-FR" sz="4000" dirty="0"/>
          </a:p>
        </p:txBody>
      </p:sp>
      <p:sp>
        <p:nvSpPr>
          <p:cNvPr id="2" name="ZoneTexte 1">
            <a:extLst>
              <a:ext uri="{FF2B5EF4-FFF2-40B4-BE49-F238E27FC236}">
                <a16:creationId xmlns:a16="http://schemas.microsoft.com/office/drawing/2014/main" id="{766B0867-8B43-BF69-1B1A-7B0D36ACBA5A}"/>
              </a:ext>
            </a:extLst>
          </p:cNvPr>
          <p:cNvSpPr txBox="1"/>
          <p:nvPr/>
        </p:nvSpPr>
        <p:spPr>
          <a:xfrm>
            <a:off x="0" y="6523096"/>
            <a:ext cx="1018740" cy="307777"/>
          </a:xfrm>
          <a:prstGeom prst="rect">
            <a:avLst/>
          </a:prstGeom>
          <a:noFill/>
        </p:spPr>
        <p:txBody>
          <a:bodyPr wrap="none" rtlCol="0">
            <a:spAutoFit/>
          </a:bodyPr>
          <a:lstStyle/>
          <a:p>
            <a:r>
              <a:rPr lang="fr-FR" sz="1400" i="1"/>
              <a:t>P. DOMISSE</a:t>
            </a:r>
          </a:p>
        </p:txBody>
      </p:sp>
      <p:pic>
        <p:nvPicPr>
          <p:cNvPr id="6" name="Image 5">
            <a:extLst>
              <a:ext uri="{FF2B5EF4-FFF2-40B4-BE49-F238E27FC236}">
                <a16:creationId xmlns:a16="http://schemas.microsoft.com/office/drawing/2014/main" id="{0250988C-5418-AD04-0088-446B32DE1C69}"/>
              </a:ext>
            </a:extLst>
          </p:cNvPr>
          <p:cNvPicPr>
            <a:picLocks noChangeAspect="1"/>
          </p:cNvPicPr>
          <p:nvPr/>
        </p:nvPicPr>
        <p:blipFill>
          <a:blip r:embed="rId3"/>
          <a:stretch>
            <a:fillRect/>
          </a:stretch>
        </p:blipFill>
        <p:spPr>
          <a:xfrm>
            <a:off x="380998" y="85194"/>
            <a:ext cx="1442761" cy="708780"/>
          </a:xfrm>
          <a:prstGeom prst="rect">
            <a:avLst/>
          </a:prstGeom>
        </p:spPr>
      </p:pic>
      <p:pic>
        <p:nvPicPr>
          <p:cNvPr id="8" name="Image 7">
            <a:extLst>
              <a:ext uri="{FF2B5EF4-FFF2-40B4-BE49-F238E27FC236}">
                <a16:creationId xmlns:a16="http://schemas.microsoft.com/office/drawing/2014/main" id="{659D8C27-7853-A4CF-613D-DE1AA297C9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8333" y="85194"/>
            <a:ext cx="2239153" cy="690792"/>
          </a:xfrm>
          <a:prstGeom prst="rect">
            <a:avLst/>
          </a:prstGeom>
          <a:noFill/>
        </p:spPr>
      </p:pic>
      <p:pic>
        <p:nvPicPr>
          <p:cNvPr id="9" name="Image 8">
            <a:extLst>
              <a:ext uri="{FF2B5EF4-FFF2-40B4-BE49-F238E27FC236}">
                <a16:creationId xmlns:a16="http://schemas.microsoft.com/office/drawing/2014/main" id="{6F6F78DE-A084-2F41-519B-11B54732A6AC}"/>
              </a:ext>
            </a:extLst>
          </p:cNvPr>
          <p:cNvPicPr>
            <a:picLocks noChangeAspect="1"/>
          </p:cNvPicPr>
          <p:nvPr/>
        </p:nvPicPr>
        <p:blipFill>
          <a:blip r:embed="rId5"/>
          <a:stretch>
            <a:fillRect/>
          </a:stretch>
        </p:blipFill>
        <p:spPr>
          <a:xfrm>
            <a:off x="5462614" y="43511"/>
            <a:ext cx="2084267" cy="774157"/>
          </a:xfrm>
          <a:prstGeom prst="rect">
            <a:avLst/>
          </a:prstGeom>
        </p:spPr>
      </p:pic>
      <p:pic>
        <p:nvPicPr>
          <p:cNvPr id="10" name="Image 9">
            <a:extLst>
              <a:ext uri="{FF2B5EF4-FFF2-40B4-BE49-F238E27FC236}">
                <a16:creationId xmlns:a16="http://schemas.microsoft.com/office/drawing/2014/main" id="{BFC5C5E5-5A6B-674D-C09C-0FF2E1CBF4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1" name="Image 10">
            <a:extLst>
              <a:ext uri="{FF2B5EF4-FFF2-40B4-BE49-F238E27FC236}">
                <a16:creationId xmlns:a16="http://schemas.microsoft.com/office/drawing/2014/main" id="{DF71034D-98B9-2F49-9253-984ECFC0F587}"/>
              </a:ext>
            </a:extLst>
          </p:cNvPr>
          <p:cNvPicPr>
            <a:picLocks noChangeAspect="1"/>
          </p:cNvPicPr>
          <p:nvPr/>
        </p:nvPicPr>
        <p:blipFill>
          <a:blip r:embed="rId7"/>
          <a:stretch>
            <a:fillRect/>
          </a:stretch>
        </p:blipFill>
        <p:spPr>
          <a:xfrm>
            <a:off x="10909945" y="47827"/>
            <a:ext cx="739111" cy="792540"/>
          </a:xfrm>
          <a:prstGeom prst="rect">
            <a:avLst/>
          </a:prstGeom>
        </p:spPr>
      </p:pic>
    </p:spTree>
    <p:extLst>
      <p:ext uri="{BB962C8B-B14F-4D97-AF65-F5344CB8AC3E}">
        <p14:creationId xmlns:p14="http://schemas.microsoft.com/office/powerpoint/2010/main" val="3852541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E5A5AA3-B757-E072-125A-B55D36B512B3}"/>
              </a:ext>
            </a:extLst>
          </p:cNvPr>
          <p:cNvPicPr>
            <a:picLocks noChangeAspect="1"/>
          </p:cNvPicPr>
          <p:nvPr/>
        </p:nvPicPr>
        <p:blipFill>
          <a:blip r:embed="rId2"/>
          <a:stretch>
            <a:fillRect/>
          </a:stretch>
        </p:blipFill>
        <p:spPr>
          <a:xfrm>
            <a:off x="1191126" y="1756610"/>
            <a:ext cx="9613231" cy="4475747"/>
          </a:xfrm>
          <a:prstGeom prst="rect">
            <a:avLst/>
          </a:prstGeom>
        </p:spPr>
      </p:pic>
      <p:sp>
        <p:nvSpPr>
          <p:cNvPr id="5" name="ZoneTexte 4">
            <a:extLst>
              <a:ext uri="{FF2B5EF4-FFF2-40B4-BE49-F238E27FC236}">
                <a16:creationId xmlns:a16="http://schemas.microsoft.com/office/drawing/2014/main" id="{569C54A3-34D5-7FE4-B44D-061E051A04DE}"/>
              </a:ext>
            </a:extLst>
          </p:cNvPr>
          <p:cNvSpPr txBox="1"/>
          <p:nvPr/>
        </p:nvSpPr>
        <p:spPr>
          <a:xfrm>
            <a:off x="2596058" y="898976"/>
            <a:ext cx="7427192" cy="707886"/>
          </a:xfrm>
          <a:prstGeom prst="rect">
            <a:avLst/>
          </a:prstGeom>
          <a:noFill/>
        </p:spPr>
        <p:txBody>
          <a:bodyPr wrap="square" rtlCol="0">
            <a:spAutoFit/>
          </a:bodyPr>
          <a:lstStyle/>
          <a:p>
            <a:r>
              <a:rPr lang="fr-FR" sz="4000" b="1" dirty="0">
                <a:solidFill>
                  <a:srgbClr val="FF0000"/>
                </a:solidFill>
              </a:rPr>
              <a:t>Mon Avenir dans le Nucléaire</a:t>
            </a:r>
          </a:p>
        </p:txBody>
      </p:sp>
      <p:pic>
        <p:nvPicPr>
          <p:cNvPr id="6" name="Image 5">
            <a:extLst>
              <a:ext uri="{FF2B5EF4-FFF2-40B4-BE49-F238E27FC236}">
                <a16:creationId xmlns:a16="http://schemas.microsoft.com/office/drawing/2014/main" id="{4923BABD-90DE-1493-CCD7-FBE6A2564BFA}"/>
              </a:ext>
            </a:extLst>
          </p:cNvPr>
          <p:cNvPicPr>
            <a:picLocks noChangeAspect="1"/>
          </p:cNvPicPr>
          <p:nvPr/>
        </p:nvPicPr>
        <p:blipFill>
          <a:blip r:embed="rId3"/>
          <a:stretch>
            <a:fillRect/>
          </a:stretch>
        </p:blipFill>
        <p:spPr>
          <a:xfrm>
            <a:off x="380998" y="85194"/>
            <a:ext cx="1442761" cy="708780"/>
          </a:xfrm>
          <a:prstGeom prst="rect">
            <a:avLst/>
          </a:prstGeom>
        </p:spPr>
      </p:pic>
      <p:pic>
        <p:nvPicPr>
          <p:cNvPr id="7" name="Image 6">
            <a:extLst>
              <a:ext uri="{FF2B5EF4-FFF2-40B4-BE49-F238E27FC236}">
                <a16:creationId xmlns:a16="http://schemas.microsoft.com/office/drawing/2014/main" id="{661D0C28-2C25-CBD5-8976-C55A5F1C12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8333" y="85194"/>
            <a:ext cx="2239153" cy="690792"/>
          </a:xfrm>
          <a:prstGeom prst="rect">
            <a:avLst/>
          </a:prstGeom>
          <a:noFill/>
        </p:spPr>
      </p:pic>
      <p:pic>
        <p:nvPicPr>
          <p:cNvPr id="8" name="Image 7">
            <a:extLst>
              <a:ext uri="{FF2B5EF4-FFF2-40B4-BE49-F238E27FC236}">
                <a16:creationId xmlns:a16="http://schemas.microsoft.com/office/drawing/2014/main" id="{D7FD2E17-E6E5-1898-FC80-7C2D0BF5744B}"/>
              </a:ext>
            </a:extLst>
          </p:cNvPr>
          <p:cNvPicPr>
            <a:picLocks noChangeAspect="1"/>
          </p:cNvPicPr>
          <p:nvPr/>
        </p:nvPicPr>
        <p:blipFill>
          <a:blip r:embed="rId5"/>
          <a:stretch>
            <a:fillRect/>
          </a:stretch>
        </p:blipFill>
        <p:spPr>
          <a:xfrm>
            <a:off x="5462614" y="43511"/>
            <a:ext cx="2084267" cy="774157"/>
          </a:xfrm>
          <a:prstGeom prst="rect">
            <a:avLst/>
          </a:prstGeom>
        </p:spPr>
      </p:pic>
      <p:pic>
        <p:nvPicPr>
          <p:cNvPr id="9" name="Image 8">
            <a:extLst>
              <a:ext uri="{FF2B5EF4-FFF2-40B4-BE49-F238E27FC236}">
                <a16:creationId xmlns:a16="http://schemas.microsoft.com/office/drawing/2014/main" id="{1E8ECFB6-3EDC-EFBA-B743-64085551AF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0" name="Image 9">
            <a:extLst>
              <a:ext uri="{FF2B5EF4-FFF2-40B4-BE49-F238E27FC236}">
                <a16:creationId xmlns:a16="http://schemas.microsoft.com/office/drawing/2014/main" id="{3E2BA662-EE2A-4229-1F11-E0DC7D015CE9}"/>
              </a:ext>
            </a:extLst>
          </p:cNvPr>
          <p:cNvPicPr>
            <a:picLocks noChangeAspect="1"/>
          </p:cNvPicPr>
          <p:nvPr/>
        </p:nvPicPr>
        <p:blipFill>
          <a:blip r:embed="rId7"/>
          <a:stretch>
            <a:fillRect/>
          </a:stretch>
        </p:blipFill>
        <p:spPr>
          <a:xfrm>
            <a:off x="10909945" y="47827"/>
            <a:ext cx="739111" cy="792540"/>
          </a:xfrm>
          <a:prstGeom prst="rect">
            <a:avLst/>
          </a:prstGeom>
        </p:spPr>
      </p:pic>
    </p:spTree>
    <p:extLst>
      <p:ext uri="{BB962C8B-B14F-4D97-AF65-F5344CB8AC3E}">
        <p14:creationId xmlns:p14="http://schemas.microsoft.com/office/powerpoint/2010/main" val="1970598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6BF98-7B6F-5AF4-27BA-AF6C5DCD9A81}"/>
            </a:ext>
          </a:extLst>
        </p:cNvPr>
        <p:cNvGrpSpPr/>
        <p:nvPr/>
      </p:nvGrpSpPr>
      <p:grpSpPr>
        <a:xfrm>
          <a:off x="0" y="0"/>
          <a:ext cx="0" cy="0"/>
          <a:chOff x="0" y="0"/>
          <a:chExt cx="0" cy="0"/>
        </a:xfrm>
      </p:grpSpPr>
    </p:spTree>
    <p:extLst>
      <p:ext uri="{BB962C8B-B14F-4D97-AF65-F5344CB8AC3E}">
        <p14:creationId xmlns:p14="http://schemas.microsoft.com/office/powerpoint/2010/main" val="33518539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51BEB-9C26-FF47-0BAC-1042079A1E9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4E6F1629-E863-D620-BC48-D5CFD0778B86}"/>
              </a:ext>
            </a:extLst>
          </p:cNvPr>
          <p:cNvPicPr>
            <a:picLocks noChangeAspect="1"/>
          </p:cNvPicPr>
          <p:nvPr/>
        </p:nvPicPr>
        <p:blipFill>
          <a:blip r:embed="rId2"/>
          <a:stretch>
            <a:fillRect/>
          </a:stretch>
        </p:blipFill>
        <p:spPr>
          <a:xfrm>
            <a:off x="1578472" y="1510712"/>
            <a:ext cx="9035055" cy="3066554"/>
          </a:xfrm>
          <a:prstGeom prst="rect">
            <a:avLst/>
          </a:prstGeom>
        </p:spPr>
      </p:pic>
      <p:pic>
        <p:nvPicPr>
          <p:cNvPr id="9" name="Image 8">
            <a:extLst>
              <a:ext uri="{FF2B5EF4-FFF2-40B4-BE49-F238E27FC236}">
                <a16:creationId xmlns:a16="http://schemas.microsoft.com/office/drawing/2014/main" id="{B388F7EC-E09C-3999-0546-E5DB3E1F220F}"/>
              </a:ext>
            </a:extLst>
          </p:cNvPr>
          <p:cNvPicPr>
            <a:picLocks noChangeAspect="1"/>
          </p:cNvPicPr>
          <p:nvPr/>
        </p:nvPicPr>
        <p:blipFill>
          <a:blip r:embed="rId3"/>
          <a:stretch>
            <a:fillRect/>
          </a:stretch>
        </p:blipFill>
        <p:spPr>
          <a:xfrm>
            <a:off x="4025974" y="4269121"/>
            <a:ext cx="4140052" cy="2070026"/>
          </a:xfrm>
          <a:prstGeom prst="rect">
            <a:avLst/>
          </a:prstGeom>
        </p:spPr>
      </p:pic>
      <p:pic>
        <p:nvPicPr>
          <p:cNvPr id="10" name="Image 9">
            <a:extLst>
              <a:ext uri="{FF2B5EF4-FFF2-40B4-BE49-F238E27FC236}">
                <a16:creationId xmlns:a16="http://schemas.microsoft.com/office/drawing/2014/main" id="{CEE039AE-462A-1F5B-1897-2D2566D5F310}"/>
              </a:ext>
            </a:extLst>
          </p:cNvPr>
          <p:cNvPicPr>
            <a:picLocks noChangeAspect="1"/>
          </p:cNvPicPr>
          <p:nvPr/>
        </p:nvPicPr>
        <p:blipFill>
          <a:blip r:embed="rId4"/>
          <a:stretch>
            <a:fillRect/>
          </a:stretch>
        </p:blipFill>
        <p:spPr>
          <a:xfrm>
            <a:off x="323064" y="210069"/>
            <a:ext cx="1206521" cy="592723"/>
          </a:xfrm>
          <a:prstGeom prst="rect">
            <a:avLst/>
          </a:prstGeom>
        </p:spPr>
      </p:pic>
      <p:pic>
        <p:nvPicPr>
          <p:cNvPr id="11" name="Image 10">
            <a:extLst>
              <a:ext uri="{FF2B5EF4-FFF2-40B4-BE49-F238E27FC236}">
                <a16:creationId xmlns:a16="http://schemas.microsoft.com/office/drawing/2014/main" id="{9D45B3A2-785B-DD4D-6DAF-A599EA1170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4001" y="128002"/>
            <a:ext cx="2239153" cy="690792"/>
          </a:xfrm>
          <a:prstGeom prst="rect">
            <a:avLst/>
          </a:prstGeom>
          <a:noFill/>
        </p:spPr>
      </p:pic>
      <p:pic>
        <p:nvPicPr>
          <p:cNvPr id="12" name="Image 11">
            <a:extLst>
              <a:ext uri="{FF2B5EF4-FFF2-40B4-BE49-F238E27FC236}">
                <a16:creationId xmlns:a16="http://schemas.microsoft.com/office/drawing/2014/main" id="{A2A8B6CE-8FB6-8AD3-85C4-5781C4B10339}"/>
              </a:ext>
            </a:extLst>
          </p:cNvPr>
          <p:cNvPicPr>
            <a:picLocks noChangeAspect="1"/>
          </p:cNvPicPr>
          <p:nvPr/>
        </p:nvPicPr>
        <p:blipFill>
          <a:blip r:embed="rId6"/>
          <a:stretch>
            <a:fillRect/>
          </a:stretch>
        </p:blipFill>
        <p:spPr>
          <a:xfrm>
            <a:off x="5462614" y="43511"/>
            <a:ext cx="2084267" cy="774157"/>
          </a:xfrm>
          <a:prstGeom prst="rect">
            <a:avLst/>
          </a:prstGeom>
        </p:spPr>
      </p:pic>
      <p:pic>
        <p:nvPicPr>
          <p:cNvPr id="13" name="Image 12">
            <a:extLst>
              <a:ext uri="{FF2B5EF4-FFF2-40B4-BE49-F238E27FC236}">
                <a16:creationId xmlns:a16="http://schemas.microsoft.com/office/drawing/2014/main" id="{9E80B05C-840B-30ED-D41A-6913F6B9953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4" name="Image 13">
            <a:extLst>
              <a:ext uri="{FF2B5EF4-FFF2-40B4-BE49-F238E27FC236}">
                <a16:creationId xmlns:a16="http://schemas.microsoft.com/office/drawing/2014/main" id="{730F83A9-907D-24EC-9A25-9CB2E09C9061}"/>
              </a:ext>
            </a:extLst>
          </p:cNvPr>
          <p:cNvPicPr>
            <a:picLocks noChangeAspect="1"/>
          </p:cNvPicPr>
          <p:nvPr/>
        </p:nvPicPr>
        <p:blipFill>
          <a:blip r:embed="rId8"/>
          <a:stretch>
            <a:fillRect/>
          </a:stretch>
        </p:blipFill>
        <p:spPr>
          <a:xfrm>
            <a:off x="10909945" y="47827"/>
            <a:ext cx="739111" cy="792540"/>
          </a:xfrm>
          <a:prstGeom prst="rect">
            <a:avLst/>
          </a:prstGeom>
        </p:spPr>
      </p:pic>
    </p:spTree>
    <p:extLst>
      <p:ext uri="{BB962C8B-B14F-4D97-AF65-F5344CB8AC3E}">
        <p14:creationId xmlns:p14="http://schemas.microsoft.com/office/powerpoint/2010/main" val="388535437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744BA-96B3-6F0B-6CDE-5032ED13560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42F367-A6DA-C7A2-759A-5D82CFCA1B1B}"/>
              </a:ext>
            </a:extLst>
          </p:cNvPr>
          <p:cNvSpPr>
            <a:spLocks noGrp="1"/>
          </p:cNvSpPr>
          <p:nvPr>
            <p:ph type="title"/>
          </p:nvPr>
        </p:nvSpPr>
        <p:spPr>
          <a:xfrm>
            <a:off x="2463627" y="2336442"/>
            <a:ext cx="9293023" cy="2777604"/>
          </a:xfrm>
        </p:spPr>
        <p:txBody>
          <a:bodyPr/>
          <a:lstStyle/>
          <a:p>
            <a:pPr algn="ctr"/>
            <a:r>
              <a:rPr lang="fr-FR" sz="5400" dirty="0">
                <a:solidFill>
                  <a:srgbClr val="002060"/>
                </a:solidFill>
                <a:latin typeface="Biome Light" panose="020B0303030204020804" pitchFamily="34" charset="0"/>
                <a:cs typeface="Biome Light" panose="020B0303030204020804" pitchFamily="34" charset="0"/>
              </a:rPr>
              <a:t>Conférence-débat autour du secteur nucléaire</a:t>
            </a:r>
            <a:br>
              <a:rPr lang="fr-FR" dirty="0">
                <a:solidFill>
                  <a:srgbClr val="002060"/>
                </a:solidFill>
                <a:latin typeface="Biome Light" panose="020B0303030204020804" pitchFamily="34" charset="0"/>
                <a:cs typeface="Biome Light" panose="020B0303030204020804" pitchFamily="34" charset="0"/>
              </a:rPr>
            </a:br>
            <a:br>
              <a:rPr lang="fr-FR" dirty="0">
                <a:solidFill>
                  <a:srgbClr val="002060"/>
                </a:solidFill>
                <a:latin typeface="Biome Light" panose="020B0303030204020804" pitchFamily="34" charset="0"/>
                <a:cs typeface="Biome Light" panose="020B0303030204020804" pitchFamily="34" charset="0"/>
              </a:rPr>
            </a:br>
            <a:r>
              <a:rPr lang="fr-FR" sz="4000" dirty="0">
                <a:solidFill>
                  <a:srgbClr val="002060"/>
                </a:solidFill>
                <a:latin typeface="Biome Light" panose="020B0303030204020804" pitchFamily="34" charset="0"/>
                <a:cs typeface="Biome Light" panose="020B0303030204020804" pitchFamily="34" charset="0"/>
              </a:rPr>
              <a:t>Tables rondes </a:t>
            </a:r>
            <a:r>
              <a:rPr lang="fr-FR" sz="3600" dirty="0">
                <a:solidFill>
                  <a:srgbClr val="002060"/>
                </a:solidFill>
                <a:latin typeface="Biome Light" panose="020B0303030204020804" pitchFamily="34" charset="0"/>
                <a:cs typeface="Biome Light" panose="020B0303030204020804" pitchFamily="34" charset="0"/>
              </a:rPr>
              <a:t> </a:t>
            </a:r>
            <a:endParaRPr lang="fr-FR" dirty="0">
              <a:solidFill>
                <a:srgbClr val="002060"/>
              </a:solidFill>
              <a:latin typeface="Biome Light" panose="020B0303030204020804" pitchFamily="34" charset="0"/>
              <a:cs typeface="Biome Light" panose="020B0303030204020804" pitchFamily="34" charset="0"/>
            </a:endParaRPr>
          </a:p>
        </p:txBody>
      </p:sp>
      <p:sp>
        <p:nvSpPr>
          <p:cNvPr id="3" name="Titre 1">
            <a:extLst>
              <a:ext uri="{FF2B5EF4-FFF2-40B4-BE49-F238E27FC236}">
                <a16:creationId xmlns:a16="http://schemas.microsoft.com/office/drawing/2014/main" id="{A18D9CFD-42FB-8392-8B7A-6E80CBB13052}"/>
              </a:ext>
            </a:extLst>
          </p:cNvPr>
          <p:cNvSpPr txBox="1">
            <a:spLocks/>
          </p:cNvSpPr>
          <p:nvPr/>
        </p:nvSpPr>
        <p:spPr>
          <a:xfrm>
            <a:off x="2717316" y="0"/>
            <a:ext cx="9474684" cy="277760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800" b="1" i="0" kern="1200" cap="none" baseline="0">
                <a:solidFill>
                  <a:schemeClr val="tx1"/>
                </a:solidFill>
                <a:highlight>
                  <a:srgbClr val="FFFFFF"/>
                </a:highlight>
                <a:latin typeface="Calibri" panose="020F0502020204030204" pitchFamily="34" charset="0"/>
                <a:ea typeface="+mj-ea"/>
                <a:cs typeface="Calibri" panose="020F0502020204030204" pitchFamily="34" charset="0"/>
              </a:defRPr>
            </a:lvl1pPr>
          </a:lstStyle>
          <a:p>
            <a:endParaRPr lang="fr-FR" sz="4400" dirty="0">
              <a:solidFill>
                <a:srgbClr val="FE7E57"/>
              </a:solidFill>
            </a:endParaRPr>
          </a:p>
        </p:txBody>
      </p:sp>
      <p:sp>
        <p:nvSpPr>
          <p:cNvPr id="6" name="Titre 1">
            <a:extLst>
              <a:ext uri="{FF2B5EF4-FFF2-40B4-BE49-F238E27FC236}">
                <a16:creationId xmlns:a16="http://schemas.microsoft.com/office/drawing/2014/main" id="{83B73B07-0A76-F111-0CFC-EAA3EF397AA4}"/>
              </a:ext>
            </a:extLst>
          </p:cNvPr>
          <p:cNvSpPr txBox="1">
            <a:spLocks/>
          </p:cNvSpPr>
          <p:nvPr/>
        </p:nvSpPr>
        <p:spPr>
          <a:xfrm>
            <a:off x="2898977" y="0"/>
            <a:ext cx="9293023" cy="277760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800" b="1" i="0" kern="1200" cap="none" baseline="0">
                <a:solidFill>
                  <a:schemeClr val="tx1"/>
                </a:solidFill>
                <a:highlight>
                  <a:srgbClr val="FFFFFF"/>
                </a:highlight>
                <a:latin typeface="Calibri" panose="020F0502020204030204" pitchFamily="34" charset="0"/>
                <a:ea typeface="+mj-ea"/>
                <a:cs typeface="Calibri" panose="020F0502020204030204" pitchFamily="34" charset="0"/>
              </a:defRPr>
            </a:lvl1pPr>
          </a:lstStyle>
          <a:p>
            <a:pPr algn="ctr"/>
            <a:endParaRPr lang="fr-FR" dirty="0">
              <a:solidFill>
                <a:srgbClr val="002060"/>
              </a:solidFill>
              <a:latin typeface="Biome Light" panose="020B0303030204020804" pitchFamily="34" charset="0"/>
              <a:cs typeface="Biome Light" panose="020B0303030204020804" pitchFamily="34" charset="0"/>
            </a:endParaRPr>
          </a:p>
        </p:txBody>
      </p:sp>
      <p:pic>
        <p:nvPicPr>
          <p:cNvPr id="10" name="Image 9">
            <a:extLst>
              <a:ext uri="{FF2B5EF4-FFF2-40B4-BE49-F238E27FC236}">
                <a16:creationId xmlns:a16="http://schemas.microsoft.com/office/drawing/2014/main" id="{00B26EE0-BB7C-D3ED-2330-66D9A277E428}"/>
              </a:ext>
            </a:extLst>
          </p:cNvPr>
          <p:cNvPicPr>
            <a:picLocks noChangeAspect="1"/>
          </p:cNvPicPr>
          <p:nvPr/>
        </p:nvPicPr>
        <p:blipFill>
          <a:blip r:embed="rId2"/>
          <a:stretch>
            <a:fillRect/>
          </a:stretch>
        </p:blipFill>
        <p:spPr>
          <a:xfrm>
            <a:off x="2296140" y="173544"/>
            <a:ext cx="1442761" cy="708780"/>
          </a:xfrm>
          <a:prstGeom prst="rect">
            <a:avLst/>
          </a:prstGeom>
        </p:spPr>
      </p:pic>
      <p:pic>
        <p:nvPicPr>
          <p:cNvPr id="11" name="Image 10">
            <a:extLst>
              <a:ext uri="{FF2B5EF4-FFF2-40B4-BE49-F238E27FC236}">
                <a16:creationId xmlns:a16="http://schemas.microsoft.com/office/drawing/2014/main" id="{3E3E1458-206A-07AD-10F7-99C96941D0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8813" y="191532"/>
            <a:ext cx="2239153" cy="690792"/>
          </a:xfrm>
          <a:prstGeom prst="rect">
            <a:avLst/>
          </a:prstGeom>
          <a:noFill/>
        </p:spPr>
      </p:pic>
      <p:pic>
        <p:nvPicPr>
          <p:cNvPr id="12" name="Image 11">
            <a:extLst>
              <a:ext uri="{FF2B5EF4-FFF2-40B4-BE49-F238E27FC236}">
                <a16:creationId xmlns:a16="http://schemas.microsoft.com/office/drawing/2014/main" id="{FCA96A17-281B-9BBF-76D1-162ED99DE238}"/>
              </a:ext>
            </a:extLst>
          </p:cNvPr>
          <p:cNvPicPr>
            <a:picLocks noChangeAspect="1"/>
          </p:cNvPicPr>
          <p:nvPr/>
        </p:nvPicPr>
        <p:blipFill>
          <a:blip r:embed="rId4"/>
          <a:stretch>
            <a:fillRect/>
          </a:stretch>
        </p:blipFill>
        <p:spPr>
          <a:xfrm>
            <a:off x="6839643" y="157568"/>
            <a:ext cx="2084267" cy="774157"/>
          </a:xfrm>
          <a:prstGeom prst="rect">
            <a:avLst/>
          </a:prstGeom>
        </p:spPr>
      </p:pic>
      <p:pic>
        <p:nvPicPr>
          <p:cNvPr id="13" name="Image 12">
            <a:extLst>
              <a:ext uri="{FF2B5EF4-FFF2-40B4-BE49-F238E27FC236}">
                <a16:creationId xmlns:a16="http://schemas.microsoft.com/office/drawing/2014/main" id="{B71F29B1-8BCA-35A1-F066-AECE542AD3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55587" y="172442"/>
            <a:ext cx="1504344" cy="744407"/>
          </a:xfrm>
          <a:prstGeom prst="rect">
            <a:avLst/>
          </a:prstGeom>
          <a:noFill/>
        </p:spPr>
      </p:pic>
      <p:pic>
        <p:nvPicPr>
          <p:cNvPr id="14" name="Image 13">
            <a:extLst>
              <a:ext uri="{FF2B5EF4-FFF2-40B4-BE49-F238E27FC236}">
                <a16:creationId xmlns:a16="http://schemas.microsoft.com/office/drawing/2014/main" id="{6400B508-B18D-C2AA-C332-D0EC4F0131D7}"/>
              </a:ext>
            </a:extLst>
          </p:cNvPr>
          <p:cNvPicPr>
            <a:picLocks noChangeAspect="1"/>
          </p:cNvPicPr>
          <p:nvPr/>
        </p:nvPicPr>
        <p:blipFill>
          <a:blip r:embed="rId6"/>
          <a:stretch>
            <a:fillRect/>
          </a:stretch>
        </p:blipFill>
        <p:spPr>
          <a:xfrm>
            <a:off x="11193107" y="140658"/>
            <a:ext cx="739111" cy="792540"/>
          </a:xfrm>
          <a:prstGeom prst="rect">
            <a:avLst/>
          </a:prstGeom>
        </p:spPr>
      </p:pic>
    </p:spTree>
    <p:extLst>
      <p:ext uri="{BB962C8B-B14F-4D97-AF65-F5344CB8AC3E}">
        <p14:creationId xmlns:p14="http://schemas.microsoft.com/office/powerpoint/2010/main" val="330674026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20B040-AA54-131F-CF9B-6ED6447E17BD}"/>
              </a:ext>
            </a:extLst>
          </p:cNvPr>
          <p:cNvSpPr>
            <a:spLocks noGrp="1"/>
          </p:cNvSpPr>
          <p:nvPr>
            <p:ph type="title"/>
          </p:nvPr>
        </p:nvSpPr>
        <p:spPr>
          <a:xfrm>
            <a:off x="3475048" y="94473"/>
            <a:ext cx="8459343" cy="2875237"/>
          </a:xfrm>
        </p:spPr>
        <p:txBody>
          <a:bodyPr/>
          <a:lstStyle/>
          <a:p>
            <a:r>
              <a:rPr lang="fr-FR" sz="5400" dirty="0">
                <a:solidFill>
                  <a:schemeClr val="accent1">
                    <a:lumMod val="75000"/>
                  </a:schemeClr>
                </a:solidFill>
              </a:rPr>
              <a:t>Table 1 - Le renouveau du nucléaire : l’EPR2</a:t>
            </a:r>
          </a:p>
        </p:txBody>
      </p:sp>
      <p:sp>
        <p:nvSpPr>
          <p:cNvPr id="5" name="ZoneTexte 4">
            <a:extLst>
              <a:ext uri="{FF2B5EF4-FFF2-40B4-BE49-F238E27FC236}">
                <a16:creationId xmlns:a16="http://schemas.microsoft.com/office/drawing/2014/main" id="{78E1554A-DB5E-1326-3FBA-D09F761D3F8D}"/>
              </a:ext>
            </a:extLst>
          </p:cNvPr>
          <p:cNvSpPr txBox="1"/>
          <p:nvPr/>
        </p:nvSpPr>
        <p:spPr>
          <a:xfrm>
            <a:off x="3290584" y="5136622"/>
            <a:ext cx="2524679" cy="523220"/>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Christian BOURGAIN </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Ancien RTE, EDF-CNPE Gravelines</a:t>
            </a:r>
          </a:p>
          <a:p>
            <a:pPr algn="ctr"/>
            <a:r>
              <a:rPr lang="fr-FR" sz="1100" dirty="0">
                <a:solidFill>
                  <a:srgbClr val="0432FF"/>
                </a:solidFill>
                <a:latin typeface="ADLaM Display" panose="02010000000000000000" pitchFamily="2" charset="0"/>
                <a:ea typeface="ADLaM Display" panose="02010000000000000000" pitchFamily="2" charset="0"/>
                <a:cs typeface="ADLaM Display" panose="02010000000000000000" pitchFamily="2" charset="0"/>
              </a:rPr>
              <a:t>Animateur</a:t>
            </a:r>
          </a:p>
        </p:txBody>
      </p:sp>
      <p:pic>
        <p:nvPicPr>
          <p:cNvPr id="6" name="Image 5">
            <a:extLst>
              <a:ext uri="{FF2B5EF4-FFF2-40B4-BE49-F238E27FC236}">
                <a16:creationId xmlns:a16="http://schemas.microsoft.com/office/drawing/2014/main" id="{652FD92D-6D24-D12E-DAC7-1FFBDFC05930}"/>
              </a:ext>
            </a:extLst>
          </p:cNvPr>
          <p:cNvPicPr>
            <a:picLocks noChangeAspect="1"/>
          </p:cNvPicPr>
          <p:nvPr/>
        </p:nvPicPr>
        <p:blipFill>
          <a:blip r:embed="rId2"/>
          <a:stretch>
            <a:fillRect/>
          </a:stretch>
        </p:blipFill>
        <p:spPr>
          <a:xfrm>
            <a:off x="3767405" y="3054511"/>
            <a:ext cx="1571036" cy="2012123"/>
          </a:xfrm>
          <a:prstGeom prst="rect">
            <a:avLst/>
          </a:prstGeom>
        </p:spPr>
      </p:pic>
      <p:sp>
        <p:nvSpPr>
          <p:cNvPr id="7" name="ZoneTexte 6">
            <a:extLst>
              <a:ext uri="{FF2B5EF4-FFF2-40B4-BE49-F238E27FC236}">
                <a16:creationId xmlns:a16="http://schemas.microsoft.com/office/drawing/2014/main" id="{F81F9F4B-A81C-2CBA-CFC8-87BD03763B1C}"/>
              </a:ext>
            </a:extLst>
          </p:cNvPr>
          <p:cNvSpPr txBox="1"/>
          <p:nvPr/>
        </p:nvSpPr>
        <p:spPr>
          <a:xfrm>
            <a:off x="5721551" y="3699222"/>
            <a:ext cx="4931945" cy="523220"/>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Donald BERQUEZ </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SFEN, Président bureau Hauts-de-France</a:t>
            </a:r>
          </a:p>
          <a:p>
            <a:pPr algn="ctr"/>
            <a:r>
              <a:rPr lang="fr-FR" sz="1100" dirty="0">
                <a:solidFill>
                  <a:srgbClr val="0432FF"/>
                </a:solidFill>
                <a:latin typeface="ADLaM Display" panose="02010000000000000000" pitchFamily="2" charset="0"/>
                <a:ea typeface="ADLaM Display" panose="02010000000000000000" pitchFamily="2" charset="0"/>
                <a:cs typeface="ADLaM Display" panose="02010000000000000000" pitchFamily="2" charset="0"/>
              </a:rPr>
              <a:t>Animateur</a:t>
            </a:r>
          </a:p>
        </p:txBody>
      </p:sp>
      <p:pic>
        <p:nvPicPr>
          <p:cNvPr id="9" name="Image 8" descr="Une image contenant Visage humain, personne, Front, homme&#10;&#10;Le contenu généré par l’IA peut être incorrect.">
            <a:extLst>
              <a:ext uri="{FF2B5EF4-FFF2-40B4-BE49-F238E27FC236}">
                <a16:creationId xmlns:a16="http://schemas.microsoft.com/office/drawing/2014/main" id="{A737DFAF-F11E-9B11-396F-22D1C80D6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212" y="2009189"/>
            <a:ext cx="1182624" cy="1600200"/>
          </a:xfrm>
          <a:prstGeom prst="rect">
            <a:avLst/>
          </a:prstGeom>
        </p:spPr>
      </p:pic>
      <p:sp>
        <p:nvSpPr>
          <p:cNvPr id="10" name="ZoneTexte 9">
            <a:extLst>
              <a:ext uri="{FF2B5EF4-FFF2-40B4-BE49-F238E27FC236}">
                <a16:creationId xmlns:a16="http://schemas.microsoft.com/office/drawing/2014/main" id="{D1B731B6-FA1C-F60D-1C9C-1A66E4EF9778}"/>
              </a:ext>
            </a:extLst>
          </p:cNvPr>
          <p:cNvSpPr txBox="1"/>
          <p:nvPr/>
        </p:nvSpPr>
        <p:spPr>
          <a:xfrm>
            <a:off x="10423824" y="5423420"/>
            <a:ext cx="1812392" cy="523220"/>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Mlle Aurore LUTUN </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EDF-CNPE Gravelines</a:t>
            </a:r>
          </a:p>
          <a:p>
            <a:pPr algn="ctr"/>
            <a:r>
              <a:rPr lang="fr-FR" sz="1100" dirty="0">
                <a:solidFill>
                  <a:srgbClr val="0432FF"/>
                </a:solidFill>
                <a:latin typeface="ADLaM Display" panose="02010000000000000000" pitchFamily="2" charset="0"/>
                <a:ea typeface="ADLaM Display" panose="02010000000000000000" pitchFamily="2" charset="0"/>
                <a:cs typeface="ADLaM Display" panose="02010000000000000000" pitchFamily="2" charset="0"/>
              </a:rPr>
              <a:t>Animatrice</a:t>
            </a:r>
          </a:p>
        </p:txBody>
      </p:sp>
      <p:pic>
        <p:nvPicPr>
          <p:cNvPr id="11" name="Image 10" descr="Une image contenant Visage humain, personne, sourire, habits&#10;&#10;Le contenu généré par l’IA peut être incorrect.">
            <a:extLst>
              <a:ext uri="{FF2B5EF4-FFF2-40B4-BE49-F238E27FC236}">
                <a16:creationId xmlns:a16="http://schemas.microsoft.com/office/drawing/2014/main" id="{E9D0CB05-D02D-C27A-5616-2C20F75B6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671" y="3319713"/>
            <a:ext cx="1330698" cy="1993880"/>
          </a:xfrm>
          <a:prstGeom prst="rect">
            <a:avLst/>
          </a:prstGeom>
        </p:spPr>
      </p:pic>
      <p:pic>
        <p:nvPicPr>
          <p:cNvPr id="12" name="Image 11" descr="Une image contenant personne, Visage humain, mur, habits&#10;&#10;Le contenu généré par l’IA peut être incorrect.">
            <a:extLst>
              <a:ext uri="{FF2B5EF4-FFF2-40B4-BE49-F238E27FC236}">
                <a16:creationId xmlns:a16="http://schemas.microsoft.com/office/drawing/2014/main" id="{A1D56385-33EB-95C4-EF6D-621F957C45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9820" y="4626763"/>
            <a:ext cx="1375404" cy="1768668"/>
          </a:xfrm>
          <a:prstGeom prst="rect">
            <a:avLst/>
          </a:prstGeom>
        </p:spPr>
      </p:pic>
      <p:sp>
        <p:nvSpPr>
          <p:cNvPr id="14" name="ZoneTexte 13">
            <a:extLst>
              <a:ext uri="{FF2B5EF4-FFF2-40B4-BE49-F238E27FC236}">
                <a16:creationId xmlns:a16="http://schemas.microsoft.com/office/drawing/2014/main" id="{C00102B0-549E-463D-FD3F-0925CB71050E}"/>
              </a:ext>
            </a:extLst>
          </p:cNvPr>
          <p:cNvSpPr txBox="1"/>
          <p:nvPr/>
        </p:nvSpPr>
        <p:spPr>
          <a:xfrm>
            <a:off x="6925183" y="6438652"/>
            <a:ext cx="2524679"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Moez BELHAOUANE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JUNIA/L2EP, </a:t>
            </a:r>
            <a:r>
              <a:rPr lang="fr-FR" sz="1100" dirty="0">
                <a:solidFill>
                  <a:srgbClr val="0432FF"/>
                </a:solidFill>
                <a:latin typeface="ADLaM Display" panose="02010000000000000000" pitchFamily="2" charset="0"/>
                <a:ea typeface="ADLaM Display" panose="02010000000000000000" pitchFamily="2" charset="0"/>
                <a:cs typeface="ADLaM Display" panose="02010000000000000000" pitchFamily="2" charset="0"/>
              </a:rPr>
              <a:t>Modérateur</a:t>
            </a:r>
          </a:p>
        </p:txBody>
      </p:sp>
    </p:spTree>
    <p:extLst>
      <p:ext uri="{BB962C8B-B14F-4D97-AF65-F5344CB8AC3E}">
        <p14:creationId xmlns:p14="http://schemas.microsoft.com/office/powerpoint/2010/main" val="232276652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251BB-C289-EE7F-6262-A00A8C9C57DA}"/>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0AC78C21-AC42-D30E-FA3D-982D41F8BD7B}"/>
              </a:ext>
            </a:extLst>
          </p:cNvPr>
          <p:cNvSpPr txBox="1"/>
          <p:nvPr/>
        </p:nvSpPr>
        <p:spPr>
          <a:xfrm>
            <a:off x="323822" y="1043926"/>
            <a:ext cx="11359055" cy="430887"/>
          </a:xfrm>
          <a:prstGeom prst="rect">
            <a:avLst/>
          </a:prstGeom>
          <a:noFill/>
        </p:spPr>
        <p:txBody>
          <a:bodyPr wrap="square" lIns="0" tIns="0" rIns="0" bIns="0" rtlCol="0">
            <a:spAutoFit/>
          </a:bodyPr>
          <a:lstStyle/>
          <a:p>
            <a:pPr algn="ctr"/>
            <a:r>
              <a:rPr lang="fr-FR" sz="2800" b="1" dirty="0">
                <a:latin typeface="ADLaM Display" panose="02010000000000000000" pitchFamily="2" charset="0"/>
                <a:ea typeface="ADLaM Display" panose="02010000000000000000" pitchFamily="2" charset="0"/>
                <a:cs typeface="ADLaM Display" panose="02010000000000000000" pitchFamily="2" charset="0"/>
              </a:rPr>
              <a:t>Table ronde 1 : Le renouveau du nucléaire : l’EPR2</a:t>
            </a:r>
          </a:p>
        </p:txBody>
      </p:sp>
      <p:pic>
        <p:nvPicPr>
          <p:cNvPr id="3" name="Image 2">
            <a:extLst>
              <a:ext uri="{FF2B5EF4-FFF2-40B4-BE49-F238E27FC236}">
                <a16:creationId xmlns:a16="http://schemas.microsoft.com/office/drawing/2014/main" id="{B8B88BCB-1809-AF4B-FA10-A8D9F11CAC4B}"/>
              </a:ext>
            </a:extLst>
          </p:cNvPr>
          <p:cNvPicPr>
            <a:picLocks noChangeAspect="1"/>
          </p:cNvPicPr>
          <p:nvPr/>
        </p:nvPicPr>
        <p:blipFill>
          <a:blip r:embed="rId2"/>
          <a:stretch>
            <a:fillRect/>
          </a:stretch>
        </p:blipFill>
        <p:spPr>
          <a:xfrm>
            <a:off x="730838" y="96767"/>
            <a:ext cx="1442761" cy="708780"/>
          </a:xfrm>
          <a:prstGeom prst="rect">
            <a:avLst/>
          </a:prstGeom>
        </p:spPr>
      </p:pic>
      <p:pic>
        <p:nvPicPr>
          <p:cNvPr id="4" name="Image 3">
            <a:extLst>
              <a:ext uri="{FF2B5EF4-FFF2-40B4-BE49-F238E27FC236}">
                <a16:creationId xmlns:a16="http://schemas.microsoft.com/office/drawing/2014/main" id="{22A445FE-5AC2-A9CC-A74D-A910DE0117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1442" y="180132"/>
            <a:ext cx="2239153" cy="690792"/>
          </a:xfrm>
          <a:prstGeom prst="rect">
            <a:avLst/>
          </a:prstGeom>
          <a:noFill/>
        </p:spPr>
      </p:pic>
      <p:pic>
        <p:nvPicPr>
          <p:cNvPr id="6" name="Image 5">
            <a:extLst>
              <a:ext uri="{FF2B5EF4-FFF2-40B4-BE49-F238E27FC236}">
                <a16:creationId xmlns:a16="http://schemas.microsoft.com/office/drawing/2014/main" id="{C59BF513-006A-E32C-652C-C3024823A824}"/>
              </a:ext>
            </a:extLst>
          </p:cNvPr>
          <p:cNvPicPr>
            <a:picLocks noChangeAspect="1"/>
          </p:cNvPicPr>
          <p:nvPr/>
        </p:nvPicPr>
        <p:blipFill>
          <a:blip r:embed="rId4"/>
          <a:stretch>
            <a:fillRect/>
          </a:stretch>
        </p:blipFill>
        <p:spPr>
          <a:xfrm>
            <a:off x="5562009" y="96767"/>
            <a:ext cx="2084267" cy="774157"/>
          </a:xfrm>
          <a:prstGeom prst="rect">
            <a:avLst/>
          </a:prstGeom>
        </p:spPr>
      </p:pic>
      <p:pic>
        <p:nvPicPr>
          <p:cNvPr id="8" name="Image 7">
            <a:extLst>
              <a:ext uri="{FF2B5EF4-FFF2-40B4-BE49-F238E27FC236}">
                <a16:creationId xmlns:a16="http://schemas.microsoft.com/office/drawing/2014/main" id="{E969C7CF-36F5-DB52-7588-03D946F2A8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0992" y="126517"/>
            <a:ext cx="1504344" cy="744407"/>
          </a:xfrm>
          <a:prstGeom prst="rect">
            <a:avLst/>
          </a:prstGeom>
          <a:noFill/>
        </p:spPr>
      </p:pic>
      <p:pic>
        <p:nvPicPr>
          <p:cNvPr id="9" name="Image 8">
            <a:extLst>
              <a:ext uri="{FF2B5EF4-FFF2-40B4-BE49-F238E27FC236}">
                <a16:creationId xmlns:a16="http://schemas.microsoft.com/office/drawing/2014/main" id="{F80E3AD6-4D88-DE09-B867-AB5CBE7FA4D9}"/>
              </a:ext>
            </a:extLst>
          </p:cNvPr>
          <p:cNvPicPr>
            <a:picLocks noChangeAspect="1"/>
          </p:cNvPicPr>
          <p:nvPr/>
        </p:nvPicPr>
        <p:blipFill>
          <a:blip r:embed="rId6"/>
          <a:stretch>
            <a:fillRect/>
          </a:stretch>
        </p:blipFill>
        <p:spPr>
          <a:xfrm>
            <a:off x="10583815" y="78384"/>
            <a:ext cx="739111" cy="792540"/>
          </a:xfrm>
          <a:prstGeom prst="rect">
            <a:avLst/>
          </a:prstGeom>
        </p:spPr>
      </p:pic>
      <p:sp>
        <p:nvSpPr>
          <p:cNvPr id="5" name="ZoneTexte 4">
            <a:extLst>
              <a:ext uri="{FF2B5EF4-FFF2-40B4-BE49-F238E27FC236}">
                <a16:creationId xmlns:a16="http://schemas.microsoft.com/office/drawing/2014/main" id="{3A5CEF7F-EAB4-5946-27F8-8B877FEA6CE4}"/>
              </a:ext>
            </a:extLst>
          </p:cNvPr>
          <p:cNvSpPr txBox="1"/>
          <p:nvPr/>
        </p:nvSpPr>
        <p:spPr>
          <a:xfrm>
            <a:off x="2708748" y="4326002"/>
            <a:ext cx="2524679" cy="923330"/>
          </a:xfrm>
          <a:prstGeom prst="rect">
            <a:avLst/>
          </a:prstGeom>
          <a:noFill/>
        </p:spPr>
        <p:txBody>
          <a:bodyPr wrap="square" lIns="0" tIns="0" rIns="0" bIns="0" rtlCol="0">
            <a:spAutoFit/>
          </a:bodyPr>
          <a:lstStyle/>
          <a:p>
            <a:pPr algn="ctr"/>
            <a:r>
              <a:rPr lang="fr-FR" sz="1600" b="1" dirty="0">
                <a:latin typeface="ADLaM Display" panose="02010000000000000000" pitchFamily="2" charset="0"/>
                <a:ea typeface="ADLaM Display" panose="02010000000000000000" pitchFamily="2" charset="0"/>
                <a:cs typeface="ADLaM Display" panose="02010000000000000000" pitchFamily="2" charset="0"/>
              </a:rPr>
              <a:t>M. Christian BOURGAIN</a:t>
            </a:r>
          </a:p>
          <a:p>
            <a:pPr algn="ctr"/>
            <a:r>
              <a:rPr lang="fr-FR" sz="1400" dirty="0">
                <a:latin typeface="ADLaM Display" panose="02010000000000000000" pitchFamily="2" charset="0"/>
                <a:ea typeface="ADLaM Display" panose="02010000000000000000" pitchFamily="2" charset="0"/>
                <a:cs typeface="ADLaM Display" panose="02010000000000000000" pitchFamily="2" charset="0"/>
              </a:rPr>
              <a:t>Ancien RTE, EDF-CNPE Gravelines</a:t>
            </a:r>
          </a:p>
          <a:p>
            <a:pPr algn="ctr"/>
            <a:r>
              <a:rPr lang="fr-FR" sz="16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Animateur </a:t>
            </a:r>
          </a:p>
        </p:txBody>
      </p:sp>
      <p:pic>
        <p:nvPicPr>
          <p:cNvPr id="10" name="Image 9">
            <a:extLst>
              <a:ext uri="{FF2B5EF4-FFF2-40B4-BE49-F238E27FC236}">
                <a16:creationId xmlns:a16="http://schemas.microsoft.com/office/drawing/2014/main" id="{405357CF-A3FE-A50F-9A90-0A9AD53E2363}"/>
              </a:ext>
            </a:extLst>
          </p:cNvPr>
          <p:cNvPicPr>
            <a:picLocks noChangeAspect="1"/>
          </p:cNvPicPr>
          <p:nvPr/>
        </p:nvPicPr>
        <p:blipFill>
          <a:blip r:embed="rId7"/>
          <a:stretch>
            <a:fillRect/>
          </a:stretch>
        </p:blipFill>
        <p:spPr>
          <a:xfrm>
            <a:off x="3022948" y="1764488"/>
            <a:ext cx="1927647" cy="2468857"/>
          </a:xfrm>
          <a:prstGeom prst="rect">
            <a:avLst/>
          </a:prstGeom>
        </p:spPr>
      </p:pic>
      <p:pic>
        <p:nvPicPr>
          <p:cNvPr id="12" name="Image 11" descr="Une image contenant personne, Visage humain, mur, habits&#10;&#10;Le contenu généré par l’IA peut être incorrect.">
            <a:extLst>
              <a:ext uri="{FF2B5EF4-FFF2-40B4-BE49-F238E27FC236}">
                <a16:creationId xmlns:a16="http://schemas.microsoft.com/office/drawing/2014/main" id="{649C259E-F3AE-988D-C348-C2B1185A81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0913" y="4595401"/>
            <a:ext cx="1375404" cy="1768668"/>
          </a:xfrm>
          <a:prstGeom prst="rect">
            <a:avLst/>
          </a:prstGeom>
        </p:spPr>
      </p:pic>
      <p:sp>
        <p:nvSpPr>
          <p:cNvPr id="13" name="ZoneTexte 12">
            <a:extLst>
              <a:ext uri="{FF2B5EF4-FFF2-40B4-BE49-F238E27FC236}">
                <a16:creationId xmlns:a16="http://schemas.microsoft.com/office/drawing/2014/main" id="{803A9478-DA5F-A2BC-4183-DDF72D00980F}"/>
              </a:ext>
            </a:extLst>
          </p:cNvPr>
          <p:cNvSpPr txBox="1"/>
          <p:nvPr/>
        </p:nvSpPr>
        <p:spPr>
          <a:xfrm>
            <a:off x="7646276" y="6407290"/>
            <a:ext cx="2524679"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Moez BELHAOUANE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EC à JUNIA/L2EP, </a:t>
            </a:r>
            <a:r>
              <a:rPr lang="fr-FR" sz="11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Modérateur</a:t>
            </a:r>
          </a:p>
        </p:txBody>
      </p:sp>
      <p:sp>
        <p:nvSpPr>
          <p:cNvPr id="16" name="ZoneTexte 15">
            <a:extLst>
              <a:ext uri="{FF2B5EF4-FFF2-40B4-BE49-F238E27FC236}">
                <a16:creationId xmlns:a16="http://schemas.microsoft.com/office/drawing/2014/main" id="{693929EC-13F6-7E6B-AAC5-FB1E7CC5C1F8}"/>
              </a:ext>
            </a:extLst>
          </p:cNvPr>
          <p:cNvSpPr txBox="1"/>
          <p:nvPr/>
        </p:nvSpPr>
        <p:spPr>
          <a:xfrm>
            <a:off x="6092807" y="2826538"/>
            <a:ext cx="4860563" cy="923330"/>
          </a:xfrm>
          <a:prstGeom prst="rect">
            <a:avLst/>
          </a:prstGeom>
          <a:noFill/>
        </p:spPr>
        <p:txBody>
          <a:bodyPr wrap="square">
            <a:spAutoFit/>
          </a:bodyPr>
          <a:lstStyle/>
          <a:p>
            <a:pPr algn="ctr"/>
            <a:r>
              <a:rPr lang="fr-FR" sz="1800"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Pourquoi un EPR2 ? </a:t>
            </a:r>
          </a:p>
          <a:p>
            <a:pPr algn="ctr"/>
            <a:r>
              <a:rPr lang="fr-FR" sz="1800"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Programme national, neutralité carbone et besoins régionaux</a:t>
            </a:r>
            <a:endParaRPr lang="fr-FR"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7" name="Rectangle : coins arrondis 16">
            <a:extLst>
              <a:ext uri="{FF2B5EF4-FFF2-40B4-BE49-F238E27FC236}">
                <a16:creationId xmlns:a16="http://schemas.microsoft.com/office/drawing/2014/main" id="{92F79AAB-EE47-54D8-DD1A-BA7505B61E72}"/>
              </a:ext>
            </a:extLst>
          </p:cNvPr>
          <p:cNvSpPr/>
          <p:nvPr/>
        </p:nvSpPr>
        <p:spPr>
          <a:xfrm>
            <a:off x="6148552" y="2682323"/>
            <a:ext cx="4860563" cy="12117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695051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28AF8-F2F7-EA72-EE7D-071DD841685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96063C2-551C-6DB3-8EEB-B9D565534ED1}"/>
              </a:ext>
            </a:extLst>
          </p:cNvPr>
          <p:cNvSpPr txBox="1"/>
          <p:nvPr/>
        </p:nvSpPr>
        <p:spPr>
          <a:xfrm>
            <a:off x="354723" y="2121183"/>
            <a:ext cx="11976952" cy="1200329"/>
          </a:xfrm>
          <a:prstGeom prst="rect">
            <a:avLst/>
          </a:prstGeom>
          <a:noFill/>
        </p:spPr>
        <p:txBody>
          <a:bodyPr wrap="square">
            <a:spAutoFit/>
          </a:bodyPr>
          <a:lstStyle/>
          <a:p>
            <a:r>
              <a:rPr lang="fr-FR" sz="2400" b="1" dirty="0">
                <a:solidFill>
                  <a:srgbClr val="FD5814"/>
                </a:solidFill>
                <a:latin typeface="Calibri" panose="020F0502020204030204" pitchFamily="34" charset="0"/>
                <a:cs typeface="Calibri" panose="020F0502020204030204" pitchFamily="34" charset="0"/>
              </a:rPr>
              <a:t>La France s’est engagée à atteindre la neutralité carbone en 2050</a:t>
            </a:r>
          </a:p>
          <a:p>
            <a:r>
              <a:rPr lang="fr-FR" sz="2400" b="1" dirty="0">
                <a:latin typeface="Calibri" panose="020F0502020204030204" pitchFamily="34" charset="0"/>
                <a:cs typeface="Calibri" panose="020F0502020204030204" pitchFamily="34" charset="0"/>
              </a:rPr>
              <a:t>Les énergies fossiles </a:t>
            </a:r>
            <a:r>
              <a:rPr lang="fr-FR" sz="2400" dirty="0">
                <a:latin typeface="Calibri" panose="020F0502020204030204" pitchFamily="34" charset="0"/>
                <a:cs typeface="Calibri" panose="020F0502020204030204" pitchFamily="34" charset="0"/>
              </a:rPr>
              <a:t>représentent encore </a:t>
            </a:r>
            <a:r>
              <a:rPr lang="fr-FR" sz="2400" b="1" dirty="0">
                <a:latin typeface="Calibri" panose="020F0502020204030204" pitchFamily="34" charset="0"/>
                <a:cs typeface="Calibri" panose="020F0502020204030204" pitchFamily="34" charset="0"/>
              </a:rPr>
              <a:t>environ 60% </a:t>
            </a:r>
            <a:r>
              <a:rPr lang="fr-FR" sz="2400" dirty="0">
                <a:latin typeface="Calibri" panose="020F0502020204030204" pitchFamily="34" charset="0"/>
                <a:cs typeface="Calibri" panose="020F0502020204030204" pitchFamily="34" charset="0"/>
              </a:rPr>
              <a:t>de la consommation énergétique en France</a:t>
            </a:r>
          </a:p>
        </p:txBody>
      </p:sp>
      <p:pic>
        <p:nvPicPr>
          <p:cNvPr id="2" name="Image 1">
            <a:extLst>
              <a:ext uri="{FF2B5EF4-FFF2-40B4-BE49-F238E27FC236}">
                <a16:creationId xmlns:a16="http://schemas.microsoft.com/office/drawing/2014/main" id="{2D762D84-789A-79F3-0D69-DC7E324566F0}"/>
              </a:ext>
            </a:extLst>
          </p:cNvPr>
          <p:cNvPicPr>
            <a:picLocks noChangeAspect="1"/>
          </p:cNvPicPr>
          <p:nvPr/>
        </p:nvPicPr>
        <p:blipFill>
          <a:blip r:embed="rId3"/>
          <a:stretch>
            <a:fillRect/>
          </a:stretch>
        </p:blipFill>
        <p:spPr>
          <a:xfrm>
            <a:off x="6411309" y="3106854"/>
            <a:ext cx="4029659" cy="3751146"/>
          </a:xfrm>
          <a:prstGeom prst="rect">
            <a:avLst/>
          </a:prstGeom>
        </p:spPr>
      </p:pic>
      <p:sp>
        <p:nvSpPr>
          <p:cNvPr id="6" name="ZoneTexte 5">
            <a:extLst>
              <a:ext uri="{FF2B5EF4-FFF2-40B4-BE49-F238E27FC236}">
                <a16:creationId xmlns:a16="http://schemas.microsoft.com/office/drawing/2014/main" id="{BA373F67-6205-1DFB-CEDF-1B81D3FD561F}"/>
              </a:ext>
            </a:extLst>
          </p:cNvPr>
          <p:cNvSpPr txBox="1"/>
          <p:nvPr/>
        </p:nvSpPr>
        <p:spPr>
          <a:xfrm>
            <a:off x="938947" y="4152594"/>
            <a:ext cx="4887830" cy="707886"/>
          </a:xfrm>
          <a:prstGeom prst="rect">
            <a:avLst/>
          </a:prstGeom>
          <a:noFill/>
        </p:spPr>
        <p:txBody>
          <a:bodyPr wrap="square" rtlCol="0">
            <a:spAutoFit/>
          </a:bodyPr>
          <a:lstStyle/>
          <a:p>
            <a:r>
              <a:rPr lang="fr-FR" sz="2000" dirty="0">
                <a:latin typeface="Calibri" panose="020F0502020204030204" pitchFamily="34" charset="0"/>
                <a:cs typeface="Calibri" panose="020F0502020204030204" pitchFamily="34" charset="0"/>
              </a:rPr>
              <a:t>Pour décarboner, nous aurons besoin de plus d’électricité mais moins d’énergie finale</a:t>
            </a:r>
            <a:endParaRPr lang="fr-FR" dirty="0"/>
          </a:p>
        </p:txBody>
      </p:sp>
      <p:sp>
        <p:nvSpPr>
          <p:cNvPr id="10" name="ZoneTexte 9">
            <a:extLst>
              <a:ext uri="{FF2B5EF4-FFF2-40B4-BE49-F238E27FC236}">
                <a16:creationId xmlns:a16="http://schemas.microsoft.com/office/drawing/2014/main" id="{3D15FEE4-169A-7A7A-774D-AFF07FAE92A3}"/>
              </a:ext>
            </a:extLst>
          </p:cNvPr>
          <p:cNvSpPr txBox="1"/>
          <p:nvPr/>
        </p:nvSpPr>
        <p:spPr>
          <a:xfrm>
            <a:off x="-4175" y="6590666"/>
            <a:ext cx="6100174" cy="369332"/>
          </a:xfrm>
          <a:prstGeom prst="rect">
            <a:avLst/>
          </a:prstGeom>
          <a:noFill/>
        </p:spPr>
        <p:txBody>
          <a:bodyPr wrap="square">
            <a:spAutoFit/>
          </a:bodyPr>
          <a:lstStyle/>
          <a:p>
            <a:r>
              <a:rPr lang="fr-FR" sz="1800" i="1">
                <a:latin typeface="Calibri" panose="020F0502020204030204" pitchFamily="34" charset="0"/>
                <a:cs typeface="Calibri" panose="020F0502020204030204" pitchFamily="34" charset="0"/>
              </a:rPr>
              <a:t>C. BOURGAIN</a:t>
            </a:r>
          </a:p>
        </p:txBody>
      </p:sp>
      <p:sp>
        <p:nvSpPr>
          <p:cNvPr id="8" name="ZoneTexte 7">
            <a:extLst>
              <a:ext uri="{FF2B5EF4-FFF2-40B4-BE49-F238E27FC236}">
                <a16:creationId xmlns:a16="http://schemas.microsoft.com/office/drawing/2014/main" id="{BA295733-2379-639A-C2DD-C936D875E85F}"/>
              </a:ext>
            </a:extLst>
          </p:cNvPr>
          <p:cNvSpPr txBox="1"/>
          <p:nvPr/>
        </p:nvSpPr>
        <p:spPr>
          <a:xfrm>
            <a:off x="2091561" y="881928"/>
            <a:ext cx="8168001" cy="1200329"/>
          </a:xfrm>
          <a:prstGeom prst="rect">
            <a:avLst/>
          </a:prstGeom>
          <a:noFill/>
        </p:spPr>
        <p:txBody>
          <a:bodyPr wrap="square">
            <a:spAutoFit/>
          </a:bodyPr>
          <a:lstStyle/>
          <a:p>
            <a:r>
              <a:rPr lang="fr-FR" sz="3600" b="1" dirty="0">
                <a:solidFill>
                  <a:srgbClr val="FF4610"/>
                </a:solidFill>
                <a:latin typeface="Calibri" panose="020F0502020204030204" pitchFamily="34" charset="0"/>
                <a:cs typeface="Calibri" panose="020F0502020204030204" pitchFamily="34" charset="0"/>
              </a:rPr>
              <a:t>Pourquoi un EPR2 ? Programme national, neutralité carbone et besoins régionaux</a:t>
            </a:r>
            <a:endParaRPr lang="fr-FR" sz="4400" dirty="0"/>
          </a:p>
        </p:txBody>
      </p:sp>
      <p:pic>
        <p:nvPicPr>
          <p:cNvPr id="7" name="Image 6">
            <a:extLst>
              <a:ext uri="{FF2B5EF4-FFF2-40B4-BE49-F238E27FC236}">
                <a16:creationId xmlns:a16="http://schemas.microsoft.com/office/drawing/2014/main" id="{25C18673-969D-B156-8506-2AC76C720129}"/>
              </a:ext>
            </a:extLst>
          </p:cNvPr>
          <p:cNvPicPr>
            <a:picLocks noChangeAspect="1"/>
          </p:cNvPicPr>
          <p:nvPr/>
        </p:nvPicPr>
        <p:blipFill>
          <a:blip r:embed="rId4"/>
          <a:stretch>
            <a:fillRect/>
          </a:stretch>
        </p:blipFill>
        <p:spPr>
          <a:xfrm>
            <a:off x="648800" y="98599"/>
            <a:ext cx="1442761" cy="708780"/>
          </a:xfrm>
          <a:prstGeom prst="rect">
            <a:avLst/>
          </a:prstGeom>
        </p:spPr>
      </p:pic>
      <p:pic>
        <p:nvPicPr>
          <p:cNvPr id="9" name="Image 8">
            <a:extLst>
              <a:ext uri="{FF2B5EF4-FFF2-40B4-BE49-F238E27FC236}">
                <a16:creationId xmlns:a16="http://schemas.microsoft.com/office/drawing/2014/main" id="{770A6A6E-81DB-219B-0986-912B538147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6135" y="98599"/>
            <a:ext cx="2239153" cy="690792"/>
          </a:xfrm>
          <a:prstGeom prst="rect">
            <a:avLst/>
          </a:prstGeom>
          <a:noFill/>
        </p:spPr>
      </p:pic>
      <p:pic>
        <p:nvPicPr>
          <p:cNvPr id="11" name="Image 10">
            <a:extLst>
              <a:ext uri="{FF2B5EF4-FFF2-40B4-BE49-F238E27FC236}">
                <a16:creationId xmlns:a16="http://schemas.microsoft.com/office/drawing/2014/main" id="{3FCCEB81-B852-2F1E-E051-07FCCD884756}"/>
              </a:ext>
            </a:extLst>
          </p:cNvPr>
          <p:cNvPicPr>
            <a:picLocks noChangeAspect="1"/>
          </p:cNvPicPr>
          <p:nvPr/>
        </p:nvPicPr>
        <p:blipFill>
          <a:blip r:embed="rId6"/>
          <a:stretch>
            <a:fillRect/>
          </a:stretch>
        </p:blipFill>
        <p:spPr>
          <a:xfrm>
            <a:off x="5730416" y="56916"/>
            <a:ext cx="2084267" cy="774157"/>
          </a:xfrm>
          <a:prstGeom prst="rect">
            <a:avLst/>
          </a:prstGeom>
        </p:spPr>
      </p:pic>
      <p:pic>
        <p:nvPicPr>
          <p:cNvPr id="12" name="Image 11">
            <a:extLst>
              <a:ext uri="{FF2B5EF4-FFF2-40B4-BE49-F238E27FC236}">
                <a16:creationId xmlns:a16="http://schemas.microsoft.com/office/drawing/2014/main" id="{9FA292EC-352A-6877-4404-2002E1A19A5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84143" y="71790"/>
            <a:ext cx="1504344" cy="744407"/>
          </a:xfrm>
          <a:prstGeom prst="rect">
            <a:avLst/>
          </a:prstGeom>
          <a:noFill/>
        </p:spPr>
      </p:pic>
      <p:pic>
        <p:nvPicPr>
          <p:cNvPr id="13" name="Image 12">
            <a:extLst>
              <a:ext uri="{FF2B5EF4-FFF2-40B4-BE49-F238E27FC236}">
                <a16:creationId xmlns:a16="http://schemas.microsoft.com/office/drawing/2014/main" id="{3C7D5376-B306-08F5-5875-4FC83AB92735}"/>
              </a:ext>
            </a:extLst>
          </p:cNvPr>
          <p:cNvPicPr>
            <a:picLocks noChangeAspect="1"/>
          </p:cNvPicPr>
          <p:nvPr/>
        </p:nvPicPr>
        <p:blipFill>
          <a:blip r:embed="rId8"/>
          <a:stretch>
            <a:fillRect/>
          </a:stretch>
        </p:blipFill>
        <p:spPr>
          <a:xfrm>
            <a:off x="11177747" y="61232"/>
            <a:ext cx="739111" cy="792540"/>
          </a:xfrm>
          <a:prstGeom prst="rect">
            <a:avLst/>
          </a:prstGeom>
        </p:spPr>
      </p:pic>
    </p:spTree>
    <p:extLst>
      <p:ext uri="{BB962C8B-B14F-4D97-AF65-F5344CB8AC3E}">
        <p14:creationId xmlns:p14="http://schemas.microsoft.com/office/powerpoint/2010/main" val="343140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B1D1F36-AF6F-8596-2D3D-B59664B3CEAD}"/>
              </a:ext>
            </a:extLst>
          </p:cNvPr>
          <p:cNvSpPr txBox="1"/>
          <p:nvPr/>
        </p:nvSpPr>
        <p:spPr>
          <a:xfrm>
            <a:off x="664745" y="2854398"/>
            <a:ext cx="10862510" cy="3416320"/>
          </a:xfrm>
          <a:prstGeom prst="rect">
            <a:avLst/>
          </a:prstGeom>
          <a:noFill/>
        </p:spPr>
        <p:txBody>
          <a:bodyPr wrap="square">
            <a:spAutoFit/>
          </a:bodyPr>
          <a:lstStyle/>
          <a:p>
            <a:r>
              <a:rPr lang="fr-FR" sz="2400" dirty="0">
                <a:latin typeface="Calibri" panose="020F0502020204030204" pitchFamily="34" charset="0"/>
                <a:cs typeface="Calibri" panose="020F0502020204030204" pitchFamily="34" charset="0"/>
              </a:rPr>
              <a:t>Le scénario de mix de production électrique le mieux adapté (coût et résilience) se traduit par :</a:t>
            </a:r>
          </a:p>
          <a:p>
            <a:pPr marL="742950" lvl="1" indent="-285750">
              <a:buFont typeface="Wingdings" pitchFamily="2" charset="2"/>
              <a:buChar char="q"/>
            </a:pPr>
            <a:r>
              <a:rPr lang="fr-FR" sz="2400" b="1" dirty="0">
                <a:solidFill>
                  <a:srgbClr val="FD5814"/>
                </a:solidFill>
                <a:latin typeface="Calibri" panose="020F0502020204030204" pitchFamily="34" charset="0"/>
                <a:cs typeface="Calibri" panose="020F0502020204030204" pitchFamily="34" charset="0"/>
              </a:rPr>
              <a:t>Un développement soutenu des énergies renouvelables</a:t>
            </a:r>
          </a:p>
          <a:p>
            <a:pPr marL="742950" lvl="1" indent="-285750">
              <a:buFont typeface="Wingdings" pitchFamily="2" charset="2"/>
              <a:buChar char="q"/>
            </a:pPr>
            <a:r>
              <a:rPr lang="fr-FR" sz="2400" b="1" dirty="0">
                <a:solidFill>
                  <a:srgbClr val="FD5814"/>
                </a:solidFill>
                <a:latin typeface="Calibri" panose="020F0502020204030204" pitchFamily="34" charset="0"/>
                <a:cs typeface="Calibri" panose="020F0502020204030204" pitchFamily="34" charset="0"/>
              </a:rPr>
              <a:t>Un développement de nouveaux réacteurs nucléaires</a:t>
            </a:r>
          </a:p>
          <a:p>
            <a:endParaRPr lang="fr-FR" sz="2400" dirty="0">
              <a:latin typeface="Calibri" panose="020F0502020204030204" pitchFamily="34" charset="0"/>
              <a:cs typeface="Calibri" panose="020F0502020204030204" pitchFamily="34" charset="0"/>
            </a:endParaRPr>
          </a:p>
          <a:p>
            <a:pPr algn="just"/>
            <a:r>
              <a:rPr lang="fr-FR" sz="2400" dirty="0">
                <a:latin typeface="Calibri" panose="020F0502020204030204" pitchFamily="34" charset="0"/>
                <a:cs typeface="Calibri" panose="020F0502020204030204" pitchFamily="34" charset="0"/>
              </a:rPr>
              <a:t>L’association de ces 2 types d’énergie électrique assure :</a:t>
            </a:r>
          </a:p>
          <a:p>
            <a:pPr marL="800100" lvl="1" indent="-342900" algn="just">
              <a:buFont typeface="Wingdings" pitchFamily="2" charset="2"/>
              <a:buChar char="q"/>
            </a:pPr>
            <a:r>
              <a:rPr lang="fr-FR" sz="2400" dirty="0">
                <a:latin typeface="Calibri" panose="020F0502020204030204" pitchFamily="34" charset="0"/>
                <a:cs typeface="Calibri" panose="020F0502020204030204" pitchFamily="34" charset="0"/>
              </a:rPr>
              <a:t>L’atteinte de la </a:t>
            </a:r>
            <a:r>
              <a:rPr lang="fr-FR" sz="2400" b="1" dirty="0">
                <a:latin typeface="Calibri" panose="020F0502020204030204" pitchFamily="34" charset="0"/>
                <a:cs typeface="Calibri" panose="020F0502020204030204" pitchFamily="34" charset="0"/>
              </a:rPr>
              <a:t>neutralité carbone à l’horizon 2050</a:t>
            </a:r>
          </a:p>
          <a:p>
            <a:pPr marL="800100" lvl="1" indent="-342900" algn="just">
              <a:buFont typeface="Wingdings" pitchFamily="2" charset="2"/>
              <a:buChar char="q"/>
            </a:pPr>
            <a:r>
              <a:rPr lang="fr-FR" sz="2400" b="1" dirty="0">
                <a:latin typeface="Calibri" panose="020F0502020204030204" pitchFamily="34" charset="0"/>
                <a:cs typeface="Calibri" panose="020F0502020204030204" pitchFamily="34" charset="0"/>
              </a:rPr>
              <a:t>L’indépendance énergétique</a:t>
            </a:r>
          </a:p>
          <a:p>
            <a:pPr marL="800100" lvl="1" indent="-342900" algn="just">
              <a:buFont typeface="Wingdings" pitchFamily="2" charset="2"/>
              <a:buChar char="q"/>
            </a:pPr>
            <a:r>
              <a:rPr lang="fr-FR" sz="2400" dirty="0">
                <a:latin typeface="Calibri" panose="020F0502020204030204" pitchFamily="34" charset="0"/>
                <a:cs typeface="Calibri" panose="020F0502020204030204" pitchFamily="34" charset="0"/>
              </a:rPr>
              <a:t>La </a:t>
            </a:r>
            <a:r>
              <a:rPr lang="fr-FR" sz="2400" b="1" dirty="0">
                <a:latin typeface="Calibri" panose="020F0502020204030204" pitchFamily="34" charset="0"/>
                <a:cs typeface="Calibri" panose="020F0502020204030204" pitchFamily="34" charset="0"/>
              </a:rPr>
              <a:t>stabilité</a:t>
            </a:r>
            <a:r>
              <a:rPr lang="fr-FR" sz="2400" dirty="0">
                <a:latin typeface="Calibri" panose="020F0502020204030204" pitchFamily="34" charset="0"/>
                <a:cs typeface="Calibri" panose="020F0502020204030204" pitchFamily="34" charset="0"/>
              </a:rPr>
              <a:t> du système électrique</a:t>
            </a:r>
            <a:endParaRPr lang="fr-FR" sz="2400" b="1" dirty="0">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8E73A5FE-C1A9-8B6B-6E74-626726DC2A91}"/>
              </a:ext>
            </a:extLst>
          </p:cNvPr>
          <p:cNvSpPr txBox="1"/>
          <p:nvPr/>
        </p:nvSpPr>
        <p:spPr>
          <a:xfrm>
            <a:off x="0" y="6488668"/>
            <a:ext cx="6100174" cy="369332"/>
          </a:xfrm>
          <a:prstGeom prst="rect">
            <a:avLst/>
          </a:prstGeom>
          <a:noFill/>
        </p:spPr>
        <p:txBody>
          <a:bodyPr wrap="square">
            <a:spAutoFit/>
          </a:bodyPr>
          <a:lstStyle/>
          <a:p>
            <a:r>
              <a:rPr lang="fr-FR" sz="1800" i="1">
                <a:latin typeface="Calibri" panose="020F0502020204030204" pitchFamily="34" charset="0"/>
                <a:cs typeface="Calibri" panose="020F0502020204030204" pitchFamily="34" charset="0"/>
              </a:rPr>
              <a:t>C. BOURGAIN</a:t>
            </a:r>
          </a:p>
        </p:txBody>
      </p:sp>
      <p:sp>
        <p:nvSpPr>
          <p:cNvPr id="6" name="ZoneTexte 5">
            <a:extLst>
              <a:ext uri="{FF2B5EF4-FFF2-40B4-BE49-F238E27FC236}">
                <a16:creationId xmlns:a16="http://schemas.microsoft.com/office/drawing/2014/main" id="{9454579A-40C0-075B-FB2D-EF74C29F92CA}"/>
              </a:ext>
            </a:extLst>
          </p:cNvPr>
          <p:cNvSpPr txBox="1"/>
          <p:nvPr/>
        </p:nvSpPr>
        <p:spPr>
          <a:xfrm>
            <a:off x="1705305" y="1177523"/>
            <a:ext cx="8168001" cy="1200329"/>
          </a:xfrm>
          <a:prstGeom prst="rect">
            <a:avLst/>
          </a:prstGeom>
          <a:noFill/>
        </p:spPr>
        <p:txBody>
          <a:bodyPr wrap="square">
            <a:spAutoFit/>
          </a:bodyPr>
          <a:lstStyle/>
          <a:p>
            <a:r>
              <a:rPr lang="fr-FR" sz="3600" b="1" dirty="0">
                <a:solidFill>
                  <a:srgbClr val="FF4610"/>
                </a:solidFill>
                <a:latin typeface="Calibri" panose="020F0502020204030204" pitchFamily="34" charset="0"/>
                <a:cs typeface="Calibri" panose="020F0502020204030204" pitchFamily="34" charset="0"/>
              </a:rPr>
              <a:t>Pourquoi un EPR2 ? Programme national, neutralité carbone et besoins régionaux</a:t>
            </a:r>
            <a:endParaRPr lang="fr-FR" sz="4400" dirty="0"/>
          </a:p>
        </p:txBody>
      </p:sp>
      <p:pic>
        <p:nvPicPr>
          <p:cNvPr id="2" name="Image 1">
            <a:extLst>
              <a:ext uri="{FF2B5EF4-FFF2-40B4-BE49-F238E27FC236}">
                <a16:creationId xmlns:a16="http://schemas.microsoft.com/office/drawing/2014/main" id="{1F375521-A630-A446-D82F-9AFB82F08873}"/>
              </a:ext>
            </a:extLst>
          </p:cNvPr>
          <p:cNvPicPr>
            <a:picLocks noChangeAspect="1"/>
          </p:cNvPicPr>
          <p:nvPr/>
        </p:nvPicPr>
        <p:blipFill>
          <a:blip r:embed="rId3"/>
          <a:stretch>
            <a:fillRect/>
          </a:stretch>
        </p:blipFill>
        <p:spPr>
          <a:xfrm>
            <a:off x="522888" y="134715"/>
            <a:ext cx="1442761" cy="708780"/>
          </a:xfrm>
          <a:prstGeom prst="rect">
            <a:avLst/>
          </a:prstGeom>
        </p:spPr>
      </p:pic>
      <p:pic>
        <p:nvPicPr>
          <p:cNvPr id="8" name="Image 7">
            <a:extLst>
              <a:ext uri="{FF2B5EF4-FFF2-40B4-BE49-F238E27FC236}">
                <a16:creationId xmlns:a16="http://schemas.microsoft.com/office/drawing/2014/main" id="{8978AD1D-82B6-DD62-F77B-7A0FC011ED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0223" y="134715"/>
            <a:ext cx="2239153" cy="690792"/>
          </a:xfrm>
          <a:prstGeom prst="rect">
            <a:avLst/>
          </a:prstGeom>
          <a:noFill/>
        </p:spPr>
      </p:pic>
      <p:pic>
        <p:nvPicPr>
          <p:cNvPr id="9" name="Image 8">
            <a:extLst>
              <a:ext uri="{FF2B5EF4-FFF2-40B4-BE49-F238E27FC236}">
                <a16:creationId xmlns:a16="http://schemas.microsoft.com/office/drawing/2014/main" id="{E6281B18-98B0-1537-8AA9-164516E3F51F}"/>
              </a:ext>
            </a:extLst>
          </p:cNvPr>
          <p:cNvPicPr>
            <a:picLocks noChangeAspect="1"/>
          </p:cNvPicPr>
          <p:nvPr/>
        </p:nvPicPr>
        <p:blipFill>
          <a:blip r:embed="rId5"/>
          <a:stretch>
            <a:fillRect/>
          </a:stretch>
        </p:blipFill>
        <p:spPr>
          <a:xfrm>
            <a:off x="5604504" y="93032"/>
            <a:ext cx="2084267" cy="774157"/>
          </a:xfrm>
          <a:prstGeom prst="rect">
            <a:avLst/>
          </a:prstGeom>
        </p:spPr>
      </p:pic>
      <p:pic>
        <p:nvPicPr>
          <p:cNvPr id="10" name="Image 9">
            <a:extLst>
              <a:ext uri="{FF2B5EF4-FFF2-40B4-BE49-F238E27FC236}">
                <a16:creationId xmlns:a16="http://schemas.microsoft.com/office/drawing/2014/main" id="{392F226A-B8B7-2CDE-1B6F-ED77A37A257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58231" y="107906"/>
            <a:ext cx="1504344" cy="744407"/>
          </a:xfrm>
          <a:prstGeom prst="rect">
            <a:avLst/>
          </a:prstGeom>
          <a:noFill/>
        </p:spPr>
      </p:pic>
      <p:pic>
        <p:nvPicPr>
          <p:cNvPr id="11" name="Image 10">
            <a:extLst>
              <a:ext uri="{FF2B5EF4-FFF2-40B4-BE49-F238E27FC236}">
                <a16:creationId xmlns:a16="http://schemas.microsoft.com/office/drawing/2014/main" id="{56FEDCF5-26E1-118B-9698-81735C1E3387}"/>
              </a:ext>
            </a:extLst>
          </p:cNvPr>
          <p:cNvPicPr>
            <a:picLocks noChangeAspect="1"/>
          </p:cNvPicPr>
          <p:nvPr/>
        </p:nvPicPr>
        <p:blipFill>
          <a:blip r:embed="rId7"/>
          <a:stretch>
            <a:fillRect/>
          </a:stretch>
        </p:blipFill>
        <p:spPr>
          <a:xfrm>
            <a:off x="11051835" y="97348"/>
            <a:ext cx="739111" cy="792540"/>
          </a:xfrm>
          <a:prstGeom prst="rect">
            <a:avLst/>
          </a:prstGeom>
        </p:spPr>
      </p:pic>
    </p:spTree>
    <p:extLst>
      <p:ext uri="{BB962C8B-B14F-4D97-AF65-F5344CB8AC3E}">
        <p14:creationId xmlns:p14="http://schemas.microsoft.com/office/powerpoint/2010/main" val="1669007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AAA62-619D-A41C-4D5A-417C586AA9BF}"/>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1E8FCA6A-620B-4185-D318-88D0EF017B05}"/>
              </a:ext>
            </a:extLst>
          </p:cNvPr>
          <p:cNvSpPr txBox="1"/>
          <p:nvPr/>
        </p:nvSpPr>
        <p:spPr>
          <a:xfrm>
            <a:off x="2795629" y="1170051"/>
            <a:ext cx="6177517" cy="1107996"/>
          </a:xfrm>
          <a:prstGeom prst="rect">
            <a:avLst/>
          </a:prstGeom>
          <a:noFill/>
        </p:spPr>
        <p:txBody>
          <a:bodyPr wrap="square" lIns="0" tIns="0" rIns="0" bIns="0" rtlCol="0">
            <a:spAutoFit/>
          </a:bodyPr>
          <a:lstStyle/>
          <a:p>
            <a:pPr algn="ctr"/>
            <a:r>
              <a:rPr lang="fr-FR" sz="3600" b="1" dirty="0">
                <a:latin typeface="ADLaM Display" panose="02010000000000000000" pitchFamily="2" charset="0"/>
                <a:ea typeface="ADLaM Display" panose="02010000000000000000" pitchFamily="2" charset="0"/>
                <a:cs typeface="ADLaM Display" panose="02010000000000000000" pitchFamily="2" charset="0"/>
              </a:rPr>
              <a:t>Mot d’Accueil et Ouverture de la Conférence </a:t>
            </a:r>
          </a:p>
        </p:txBody>
      </p:sp>
      <p:sp>
        <p:nvSpPr>
          <p:cNvPr id="11" name="ZoneTexte 10">
            <a:extLst>
              <a:ext uri="{FF2B5EF4-FFF2-40B4-BE49-F238E27FC236}">
                <a16:creationId xmlns:a16="http://schemas.microsoft.com/office/drawing/2014/main" id="{F9F6DBB8-24C7-12CD-B8CA-D9F4261495E4}"/>
              </a:ext>
            </a:extLst>
          </p:cNvPr>
          <p:cNvSpPr txBox="1"/>
          <p:nvPr/>
        </p:nvSpPr>
        <p:spPr>
          <a:xfrm>
            <a:off x="3007241" y="5838931"/>
            <a:ext cx="6177517" cy="553998"/>
          </a:xfrm>
          <a:prstGeom prst="rect">
            <a:avLst/>
          </a:prstGeom>
          <a:noFill/>
        </p:spPr>
        <p:txBody>
          <a:bodyPr wrap="square" lIns="0" tIns="0" rIns="0" bIns="0" rtlCol="0">
            <a:spAutoFit/>
          </a:bodyPr>
          <a:lstStyle/>
          <a:p>
            <a:pPr algn="ctr"/>
            <a:r>
              <a:rPr lang="fr-FR" sz="2000" b="1" dirty="0">
                <a:latin typeface="ADLaM Display" panose="02010000000000000000" pitchFamily="2" charset="0"/>
                <a:ea typeface="ADLaM Display" panose="02010000000000000000" pitchFamily="2" charset="0"/>
                <a:cs typeface="ADLaM Display" panose="02010000000000000000" pitchFamily="2" charset="0"/>
              </a:rPr>
              <a:t>M. Pierre MOUNANGA</a:t>
            </a:r>
          </a:p>
          <a:p>
            <a:pPr algn="ctr"/>
            <a:r>
              <a:rPr lang="fr-FR" sz="1600" dirty="0">
                <a:latin typeface="ADLaM Display" panose="02010000000000000000" pitchFamily="2" charset="0"/>
                <a:ea typeface="ADLaM Display" panose="02010000000000000000" pitchFamily="2" charset="0"/>
                <a:cs typeface="ADLaM Display" panose="02010000000000000000" pitchFamily="2" charset="0"/>
              </a:rPr>
              <a:t>Directeur Exécutif de la Recherche et de l’Innovation</a:t>
            </a:r>
          </a:p>
        </p:txBody>
      </p:sp>
      <p:sp>
        <p:nvSpPr>
          <p:cNvPr id="15" name="ZoneTexte 14">
            <a:extLst>
              <a:ext uri="{FF2B5EF4-FFF2-40B4-BE49-F238E27FC236}">
                <a16:creationId xmlns:a16="http://schemas.microsoft.com/office/drawing/2014/main" id="{63165C20-A386-ECCB-6310-A590CF876648}"/>
              </a:ext>
            </a:extLst>
          </p:cNvPr>
          <p:cNvSpPr txBox="1"/>
          <p:nvPr/>
        </p:nvSpPr>
        <p:spPr>
          <a:xfrm>
            <a:off x="2857500" y="6423706"/>
            <a:ext cx="6791324" cy="307777"/>
          </a:xfrm>
          <a:prstGeom prst="rect">
            <a:avLst/>
          </a:prstGeom>
          <a:noFill/>
        </p:spPr>
        <p:txBody>
          <a:bodyPr wrap="square">
            <a:spAutoFit/>
          </a:bodyPr>
          <a:lstStyle/>
          <a:p>
            <a:pPr algn="ctr">
              <a:defRPr/>
            </a:pPr>
            <a:r>
              <a:rPr lang="fr-FR" altLang="fr-FR" sz="1400" b="1" u="sng" dirty="0">
                <a:solidFill>
                  <a:srgbClr val="0432FF"/>
                </a:solidFill>
                <a:sym typeface="Wingdings" pitchFamily="2" charset="2"/>
              </a:rPr>
              <a:t>pierre.mounanga@junia.com</a:t>
            </a:r>
            <a:endParaRPr lang="fr-FR" altLang="fr-FR" sz="1400" b="1" u="sng" dirty="0">
              <a:solidFill>
                <a:srgbClr val="0432FF"/>
              </a:solidFill>
              <a:latin typeface="+mn-lt"/>
              <a:sym typeface="Wingdings" pitchFamily="2" charset="2"/>
            </a:endParaRPr>
          </a:p>
        </p:txBody>
      </p:sp>
      <p:pic>
        <p:nvPicPr>
          <p:cNvPr id="2" name="Image 1">
            <a:extLst>
              <a:ext uri="{FF2B5EF4-FFF2-40B4-BE49-F238E27FC236}">
                <a16:creationId xmlns:a16="http://schemas.microsoft.com/office/drawing/2014/main" id="{B45FA9DC-E4A7-7DCF-C942-96963976047A}"/>
              </a:ext>
            </a:extLst>
          </p:cNvPr>
          <p:cNvPicPr>
            <a:picLocks noChangeAspect="1"/>
          </p:cNvPicPr>
          <p:nvPr/>
        </p:nvPicPr>
        <p:blipFill>
          <a:blip r:embed="rId2"/>
          <a:stretch>
            <a:fillRect/>
          </a:stretch>
        </p:blipFill>
        <p:spPr>
          <a:xfrm>
            <a:off x="4659365" y="2847433"/>
            <a:ext cx="2873267" cy="2873267"/>
          </a:xfrm>
          <a:prstGeom prst="rect">
            <a:avLst/>
          </a:prstGeom>
        </p:spPr>
      </p:pic>
      <p:pic>
        <p:nvPicPr>
          <p:cNvPr id="3" name="Image 2">
            <a:extLst>
              <a:ext uri="{FF2B5EF4-FFF2-40B4-BE49-F238E27FC236}">
                <a16:creationId xmlns:a16="http://schemas.microsoft.com/office/drawing/2014/main" id="{E357A0C1-1B8C-C612-DA8E-B28AE320D48F}"/>
              </a:ext>
            </a:extLst>
          </p:cNvPr>
          <p:cNvPicPr>
            <a:picLocks noChangeAspect="1"/>
          </p:cNvPicPr>
          <p:nvPr/>
        </p:nvPicPr>
        <p:blipFill>
          <a:blip r:embed="rId3"/>
          <a:stretch>
            <a:fillRect/>
          </a:stretch>
        </p:blipFill>
        <p:spPr>
          <a:xfrm>
            <a:off x="730838" y="96767"/>
            <a:ext cx="1442761" cy="708780"/>
          </a:xfrm>
          <a:prstGeom prst="rect">
            <a:avLst/>
          </a:prstGeom>
        </p:spPr>
      </p:pic>
      <p:pic>
        <p:nvPicPr>
          <p:cNvPr id="4" name="Image 3">
            <a:extLst>
              <a:ext uri="{FF2B5EF4-FFF2-40B4-BE49-F238E27FC236}">
                <a16:creationId xmlns:a16="http://schemas.microsoft.com/office/drawing/2014/main" id="{1DE84DA5-7D62-6469-2A73-2B82A37478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11442" y="180132"/>
            <a:ext cx="2239153" cy="690792"/>
          </a:xfrm>
          <a:prstGeom prst="rect">
            <a:avLst/>
          </a:prstGeom>
          <a:noFill/>
        </p:spPr>
      </p:pic>
      <p:pic>
        <p:nvPicPr>
          <p:cNvPr id="6" name="Image 5">
            <a:extLst>
              <a:ext uri="{FF2B5EF4-FFF2-40B4-BE49-F238E27FC236}">
                <a16:creationId xmlns:a16="http://schemas.microsoft.com/office/drawing/2014/main" id="{C6C707BA-09FE-BC1C-5C65-FE96CAFB0F32}"/>
              </a:ext>
            </a:extLst>
          </p:cNvPr>
          <p:cNvPicPr>
            <a:picLocks noChangeAspect="1"/>
          </p:cNvPicPr>
          <p:nvPr/>
        </p:nvPicPr>
        <p:blipFill>
          <a:blip r:embed="rId5"/>
          <a:stretch>
            <a:fillRect/>
          </a:stretch>
        </p:blipFill>
        <p:spPr>
          <a:xfrm>
            <a:off x="5562009" y="96767"/>
            <a:ext cx="2084267" cy="774157"/>
          </a:xfrm>
          <a:prstGeom prst="rect">
            <a:avLst/>
          </a:prstGeom>
        </p:spPr>
      </p:pic>
      <p:pic>
        <p:nvPicPr>
          <p:cNvPr id="8" name="Image 7">
            <a:extLst>
              <a:ext uri="{FF2B5EF4-FFF2-40B4-BE49-F238E27FC236}">
                <a16:creationId xmlns:a16="http://schemas.microsoft.com/office/drawing/2014/main" id="{EE5F90D2-7044-CDEA-88A1-AAA935BCE8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50992" y="126517"/>
            <a:ext cx="1504344" cy="744407"/>
          </a:xfrm>
          <a:prstGeom prst="rect">
            <a:avLst/>
          </a:prstGeom>
          <a:noFill/>
        </p:spPr>
      </p:pic>
      <p:pic>
        <p:nvPicPr>
          <p:cNvPr id="9" name="Image 8">
            <a:extLst>
              <a:ext uri="{FF2B5EF4-FFF2-40B4-BE49-F238E27FC236}">
                <a16:creationId xmlns:a16="http://schemas.microsoft.com/office/drawing/2014/main" id="{D73D6836-6DFB-D4EE-9269-3C16AB1859E6}"/>
              </a:ext>
            </a:extLst>
          </p:cNvPr>
          <p:cNvPicPr>
            <a:picLocks noChangeAspect="1"/>
          </p:cNvPicPr>
          <p:nvPr/>
        </p:nvPicPr>
        <p:blipFill>
          <a:blip r:embed="rId7"/>
          <a:stretch>
            <a:fillRect/>
          </a:stretch>
        </p:blipFill>
        <p:spPr>
          <a:xfrm>
            <a:off x="10583815" y="78384"/>
            <a:ext cx="739111" cy="792540"/>
          </a:xfrm>
          <a:prstGeom prst="rect">
            <a:avLst/>
          </a:prstGeom>
        </p:spPr>
      </p:pic>
    </p:spTree>
    <p:extLst>
      <p:ext uri="{BB962C8B-B14F-4D97-AF65-F5344CB8AC3E}">
        <p14:creationId xmlns:p14="http://schemas.microsoft.com/office/powerpoint/2010/main" val="196605520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45C8DA4-DD84-7616-4D97-94B198242F1D}"/>
              </a:ext>
            </a:extLst>
          </p:cNvPr>
          <p:cNvPicPr>
            <a:picLocks noChangeAspect="1"/>
          </p:cNvPicPr>
          <p:nvPr/>
        </p:nvPicPr>
        <p:blipFill>
          <a:blip r:embed="rId2"/>
          <a:stretch>
            <a:fillRect/>
          </a:stretch>
        </p:blipFill>
        <p:spPr>
          <a:xfrm>
            <a:off x="4799493" y="2736175"/>
            <a:ext cx="5189621" cy="4040646"/>
          </a:xfrm>
          <a:prstGeom prst="rect">
            <a:avLst/>
          </a:prstGeom>
        </p:spPr>
      </p:pic>
      <p:sp>
        <p:nvSpPr>
          <p:cNvPr id="3" name="ZoneTexte 2">
            <a:extLst>
              <a:ext uri="{FF2B5EF4-FFF2-40B4-BE49-F238E27FC236}">
                <a16:creationId xmlns:a16="http://schemas.microsoft.com/office/drawing/2014/main" id="{F7FDD5CB-99B0-A42C-23F6-EC32050E17C4}"/>
              </a:ext>
            </a:extLst>
          </p:cNvPr>
          <p:cNvSpPr txBox="1"/>
          <p:nvPr/>
        </p:nvSpPr>
        <p:spPr>
          <a:xfrm>
            <a:off x="183517" y="2068261"/>
            <a:ext cx="11020196" cy="400110"/>
          </a:xfrm>
          <a:prstGeom prst="rect">
            <a:avLst/>
          </a:prstGeom>
          <a:noFill/>
        </p:spPr>
        <p:txBody>
          <a:bodyPr wrap="none" rtlCol="0">
            <a:spAutoFit/>
          </a:bodyPr>
          <a:lstStyle/>
          <a:p>
            <a:r>
              <a:rPr lang="fr-FR" sz="2000" dirty="0">
                <a:latin typeface="Calibri" panose="020F0502020204030204" pitchFamily="34" charset="0"/>
                <a:cs typeface="Calibri" panose="020F0502020204030204" pitchFamily="34" charset="0"/>
              </a:rPr>
              <a:t>Le programme industriel d’EDF s’appuie sur la technologie </a:t>
            </a:r>
            <a:r>
              <a:rPr lang="fr-FR" sz="2000" b="1" dirty="0">
                <a:latin typeface="Calibri" panose="020F0502020204030204" pitchFamily="34" charset="0"/>
                <a:cs typeface="Calibri" panose="020F0502020204030204" pitchFamily="34" charset="0"/>
              </a:rPr>
              <a:t>EPR2</a:t>
            </a:r>
            <a:r>
              <a:rPr lang="fr-FR" sz="2000" dirty="0">
                <a:latin typeface="Calibri" panose="020F0502020204030204" pitchFamily="34" charset="0"/>
                <a:cs typeface="Calibri" panose="020F0502020204030204" pitchFamily="34" charset="0"/>
              </a:rPr>
              <a:t> (optimisation de l’EPR de Flamanville)</a:t>
            </a:r>
          </a:p>
        </p:txBody>
      </p:sp>
      <p:sp>
        <p:nvSpPr>
          <p:cNvPr id="4" name="ZoneTexte 3">
            <a:extLst>
              <a:ext uri="{FF2B5EF4-FFF2-40B4-BE49-F238E27FC236}">
                <a16:creationId xmlns:a16="http://schemas.microsoft.com/office/drawing/2014/main" id="{D982DE31-C0CA-8F20-631A-88DC31EB17F1}"/>
              </a:ext>
            </a:extLst>
          </p:cNvPr>
          <p:cNvSpPr txBox="1"/>
          <p:nvPr/>
        </p:nvSpPr>
        <p:spPr>
          <a:xfrm>
            <a:off x="452083" y="4024549"/>
            <a:ext cx="4026567" cy="707886"/>
          </a:xfrm>
          <a:prstGeom prst="rect">
            <a:avLst/>
          </a:prstGeom>
          <a:noFill/>
        </p:spPr>
        <p:txBody>
          <a:bodyPr wrap="square" rtlCol="0">
            <a:spAutoFit/>
          </a:bodyPr>
          <a:lstStyle/>
          <a:p>
            <a:r>
              <a:rPr lang="fr-FR" sz="2000" b="1" dirty="0">
                <a:solidFill>
                  <a:srgbClr val="FD5814"/>
                </a:solidFill>
                <a:latin typeface="Calibri" panose="020F0502020204030204" pitchFamily="34" charset="0"/>
                <a:cs typeface="Calibri" panose="020F0502020204030204" pitchFamily="34" charset="0"/>
              </a:rPr>
              <a:t>2 tranches nucléaires de 1650 MW chacune, construites sur chaque site</a:t>
            </a:r>
          </a:p>
        </p:txBody>
      </p:sp>
      <p:sp>
        <p:nvSpPr>
          <p:cNvPr id="9" name="ZoneTexte 8">
            <a:extLst>
              <a:ext uri="{FF2B5EF4-FFF2-40B4-BE49-F238E27FC236}">
                <a16:creationId xmlns:a16="http://schemas.microsoft.com/office/drawing/2014/main" id="{E7647751-DFEF-7094-FCD3-21CA5A82FF1E}"/>
              </a:ext>
            </a:extLst>
          </p:cNvPr>
          <p:cNvSpPr txBox="1"/>
          <p:nvPr/>
        </p:nvSpPr>
        <p:spPr>
          <a:xfrm>
            <a:off x="-4174" y="6488668"/>
            <a:ext cx="6100174" cy="369332"/>
          </a:xfrm>
          <a:prstGeom prst="rect">
            <a:avLst/>
          </a:prstGeom>
          <a:noFill/>
        </p:spPr>
        <p:txBody>
          <a:bodyPr wrap="square">
            <a:spAutoFit/>
          </a:bodyPr>
          <a:lstStyle/>
          <a:p>
            <a:r>
              <a:rPr lang="fr-FR" sz="1800" i="1">
                <a:latin typeface="Calibri" panose="020F0502020204030204" pitchFamily="34" charset="0"/>
                <a:cs typeface="Calibri" panose="020F0502020204030204" pitchFamily="34" charset="0"/>
              </a:rPr>
              <a:t>C. BOURGAIN</a:t>
            </a:r>
          </a:p>
        </p:txBody>
      </p:sp>
      <p:sp>
        <p:nvSpPr>
          <p:cNvPr id="8" name="ZoneTexte 7">
            <a:extLst>
              <a:ext uri="{FF2B5EF4-FFF2-40B4-BE49-F238E27FC236}">
                <a16:creationId xmlns:a16="http://schemas.microsoft.com/office/drawing/2014/main" id="{4EAC9A5C-934D-53C3-9259-BC96606109D6}"/>
              </a:ext>
            </a:extLst>
          </p:cNvPr>
          <p:cNvSpPr txBox="1"/>
          <p:nvPr/>
        </p:nvSpPr>
        <p:spPr>
          <a:xfrm>
            <a:off x="2292972" y="979942"/>
            <a:ext cx="8168001" cy="1077218"/>
          </a:xfrm>
          <a:prstGeom prst="rect">
            <a:avLst/>
          </a:prstGeom>
          <a:noFill/>
        </p:spPr>
        <p:txBody>
          <a:bodyPr wrap="square">
            <a:spAutoFit/>
          </a:bodyPr>
          <a:lstStyle/>
          <a:p>
            <a:r>
              <a:rPr lang="fr-FR" sz="3200" b="1" dirty="0">
                <a:solidFill>
                  <a:srgbClr val="FF4610"/>
                </a:solidFill>
                <a:latin typeface="Calibri" panose="020F0502020204030204" pitchFamily="34" charset="0"/>
                <a:cs typeface="Calibri" panose="020F0502020204030204" pitchFamily="34" charset="0"/>
              </a:rPr>
              <a:t>Pourquoi un EPR2 ? Programme national, neutralité carbone et besoins régionaux</a:t>
            </a:r>
            <a:endParaRPr lang="fr-FR" sz="4000" dirty="0"/>
          </a:p>
        </p:txBody>
      </p:sp>
      <p:pic>
        <p:nvPicPr>
          <p:cNvPr id="7" name="Image 6">
            <a:extLst>
              <a:ext uri="{FF2B5EF4-FFF2-40B4-BE49-F238E27FC236}">
                <a16:creationId xmlns:a16="http://schemas.microsoft.com/office/drawing/2014/main" id="{0F6A0B0C-4AFF-1740-FA70-ADB6E20ECEFF}"/>
              </a:ext>
            </a:extLst>
          </p:cNvPr>
          <p:cNvPicPr>
            <a:picLocks noChangeAspect="1"/>
          </p:cNvPicPr>
          <p:nvPr/>
        </p:nvPicPr>
        <p:blipFill>
          <a:blip r:embed="rId3"/>
          <a:stretch>
            <a:fillRect/>
          </a:stretch>
        </p:blipFill>
        <p:spPr>
          <a:xfrm>
            <a:off x="278020" y="128002"/>
            <a:ext cx="1206521" cy="592723"/>
          </a:xfrm>
          <a:prstGeom prst="rect">
            <a:avLst/>
          </a:prstGeom>
        </p:spPr>
      </p:pic>
      <p:pic>
        <p:nvPicPr>
          <p:cNvPr id="10" name="Image 9">
            <a:extLst>
              <a:ext uri="{FF2B5EF4-FFF2-40B4-BE49-F238E27FC236}">
                <a16:creationId xmlns:a16="http://schemas.microsoft.com/office/drawing/2014/main" id="{52981F9B-6902-BE50-E7D9-8921D87F47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54001" y="128002"/>
            <a:ext cx="2239153" cy="690792"/>
          </a:xfrm>
          <a:prstGeom prst="rect">
            <a:avLst/>
          </a:prstGeom>
          <a:noFill/>
        </p:spPr>
      </p:pic>
      <p:pic>
        <p:nvPicPr>
          <p:cNvPr id="11" name="Image 10">
            <a:extLst>
              <a:ext uri="{FF2B5EF4-FFF2-40B4-BE49-F238E27FC236}">
                <a16:creationId xmlns:a16="http://schemas.microsoft.com/office/drawing/2014/main" id="{615DE2D0-05BE-3629-8BB2-791307C13D3B}"/>
              </a:ext>
            </a:extLst>
          </p:cNvPr>
          <p:cNvPicPr>
            <a:picLocks noChangeAspect="1"/>
          </p:cNvPicPr>
          <p:nvPr/>
        </p:nvPicPr>
        <p:blipFill>
          <a:blip r:embed="rId5"/>
          <a:stretch>
            <a:fillRect/>
          </a:stretch>
        </p:blipFill>
        <p:spPr>
          <a:xfrm>
            <a:off x="5462614" y="43511"/>
            <a:ext cx="2084267" cy="774157"/>
          </a:xfrm>
          <a:prstGeom prst="rect">
            <a:avLst/>
          </a:prstGeom>
        </p:spPr>
      </p:pic>
      <p:pic>
        <p:nvPicPr>
          <p:cNvPr id="12" name="Image 11">
            <a:extLst>
              <a:ext uri="{FF2B5EF4-FFF2-40B4-BE49-F238E27FC236}">
                <a16:creationId xmlns:a16="http://schemas.microsoft.com/office/drawing/2014/main" id="{C8DA4C11-47C2-BF7C-90A1-11616F8C16E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3" name="Image 12">
            <a:extLst>
              <a:ext uri="{FF2B5EF4-FFF2-40B4-BE49-F238E27FC236}">
                <a16:creationId xmlns:a16="http://schemas.microsoft.com/office/drawing/2014/main" id="{B1325F43-0F6F-F9C1-391E-D6AFFD1B0994}"/>
              </a:ext>
            </a:extLst>
          </p:cNvPr>
          <p:cNvPicPr>
            <a:picLocks noChangeAspect="1"/>
          </p:cNvPicPr>
          <p:nvPr/>
        </p:nvPicPr>
        <p:blipFill>
          <a:blip r:embed="rId7"/>
          <a:stretch>
            <a:fillRect/>
          </a:stretch>
        </p:blipFill>
        <p:spPr>
          <a:xfrm>
            <a:off x="10909945" y="47827"/>
            <a:ext cx="739111" cy="792540"/>
          </a:xfrm>
          <a:prstGeom prst="rect">
            <a:avLst/>
          </a:prstGeom>
        </p:spPr>
      </p:pic>
    </p:spTree>
    <p:extLst>
      <p:ext uri="{BB962C8B-B14F-4D97-AF65-F5344CB8AC3E}">
        <p14:creationId xmlns:p14="http://schemas.microsoft.com/office/powerpoint/2010/main" val="984635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826B143-5AF6-96D2-4DF5-D4000BEEB4F4}"/>
              </a:ext>
            </a:extLst>
          </p:cNvPr>
          <p:cNvPicPr>
            <a:picLocks noChangeAspect="1"/>
          </p:cNvPicPr>
          <p:nvPr/>
        </p:nvPicPr>
        <p:blipFill>
          <a:blip r:embed="rId3"/>
          <a:stretch>
            <a:fillRect/>
          </a:stretch>
        </p:blipFill>
        <p:spPr>
          <a:xfrm>
            <a:off x="6211756" y="3072691"/>
            <a:ext cx="5456655" cy="3647574"/>
          </a:xfrm>
          <a:prstGeom prst="rect">
            <a:avLst/>
          </a:prstGeom>
        </p:spPr>
      </p:pic>
      <p:sp>
        <p:nvSpPr>
          <p:cNvPr id="5" name="ZoneTexte 4">
            <a:extLst>
              <a:ext uri="{FF2B5EF4-FFF2-40B4-BE49-F238E27FC236}">
                <a16:creationId xmlns:a16="http://schemas.microsoft.com/office/drawing/2014/main" id="{702C4474-E2EA-25DD-8FD4-60EE8EBDA303}"/>
              </a:ext>
            </a:extLst>
          </p:cNvPr>
          <p:cNvSpPr txBox="1"/>
          <p:nvPr/>
        </p:nvSpPr>
        <p:spPr>
          <a:xfrm>
            <a:off x="6621858" y="2338864"/>
            <a:ext cx="5046553" cy="646331"/>
          </a:xfrm>
          <a:prstGeom prst="rect">
            <a:avLst/>
          </a:prstGeom>
          <a:noFill/>
        </p:spPr>
        <p:txBody>
          <a:bodyPr wrap="square" rtlCol="0">
            <a:spAutoFit/>
          </a:bodyPr>
          <a:lstStyle/>
          <a:p>
            <a:pPr algn="ctr"/>
            <a:r>
              <a:rPr lang="fr-FR" b="1" dirty="0">
                <a:latin typeface="Calibri" panose="020F0502020204030204" pitchFamily="34" charset="0"/>
                <a:cs typeface="Calibri" panose="020F0502020204030204" pitchFamily="34" charset="0"/>
              </a:rPr>
              <a:t>Répartition des consommations d’énergie sur le périmètre de la région de Dunkerque</a:t>
            </a:r>
          </a:p>
        </p:txBody>
      </p:sp>
      <p:sp>
        <p:nvSpPr>
          <p:cNvPr id="6" name="ZoneTexte 5">
            <a:extLst>
              <a:ext uri="{FF2B5EF4-FFF2-40B4-BE49-F238E27FC236}">
                <a16:creationId xmlns:a16="http://schemas.microsoft.com/office/drawing/2014/main" id="{879404D9-63DA-AD27-09CF-392D8B422C3D}"/>
              </a:ext>
            </a:extLst>
          </p:cNvPr>
          <p:cNvSpPr txBox="1"/>
          <p:nvPr/>
        </p:nvSpPr>
        <p:spPr>
          <a:xfrm>
            <a:off x="183517" y="2338864"/>
            <a:ext cx="5651799" cy="2585323"/>
          </a:xfrm>
          <a:prstGeom prst="rect">
            <a:avLst/>
          </a:prstGeom>
          <a:noFill/>
        </p:spPr>
        <p:txBody>
          <a:bodyPr wrap="square" rtlCol="0">
            <a:spAutoFit/>
          </a:bodyPr>
          <a:lstStyle/>
          <a:p>
            <a:pPr algn="ctr"/>
            <a:r>
              <a:rPr lang="fr-FR" b="1" dirty="0">
                <a:solidFill>
                  <a:srgbClr val="FD5814"/>
                </a:solidFill>
                <a:latin typeface="Calibri" panose="020F0502020204030204" pitchFamily="34" charset="0"/>
                <a:cs typeface="Calibri" panose="020F0502020204030204" pitchFamily="34" charset="0"/>
              </a:rPr>
              <a:t>A l’horizon 2040, la consommation électrique</a:t>
            </a:r>
          </a:p>
          <a:p>
            <a:pPr algn="ctr"/>
            <a:r>
              <a:rPr lang="fr-FR" b="1" dirty="0">
                <a:solidFill>
                  <a:srgbClr val="FD5814"/>
                </a:solidFill>
                <a:latin typeface="Calibri" panose="020F0502020204030204" pitchFamily="34" charset="0"/>
                <a:cs typeface="Calibri" panose="020F0502020204030204" pitchFamily="34" charset="0"/>
              </a:rPr>
              <a:t> de la zone de Dunkerque va tripler et </a:t>
            </a:r>
          </a:p>
          <a:p>
            <a:pPr algn="ctr"/>
            <a:r>
              <a:rPr lang="fr-FR" b="1" dirty="0">
                <a:solidFill>
                  <a:srgbClr val="FD5814"/>
                </a:solidFill>
                <a:latin typeface="Calibri" panose="020F0502020204030204" pitchFamily="34" charset="0"/>
                <a:cs typeface="Calibri" panose="020F0502020204030204" pitchFamily="34" charset="0"/>
              </a:rPr>
              <a:t>devrait atteindre 4500 MW</a:t>
            </a:r>
          </a:p>
          <a:p>
            <a:pPr algn="ctr"/>
            <a:endParaRPr lang="fr-FR" dirty="0">
              <a:solidFill>
                <a:schemeClr val="accent2"/>
              </a:solidFill>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La construction des nouveaux réacteurs nucléaires, en complément des réacteurs en fonctionnement et du projet éolien en mer au large de Dunkerque, permettront de </a:t>
            </a:r>
            <a:r>
              <a:rPr lang="fr-FR" b="1" dirty="0">
                <a:latin typeface="Calibri" panose="020F0502020204030204" pitchFamily="34" charset="0"/>
                <a:cs typeface="Calibri" panose="020F0502020204030204" pitchFamily="34" charset="0"/>
              </a:rPr>
              <a:t>produire massivement une électricité bas carbone au plus près des sites industriels, où elle sera consommée.</a:t>
            </a:r>
          </a:p>
        </p:txBody>
      </p:sp>
      <p:sp>
        <p:nvSpPr>
          <p:cNvPr id="7" name="ZoneTexte 6">
            <a:extLst>
              <a:ext uri="{FF2B5EF4-FFF2-40B4-BE49-F238E27FC236}">
                <a16:creationId xmlns:a16="http://schemas.microsoft.com/office/drawing/2014/main" id="{CFA68C34-EFFE-8147-96C8-B169DF149F31}"/>
              </a:ext>
            </a:extLst>
          </p:cNvPr>
          <p:cNvSpPr txBox="1"/>
          <p:nvPr/>
        </p:nvSpPr>
        <p:spPr>
          <a:xfrm>
            <a:off x="183517" y="5242021"/>
            <a:ext cx="5796729" cy="1200329"/>
          </a:xfrm>
          <a:prstGeom prst="rect">
            <a:avLst/>
          </a:prstGeom>
          <a:noFill/>
        </p:spPr>
        <p:txBody>
          <a:bodyPr wrap="square" rtlCol="0">
            <a:spAutoFit/>
          </a:bodyPr>
          <a:lstStyle/>
          <a:p>
            <a:r>
              <a:rPr lang="fr-FR" b="1" dirty="0">
                <a:solidFill>
                  <a:srgbClr val="FD5814"/>
                </a:solidFill>
                <a:latin typeface="Calibri" panose="020F0502020204030204" pitchFamily="34" charset="0"/>
                <a:cs typeface="Calibri" panose="020F0502020204030204" pitchFamily="34" charset="0"/>
              </a:rPr>
              <a:t>Les principaux projets industriels </a:t>
            </a:r>
            <a:r>
              <a:rPr lang="fr-FR" dirty="0">
                <a:latin typeface="Calibri" panose="020F0502020204030204" pitchFamily="34" charset="0"/>
                <a:cs typeface="Calibri" panose="020F0502020204030204" pitchFamily="34" charset="0"/>
              </a:rPr>
              <a:t>:</a:t>
            </a:r>
            <a:r>
              <a:rPr lang="fr-FR" b="1"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usine de production d’hydrogène vert d’H2V, </a:t>
            </a:r>
            <a:r>
              <a:rPr lang="fr-FR" dirty="0" err="1">
                <a:latin typeface="Calibri" panose="020F0502020204030204" pitchFamily="34" charset="0"/>
                <a:cs typeface="Calibri" panose="020F0502020204030204" pitchFamily="34" charset="0"/>
              </a:rPr>
              <a:t>gigafactory</a:t>
            </a:r>
            <a:r>
              <a:rPr lang="fr-FR" dirty="0">
                <a:latin typeface="Calibri" panose="020F0502020204030204" pitchFamily="34" charset="0"/>
                <a:cs typeface="Calibri" panose="020F0502020204030204" pitchFamily="34" charset="0"/>
              </a:rPr>
              <a:t> de batteries VERKOR, </a:t>
            </a:r>
            <a:r>
              <a:rPr lang="fr-FR" dirty="0" err="1">
                <a:latin typeface="Calibri" panose="020F0502020204030204" pitchFamily="34" charset="0"/>
                <a:cs typeface="Calibri" panose="020F0502020204030204" pitchFamily="34" charset="0"/>
              </a:rPr>
              <a:t>gigafactory</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Prologium</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Technology</a:t>
            </a:r>
            <a:r>
              <a:rPr lang="fr-FR" dirty="0">
                <a:latin typeface="Calibri" panose="020F0502020204030204" pitchFamily="34" charset="0"/>
                <a:cs typeface="Calibri" panose="020F0502020204030204" pitchFamily="34" charset="0"/>
              </a:rPr>
              <a:t>, site industriel </a:t>
            </a:r>
            <a:r>
              <a:rPr lang="fr-FR" dirty="0" err="1">
                <a:latin typeface="Calibri" panose="020F0502020204030204" pitchFamily="34" charset="0"/>
                <a:cs typeface="Calibri" panose="020F0502020204030204" pitchFamily="34" charset="0"/>
              </a:rPr>
              <a:t>Orano</a:t>
            </a:r>
            <a:r>
              <a:rPr lang="fr-FR" dirty="0">
                <a:latin typeface="Calibri" panose="020F0502020204030204" pitchFamily="34" charset="0"/>
                <a:cs typeface="Calibri" panose="020F0502020204030204" pitchFamily="34" charset="0"/>
              </a:rPr>
              <a:t> / XTC New Energy</a:t>
            </a:r>
            <a:endParaRPr lang="fr-FR" dirty="0"/>
          </a:p>
        </p:txBody>
      </p:sp>
      <p:sp>
        <p:nvSpPr>
          <p:cNvPr id="11" name="ZoneTexte 10">
            <a:extLst>
              <a:ext uri="{FF2B5EF4-FFF2-40B4-BE49-F238E27FC236}">
                <a16:creationId xmlns:a16="http://schemas.microsoft.com/office/drawing/2014/main" id="{61DB9CA8-FE79-2BBC-CE80-FE2095C0F379}"/>
              </a:ext>
            </a:extLst>
          </p:cNvPr>
          <p:cNvSpPr txBox="1"/>
          <p:nvPr/>
        </p:nvSpPr>
        <p:spPr>
          <a:xfrm>
            <a:off x="0" y="6585465"/>
            <a:ext cx="6100174" cy="369332"/>
          </a:xfrm>
          <a:prstGeom prst="rect">
            <a:avLst/>
          </a:prstGeom>
          <a:noFill/>
        </p:spPr>
        <p:txBody>
          <a:bodyPr wrap="square">
            <a:spAutoFit/>
          </a:bodyPr>
          <a:lstStyle/>
          <a:p>
            <a:r>
              <a:rPr lang="fr-FR" sz="1800" i="1">
                <a:latin typeface="Calibri" panose="020F0502020204030204" pitchFamily="34" charset="0"/>
                <a:cs typeface="Calibri" panose="020F0502020204030204" pitchFamily="34" charset="0"/>
              </a:rPr>
              <a:t>C. BOURGAIN</a:t>
            </a:r>
          </a:p>
        </p:txBody>
      </p:sp>
      <p:sp>
        <p:nvSpPr>
          <p:cNvPr id="8" name="ZoneTexte 7">
            <a:extLst>
              <a:ext uri="{FF2B5EF4-FFF2-40B4-BE49-F238E27FC236}">
                <a16:creationId xmlns:a16="http://schemas.microsoft.com/office/drawing/2014/main" id="{E5BDA248-5368-7197-E1E3-AAB5F450B45D}"/>
              </a:ext>
            </a:extLst>
          </p:cNvPr>
          <p:cNvSpPr txBox="1"/>
          <p:nvPr/>
        </p:nvSpPr>
        <p:spPr>
          <a:xfrm>
            <a:off x="1751315" y="908061"/>
            <a:ext cx="8168001" cy="1200329"/>
          </a:xfrm>
          <a:prstGeom prst="rect">
            <a:avLst/>
          </a:prstGeom>
          <a:noFill/>
        </p:spPr>
        <p:txBody>
          <a:bodyPr wrap="square">
            <a:spAutoFit/>
          </a:bodyPr>
          <a:lstStyle/>
          <a:p>
            <a:r>
              <a:rPr lang="fr-FR" sz="3600" b="1" dirty="0">
                <a:solidFill>
                  <a:srgbClr val="FF4610"/>
                </a:solidFill>
                <a:latin typeface="Calibri" panose="020F0502020204030204" pitchFamily="34" charset="0"/>
                <a:cs typeface="Calibri" panose="020F0502020204030204" pitchFamily="34" charset="0"/>
              </a:rPr>
              <a:t>Pourquoi un EPR2 ? Programme national, neutralité carbone et besoins régionaux</a:t>
            </a:r>
            <a:endParaRPr lang="fr-FR" sz="4400" dirty="0"/>
          </a:p>
        </p:txBody>
      </p:sp>
      <p:pic>
        <p:nvPicPr>
          <p:cNvPr id="9" name="Image 8">
            <a:extLst>
              <a:ext uri="{FF2B5EF4-FFF2-40B4-BE49-F238E27FC236}">
                <a16:creationId xmlns:a16="http://schemas.microsoft.com/office/drawing/2014/main" id="{FFD1C71A-30B9-C6C2-A8A5-242023795FF9}"/>
              </a:ext>
            </a:extLst>
          </p:cNvPr>
          <p:cNvPicPr>
            <a:picLocks noChangeAspect="1"/>
          </p:cNvPicPr>
          <p:nvPr/>
        </p:nvPicPr>
        <p:blipFill>
          <a:blip r:embed="rId4"/>
          <a:stretch>
            <a:fillRect/>
          </a:stretch>
        </p:blipFill>
        <p:spPr>
          <a:xfrm>
            <a:off x="522888" y="134715"/>
            <a:ext cx="1442761" cy="708780"/>
          </a:xfrm>
          <a:prstGeom prst="rect">
            <a:avLst/>
          </a:prstGeom>
        </p:spPr>
      </p:pic>
      <p:pic>
        <p:nvPicPr>
          <p:cNvPr id="10" name="Image 9">
            <a:extLst>
              <a:ext uri="{FF2B5EF4-FFF2-40B4-BE49-F238E27FC236}">
                <a16:creationId xmlns:a16="http://schemas.microsoft.com/office/drawing/2014/main" id="{F0812CAA-E699-0C64-F1AA-46F9EAA69E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0223" y="134715"/>
            <a:ext cx="2239153" cy="690792"/>
          </a:xfrm>
          <a:prstGeom prst="rect">
            <a:avLst/>
          </a:prstGeom>
          <a:noFill/>
        </p:spPr>
      </p:pic>
      <p:pic>
        <p:nvPicPr>
          <p:cNvPr id="12" name="Image 11">
            <a:extLst>
              <a:ext uri="{FF2B5EF4-FFF2-40B4-BE49-F238E27FC236}">
                <a16:creationId xmlns:a16="http://schemas.microsoft.com/office/drawing/2014/main" id="{1D08C80F-3FE1-5850-77FD-5F6F2F604066}"/>
              </a:ext>
            </a:extLst>
          </p:cNvPr>
          <p:cNvPicPr>
            <a:picLocks noChangeAspect="1"/>
          </p:cNvPicPr>
          <p:nvPr/>
        </p:nvPicPr>
        <p:blipFill>
          <a:blip r:embed="rId6"/>
          <a:stretch>
            <a:fillRect/>
          </a:stretch>
        </p:blipFill>
        <p:spPr>
          <a:xfrm>
            <a:off x="5604504" y="93032"/>
            <a:ext cx="2084267" cy="774157"/>
          </a:xfrm>
          <a:prstGeom prst="rect">
            <a:avLst/>
          </a:prstGeom>
        </p:spPr>
      </p:pic>
      <p:pic>
        <p:nvPicPr>
          <p:cNvPr id="13" name="Image 12">
            <a:extLst>
              <a:ext uri="{FF2B5EF4-FFF2-40B4-BE49-F238E27FC236}">
                <a16:creationId xmlns:a16="http://schemas.microsoft.com/office/drawing/2014/main" id="{641F26D4-77CD-C01E-0F1F-36585B3D860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58231" y="107906"/>
            <a:ext cx="1504344" cy="744407"/>
          </a:xfrm>
          <a:prstGeom prst="rect">
            <a:avLst/>
          </a:prstGeom>
          <a:noFill/>
        </p:spPr>
      </p:pic>
      <p:pic>
        <p:nvPicPr>
          <p:cNvPr id="14" name="Image 13">
            <a:extLst>
              <a:ext uri="{FF2B5EF4-FFF2-40B4-BE49-F238E27FC236}">
                <a16:creationId xmlns:a16="http://schemas.microsoft.com/office/drawing/2014/main" id="{5B57B12D-1CCA-E297-405A-A2EF41EBAE73}"/>
              </a:ext>
            </a:extLst>
          </p:cNvPr>
          <p:cNvPicPr>
            <a:picLocks noChangeAspect="1"/>
          </p:cNvPicPr>
          <p:nvPr/>
        </p:nvPicPr>
        <p:blipFill>
          <a:blip r:embed="rId8"/>
          <a:stretch>
            <a:fillRect/>
          </a:stretch>
        </p:blipFill>
        <p:spPr>
          <a:xfrm>
            <a:off x="11051835" y="97348"/>
            <a:ext cx="739111" cy="792540"/>
          </a:xfrm>
          <a:prstGeom prst="rect">
            <a:avLst/>
          </a:prstGeom>
        </p:spPr>
      </p:pic>
    </p:spTree>
    <p:extLst>
      <p:ext uri="{BB962C8B-B14F-4D97-AF65-F5344CB8AC3E}">
        <p14:creationId xmlns:p14="http://schemas.microsoft.com/office/powerpoint/2010/main" val="412034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7680-D74F-399E-C26B-CE4ED7452688}"/>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709D0524-D81F-E45D-2D19-BB75210AA680}"/>
              </a:ext>
            </a:extLst>
          </p:cNvPr>
          <p:cNvSpPr txBox="1"/>
          <p:nvPr/>
        </p:nvSpPr>
        <p:spPr>
          <a:xfrm>
            <a:off x="323822" y="1043926"/>
            <a:ext cx="11359055" cy="430887"/>
          </a:xfrm>
          <a:prstGeom prst="rect">
            <a:avLst/>
          </a:prstGeom>
          <a:noFill/>
        </p:spPr>
        <p:txBody>
          <a:bodyPr wrap="square" lIns="0" tIns="0" rIns="0" bIns="0" rtlCol="0">
            <a:spAutoFit/>
          </a:bodyPr>
          <a:lstStyle/>
          <a:p>
            <a:pPr algn="ctr"/>
            <a:r>
              <a:rPr lang="fr-FR" sz="2800" b="1" dirty="0">
                <a:latin typeface="ADLaM Display" panose="02010000000000000000" pitchFamily="2" charset="0"/>
                <a:ea typeface="ADLaM Display" panose="02010000000000000000" pitchFamily="2" charset="0"/>
                <a:cs typeface="ADLaM Display" panose="02010000000000000000" pitchFamily="2" charset="0"/>
              </a:rPr>
              <a:t>Table ronde 1 : Le renouveau du nucléaire : l’EPR2</a:t>
            </a:r>
          </a:p>
        </p:txBody>
      </p:sp>
      <p:pic>
        <p:nvPicPr>
          <p:cNvPr id="3" name="Image 2">
            <a:extLst>
              <a:ext uri="{FF2B5EF4-FFF2-40B4-BE49-F238E27FC236}">
                <a16:creationId xmlns:a16="http://schemas.microsoft.com/office/drawing/2014/main" id="{1837AC17-26FA-C861-1FBC-3A2A079C34A1}"/>
              </a:ext>
            </a:extLst>
          </p:cNvPr>
          <p:cNvPicPr>
            <a:picLocks noChangeAspect="1"/>
          </p:cNvPicPr>
          <p:nvPr/>
        </p:nvPicPr>
        <p:blipFill>
          <a:blip r:embed="rId2"/>
          <a:stretch>
            <a:fillRect/>
          </a:stretch>
        </p:blipFill>
        <p:spPr>
          <a:xfrm>
            <a:off x="730838" y="96767"/>
            <a:ext cx="1442761" cy="708780"/>
          </a:xfrm>
          <a:prstGeom prst="rect">
            <a:avLst/>
          </a:prstGeom>
        </p:spPr>
      </p:pic>
      <p:pic>
        <p:nvPicPr>
          <p:cNvPr id="4" name="Image 3">
            <a:extLst>
              <a:ext uri="{FF2B5EF4-FFF2-40B4-BE49-F238E27FC236}">
                <a16:creationId xmlns:a16="http://schemas.microsoft.com/office/drawing/2014/main" id="{E000D2F0-4A73-5ABA-5E79-85B93605F1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1442" y="180132"/>
            <a:ext cx="2239153" cy="690792"/>
          </a:xfrm>
          <a:prstGeom prst="rect">
            <a:avLst/>
          </a:prstGeom>
          <a:noFill/>
        </p:spPr>
      </p:pic>
      <p:pic>
        <p:nvPicPr>
          <p:cNvPr id="6" name="Image 5">
            <a:extLst>
              <a:ext uri="{FF2B5EF4-FFF2-40B4-BE49-F238E27FC236}">
                <a16:creationId xmlns:a16="http://schemas.microsoft.com/office/drawing/2014/main" id="{6B1E5784-79AC-A8BE-75E0-282B26775D5A}"/>
              </a:ext>
            </a:extLst>
          </p:cNvPr>
          <p:cNvPicPr>
            <a:picLocks noChangeAspect="1"/>
          </p:cNvPicPr>
          <p:nvPr/>
        </p:nvPicPr>
        <p:blipFill>
          <a:blip r:embed="rId4"/>
          <a:stretch>
            <a:fillRect/>
          </a:stretch>
        </p:blipFill>
        <p:spPr>
          <a:xfrm>
            <a:off x="5562009" y="96767"/>
            <a:ext cx="2084267" cy="774157"/>
          </a:xfrm>
          <a:prstGeom prst="rect">
            <a:avLst/>
          </a:prstGeom>
        </p:spPr>
      </p:pic>
      <p:pic>
        <p:nvPicPr>
          <p:cNvPr id="8" name="Image 7">
            <a:extLst>
              <a:ext uri="{FF2B5EF4-FFF2-40B4-BE49-F238E27FC236}">
                <a16:creationId xmlns:a16="http://schemas.microsoft.com/office/drawing/2014/main" id="{08DFFDE0-5ADA-8880-AABA-9AE208352B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0992" y="126517"/>
            <a:ext cx="1504344" cy="744407"/>
          </a:xfrm>
          <a:prstGeom prst="rect">
            <a:avLst/>
          </a:prstGeom>
          <a:noFill/>
        </p:spPr>
      </p:pic>
      <p:pic>
        <p:nvPicPr>
          <p:cNvPr id="9" name="Image 8">
            <a:extLst>
              <a:ext uri="{FF2B5EF4-FFF2-40B4-BE49-F238E27FC236}">
                <a16:creationId xmlns:a16="http://schemas.microsoft.com/office/drawing/2014/main" id="{EA706C1B-14F9-9987-5F47-C6C4A51CAFAE}"/>
              </a:ext>
            </a:extLst>
          </p:cNvPr>
          <p:cNvPicPr>
            <a:picLocks noChangeAspect="1"/>
          </p:cNvPicPr>
          <p:nvPr/>
        </p:nvPicPr>
        <p:blipFill>
          <a:blip r:embed="rId6"/>
          <a:stretch>
            <a:fillRect/>
          </a:stretch>
        </p:blipFill>
        <p:spPr>
          <a:xfrm>
            <a:off x="10583815" y="78384"/>
            <a:ext cx="739111" cy="792540"/>
          </a:xfrm>
          <a:prstGeom prst="rect">
            <a:avLst/>
          </a:prstGeom>
        </p:spPr>
      </p:pic>
      <p:pic>
        <p:nvPicPr>
          <p:cNvPr id="12" name="Image 11" descr="Une image contenant personne, Visage humain, mur, habits&#10;&#10;Le contenu généré par l’IA peut être incorrect.">
            <a:extLst>
              <a:ext uri="{FF2B5EF4-FFF2-40B4-BE49-F238E27FC236}">
                <a16:creationId xmlns:a16="http://schemas.microsoft.com/office/drawing/2014/main" id="{251EF4F5-6CB6-D025-D749-47C8A43E3F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0913" y="4595401"/>
            <a:ext cx="1375404" cy="1768668"/>
          </a:xfrm>
          <a:prstGeom prst="rect">
            <a:avLst/>
          </a:prstGeom>
        </p:spPr>
      </p:pic>
      <p:sp>
        <p:nvSpPr>
          <p:cNvPr id="13" name="ZoneTexte 12">
            <a:extLst>
              <a:ext uri="{FF2B5EF4-FFF2-40B4-BE49-F238E27FC236}">
                <a16:creationId xmlns:a16="http://schemas.microsoft.com/office/drawing/2014/main" id="{8BE9DFA0-38A1-3C1C-FE45-AF9ED55BAA35}"/>
              </a:ext>
            </a:extLst>
          </p:cNvPr>
          <p:cNvSpPr txBox="1"/>
          <p:nvPr/>
        </p:nvSpPr>
        <p:spPr>
          <a:xfrm>
            <a:off x="7646276" y="6407290"/>
            <a:ext cx="2524679"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Moez BELHAOUANE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EC à JUNIA/L2EP, </a:t>
            </a:r>
            <a:r>
              <a:rPr lang="fr-FR" sz="11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Modérateur</a:t>
            </a:r>
          </a:p>
        </p:txBody>
      </p:sp>
      <p:sp>
        <p:nvSpPr>
          <p:cNvPr id="16" name="ZoneTexte 15">
            <a:extLst>
              <a:ext uri="{FF2B5EF4-FFF2-40B4-BE49-F238E27FC236}">
                <a16:creationId xmlns:a16="http://schemas.microsoft.com/office/drawing/2014/main" id="{50B0C45E-E6EB-0154-6142-7C504CEA4695}"/>
              </a:ext>
            </a:extLst>
          </p:cNvPr>
          <p:cNvSpPr txBox="1"/>
          <p:nvPr/>
        </p:nvSpPr>
        <p:spPr>
          <a:xfrm>
            <a:off x="6355612" y="2780371"/>
            <a:ext cx="4446442" cy="1015663"/>
          </a:xfrm>
          <a:prstGeom prst="rect">
            <a:avLst/>
          </a:prstGeom>
          <a:noFill/>
        </p:spPr>
        <p:txBody>
          <a:bodyPr wrap="square">
            <a:spAutoFit/>
          </a:bodyPr>
          <a:lstStyle/>
          <a:p>
            <a:pPr algn="ctr"/>
            <a:r>
              <a:rPr lang="fr-FR" sz="2000"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EPR2 : caractéristiques, innovations de conception et renforcement de la sûreté </a:t>
            </a:r>
          </a:p>
        </p:txBody>
      </p:sp>
      <p:sp>
        <p:nvSpPr>
          <p:cNvPr id="17" name="Rectangle : coins arrondis 16">
            <a:extLst>
              <a:ext uri="{FF2B5EF4-FFF2-40B4-BE49-F238E27FC236}">
                <a16:creationId xmlns:a16="http://schemas.microsoft.com/office/drawing/2014/main" id="{D37C5822-DC36-0C24-9E19-519CB33937FE}"/>
              </a:ext>
            </a:extLst>
          </p:cNvPr>
          <p:cNvSpPr/>
          <p:nvPr/>
        </p:nvSpPr>
        <p:spPr>
          <a:xfrm>
            <a:off x="6148552" y="2682323"/>
            <a:ext cx="4860563" cy="12117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E53A09E5-16F6-E46C-F270-EE0C37D8C9A6}"/>
              </a:ext>
            </a:extLst>
          </p:cNvPr>
          <p:cNvSpPr txBox="1"/>
          <p:nvPr/>
        </p:nvSpPr>
        <p:spPr>
          <a:xfrm>
            <a:off x="1094372" y="4418429"/>
            <a:ext cx="4931945" cy="892552"/>
          </a:xfrm>
          <a:prstGeom prst="rect">
            <a:avLst/>
          </a:prstGeom>
          <a:noFill/>
        </p:spPr>
        <p:txBody>
          <a:bodyPr wrap="square" lIns="0" tIns="0" rIns="0" bIns="0" rtlCol="0">
            <a:spAutoFit/>
          </a:bodyPr>
          <a:lstStyle/>
          <a:p>
            <a:pPr algn="ctr"/>
            <a:r>
              <a:rPr lang="fr-FR" sz="1600" b="1" dirty="0">
                <a:latin typeface="ADLaM Display" panose="02010000000000000000" pitchFamily="2" charset="0"/>
                <a:ea typeface="ADLaM Display" panose="02010000000000000000" pitchFamily="2" charset="0"/>
                <a:cs typeface="ADLaM Display" panose="02010000000000000000" pitchFamily="2" charset="0"/>
              </a:rPr>
              <a:t>M. Donald BERQUEZ </a:t>
            </a:r>
          </a:p>
          <a:p>
            <a:pPr algn="ctr"/>
            <a:r>
              <a:rPr lang="fr-FR" sz="1400" dirty="0">
                <a:latin typeface="ADLaM Display" panose="02010000000000000000" pitchFamily="2" charset="0"/>
                <a:ea typeface="ADLaM Display" panose="02010000000000000000" pitchFamily="2" charset="0"/>
                <a:cs typeface="ADLaM Display" panose="02010000000000000000" pitchFamily="2" charset="0"/>
              </a:rPr>
              <a:t>SFEN, Président bureau Hauts-de-France</a:t>
            </a:r>
          </a:p>
          <a:p>
            <a:pPr algn="ctr"/>
            <a:r>
              <a:rPr lang="fr-FR" sz="14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Animateur</a:t>
            </a:r>
            <a:endParaRPr lang="fr-FR" sz="1400" dirty="0">
              <a:latin typeface="ADLaM Display" panose="02010000000000000000" pitchFamily="2" charset="0"/>
              <a:ea typeface="ADLaM Display" panose="02010000000000000000" pitchFamily="2" charset="0"/>
              <a:cs typeface="ADLaM Display" panose="02010000000000000000" pitchFamily="2" charset="0"/>
            </a:endParaRPr>
          </a:p>
          <a:p>
            <a:pPr algn="ctr"/>
            <a:endParaRPr lang="fr-FR" sz="12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 name="Image 10" descr="Une image contenant Visage humain, personne, Front, homme&#10;&#10;Le contenu généré par l’IA peut être incorrect.">
            <a:extLst>
              <a:ext uri="{FF2B5EF4-FFF2-40B4-BE49-F238E27FC236}">
                <a16:creationId xmlns:a16="http://schemas.microsoft.com/office/drawing/2014/main" id="{4D792877-771F-C291-DBC3-1194A638EA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1442" y="1713192"/>
            <a:ext cx="1915737" cy="2592170"/>
          </a:xfrm>
          <a:prstGeom prst="rect">
            <a:avLst/>
          </a:prstGeom>
        </p:spPr>
      </p:pic>
    </p:spTree>
    <p:extLst>
      <p:ext uri="{BB962C8B-B14F-4D97-AF65-F5344CB8AC3E}">
        <p14:creationId xmlns:p14="http://schemas.microsoft.com/office/powerpoint/2010/main" val="131074001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E2FF457-4AF3-BF5F-8245-DAD3283D295A}"/>
              </a:ext>
            </a:extLst>
          </p:cNvPr>
          <p:cNvSpPr txBox="1"/>
          <p:nvPr/>
        </p:nvSpPr>
        <p:spPr>
          <a:xfrm>
            <a:off x="1908522" y="1028631"/>
            <a:ext cx="8168001" cy="1200329"/>
          </a:xfrm>
          <a:prstGeom prst="rect">
            <a:avLst/>
          </a:prstGeom>
          <a:noFill/>
        </p:spPr>
        <p:txBody>
          <a:bodyPr wrap="square">
            <a:spAutoFit/>
          </a:bodyPr>
          <a:lstStyle/>
          <a:p>
            <a:r>
              <a:rPr lang="fr-FR" sz="3600" b="1" dirty="0">
                <a:solidFill>
                  <a:srgbClr val="FF4610"/>
                </a:solidFill>
                <a:latin typeface="Calibri" panose="020F0502020204030204" pitchFamily="34" charset="0"/>
                <a:cs typeface="Calibri" panose="020F0502020204030204" pitchFamily="34" charset="0"/>
              </a:rPr>
              <a:t>EPR2 : Caractéristiques, Innovations de Conception et Renforcement de la sûreté </a:t>
            </a:r>
          </a:p>
        </p:txBody>
      </p:sp>
      <p:sp>
        <p:nvSpPr>
          <p:cNvPr id="10" name="ZoneTexte 9">
            <a:extLst>
              <a:ext uri="{FF2B5EF4-FFF2-40B4-BE49-F238E27FC236}">
                <a16:creationId xmlns:a16="http://schemas.microsoft.com/office/drawing/2014/main" id="{1447AEBC-9692-315B-E429-7D5867CAC9FC}"/>
              </a:ext>
            </a:extLst>
          </p:cNvPr>
          <p:cNvSpPr txBox="1"/>
          <p:nvPr/>
        </p:nvSpPr>
        <p:spPr>
          <a:xfrm>
            <a:off x="-57040" y="2154733"/>
            <a:ext cx="10133563" cy="400110"/>
          </a:xfrm>
          <a:prstGeom prst="rect">
            <a:avLst/>
          </a:prstGeom>
          <a:noFill/>
        </p:spPr>
        <p:txBody>
          <a:bodyPr wrap="square">
            <a:spAutoFit/>
          </a:bodyPr>
          <a:lstStyle/>
          <a:p>
            <a:r>
              <a:rPr lang="fr-FR" sz="2000" b="1" dirty="0">
                <a:latin typeface="Calibri" panose="020F0502020204030204" pitchFamily="34" charset="0"/>
                <a:ea typeface="Calibri" panose="020F0502020204030204" pitchFamily="34" charset="0"/>
                <a:cs typeface="Calibri" panose="020F0502020204030204" pitchFamily="34" charset="0"/>
              </a:rPr>
              <a:t>Réacteur à eau pressurisée (REP)</a:t>
            </a:r>
          </a:p>
        </p:txBody>
      </p:sp>
      <p:pic>
        <p:nvPicPr>
          <p:cNvPr id="1026" name="Picture 2" descr="Quelles sont les étapes de construction d'un réacteur nucléaire ? - Sfen">
            <a:extLst>
              <a:ext uri="{FF2B5EF4-FFF2-40B4-BE49-F238E27FC236}">
                <a16:creationId xmlns:a16="http://schemas.microsoft.com/office/drawing/2014/main" id="{AE17C795-1413-DCE0-673A-DDCB80F22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832" y="2485593"/>
            <a:ext cx="8322302" cy="420991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A089200-AC34-F21E-FEFB-587461DC1E2E}"/>
              </a:ext>
            </a:extLst>
          </p:cNvPr>
          <p:cNvSpPr txBox="1"/>
          <p:nvPr/>
        </p:nvSpPr>
        <p:spPr>
          <a:xfrm>
            <a:off x="88421" y="6488668"/>
            <a:ext cx="6094562" cy="369332"/>
          </a:xfrm>
          <a:prstGeom prst="rect">
            <a:avLst/>
          </a:prstGeom>
          <a:noFill/>
        </p:spPr>
        <p:txBody>
          <a:bodyPr wrap="square">
            <a:spAutoFit/>
          </a:bodyPr>
          <a:lstStyle/>
          <a:p>
            <a:r>
              <a:rPr lang="fr-FR" sz="1800" i="1" dirty="0"/>
              <a:t>D. BERQUEZ </a:t>
            </a:r>
            <a:endParaRPr lang="fr-FR" dirty="0"/>
          </a:p>
        </p:txBody>
      </p:sp>
      <p:sp>
        <p:nvSpPr>
          <p:cNvPr id="9" name="ZoneTexte 8">
            <a:extLst>
              <a:ext uri="{FF2B5EF4-FFF2-40B4-BE49-F238E27FC236}">
                <a16:creationId xmlns:a16="http://schemas.microsoft.com/office/drawing/2014/main" id="{D8166FB1-9EA8-47A7-5563-5E7D82865CDF}"/>
              </a:ext>
            </a:extLst>
          </p:cNvPr>
          <p:cNvSpPr txBox="1"/>
          <p:nvPr/>
        </p:nvSpPr>
        <p:spPr>
          <a:xfrm>
            <a:off x="7064315" y="6564702"/>
            <a:ext cx="2416115" cy="261610"/>
          </a:xfrm>
          <a:prstGeom prst="rect">
            <a:avLst/>
          </a:prstGeom>
          <a:noFill/>
        </p:spPr>
        <p:txBody>
          <a:bodyPr wrap="square">
            <a:spAutoFit/>
          </a:bodyPr>
          <a:lstStyle/>
          <a:p>
            <a:r>
              <a:rPr lang="fr-FR" sz="1100" i="1" dirty="0"/>
              <a:t>Image source SFEN </a:t>
            </a:r>
            <a:endParaRPr lang="fr-FR" sz="1100" dirty="0"/>
          </a:p>
        </p:txBody>
      </p:sp>
      <p:pic>
        <p:nvPicPr>
          <p:cNvPr id="2" name="Image 1">
            <a:extLst>
              <a:ext uri="{FF2B5EF4-FFF2-40B4-BE49-F238E27FC236}">
                <a16:creationId xmlns:a16="http://schemas.microsoft.com/office/drawing/2014/main" id="{D713DA4E-CB6F-B926-5E32-E2994C7BF7E6}"/>
              </a:ext>
            </a:extLst>
          </p:cNvPr>
          <p:cNvPicPr>
            <a:picLocks noChangeAspect="1"/>
          </p:cNvPicPr>
          <p:nvPr/>
        </p:nvPicPr>
        <p:blipFill>
          <a:blip r:embed="rId3"/>
          <a:stretch>
            <a:fillRect/>
          </a:stretch>
        </p:blipFill>
        <p:spPr>
          <a:xfrm>
            <a:off x="522888" y="134715"/>
            <a:ext cx="1442761" cy="708780"/>
          </a:xfrm>
          <a:prstGeom prst="rect">
            <a:avLst/>
          </a:prstGeom>
        </p:spPr>
      </p:pic>
      <p:pic>
        <p:nvPicPr>
          <p:cNvPr id="6" name="Image 5">
            <a:extLst>
              <a:ext uri="{FF2B5EF4-FFF2-40B4-BE49-F238E27FC236}">
                <a16:creationId xmlns:a16="http://schemas.microsoft.com/office/drawing/2014/main" id="{703154FF-B515-5419-2410-5042D6E1BD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0223" y="134715"/>
            <a:ext cx="2239153" cy="690792"/>
          </a:xfrm>
          <a:prstGeom prst="rect">
            <a:avLst/>
          </a:prstGeom>
          <a:noFill/>
        </p:spPr>
      </p:pic>
      <p:pic>
        <p:nvPicPr>
          <p:cNvPr id="8" name="Image 7">
            <a:extLst>
              <a:ext uri="{FF2B5EF4-FFF2-40B4-BE49-F238E27FC236}">
                <a16:creationId xmlns:a16="http://schemas.microsoft.com/office/drawing/2014/main" id="{66D0D4E9-3BB9-7CC3-DD63-F8E865026AAB}"/>
              </a:ext>
            </a:extLst>
          </p:cNvPr>
          <p:cNvPicPr>
            <a:picLocks noChangeAspect="1"/>
          </p:cNvPicPr>
          <p:nvPr/>
        </p:nvPicPr>
        <p:blipFill>
          <a:blip r:embed="rId5"/>
          <a:stretch>
            <a:fillRect/>
          </a:stretch>
        </p:blipFill>
        <p:spPr>
          <a:xfrm>
            <a:off x="5604504" y="93032"/>
            <a:ext cx="2084267" cy="774157"/>
          </a:xfrm>
          <a:prstGeom prst="rect">
            <a:avLst/>
          </a:prstGeom>
        </p:spPr>
      </p:pic>
      <p:pic>
        <p:nvPicPr>
          <p:cNvPr id="11" name="Image 10">
            <a:extLst>
              <a:ext uri="{FF2B5EF4-FFF2-40B4-BE49-F238E27FC236}">
                <a16:creationId xmlns:a16="http://schemas.microsoft.com/office/drawing/2014/main" id="{D832A4E4-1B8E-F185-A371-CCA6B10E749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58231" y="107906"/>
            <a:ext cx="1504344" cy="744407"/>
          </a:xfrm>
          <a:prstGeom prst="rect">
            <a:avLst/>
          </a:prstGeom>
          <a:noFill/>
        </p:spPr>
      </p:pic>
      <p:pic>
        <p:nvPicPr>
          <p:cNvPr id="12" name="Image 11">
            <a:extLst>
              <a:ext uri="{FF2B5EF4-FFF2-40B4-BE49-F238E27FC236}">
                <a16:creationId xmlns:a16="http://schemas.microsoft.com/office/drawing/2014/main" id="{1AEE0FF1-B1BB-A48E-6DF4-2F2695101CF3}"/>
              </a:ext>
            </a:extLst>
          </p:cNvPr>
          <p:cNvPicPr>
            <a:picLocks noChangeAspect="1"/>
          </p:cNvPicPr>
          <p:nvPr/>
        </p:nvPicPr>
        <p:blipFill>
          <a:blip r:embed="rId7"/>
          <a:stretch>
            <a:fillRect/>
          </a:stretch>
        </p:blipFill>
        <p:spPr>
          <a:xfrm>
            <a:off x="11051835" y="97348"/>
            <a:ext cx="739111" cy="792540"/>
          </a:xfrm>
          <a:prstGeom prst="rect">
            <a:avLst/>
          </a:prstGeom>
        </p:spPr>
      </p:pic>
    </p:spTree>
    <p:extLst>
      <p:ext uri="{BB962C8B-B14F-4D97-AF65-F5344CB8AC3E}">
        <p14:creationId xmlns:p14="http://schemas.microsoft.com/office/powerpoint/2010/main" val="600733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E2FF457-4AF3-BF5F-8245-DAD3283D295A}"/>
              </a:ext>
            </a:extLst>
          </p:cNvPr>
          <p:cNvSpPr txBox="1"/>
          <p:nvPr/>
        </p:nvSpPr>
        <p:spPr>
          <a:xfrm>
            <a:off x="1799899" y="1177277"/>
            <a:ext cx="8168001" cy="1200329"/>
          </a:xfrm>
          <a:prstGeom prst="rect">
            <a:avLst/>
          </a:prstGeom>
          <a:noFill/>
        </p:spPr>
        <p:txBody>
          <a:bodyPr wrap="square">
            <a:spAutoFit/>
          </a:bodyPr>
          <a:lstStyle/>
          <a:p>
            <a:r>
              <a:rPr lang="fr-FR" sz="3600" b="1" dirty="0">
                <a:solidFill>
                  <a:srgbClr val="FF4610"/>
                </a:solidFill>
                <a:latin typeface="Calibri" panose="020F0502020204030204" pitchFamily="34" charset="0"/>
                <a:cs typeface="Calibri" panose="020F0502020204030204" pitchFamily="34" charset="0"/>
              </a:rPr>
              <a:t>EPR2 : caractéristiques, innovations de conception et renforcement de la sûreté </a:t>
            </a:r>
          </a:p>
        </p:txBody>
      </p:sp>
      <p:sp>
        <p:nvSpPr>
          <p:cNvPr id="10" name="ZoneTexte 9">
            <a:extLst>
              <a:ext uri="{FF2B5EF4-FFF2-40B4-BE49-F238E27FC236}">
                <a16:creationId xmlns:a16="http://schemas.microsoft.com/office/drawing/2014/main" id="{1447AEBC-9692-315B-E429-7D5867CAC9FC}"/>
              </a:ext>
            </a:extLst>
          </p:cNvPr>
          <p:cNvSpPr txBox="1"/>
          <p:nvPr/>
        </p:nvSpPr>
        <p:spPr>
          <a:xfrm>
            <a:off x="344980" y="2424535"/>
            <a:ext cx="10133563" cy="400110"/>
          </a:xfrm>
          <a:prstGeom prst="rect">
            <a:avLst/>
          </a:prstGeom>
          <a:noFill/>
        </p:spPr>
        <p:txBody>
          <a:bodyPr wrap="square">
            <a:spAutoFit/>
          </a:bodyPr>
          <a:lstStyle/>
          <a:p>
            <a:r>
              <a:rPr lang="fr-FR" sz="2000" b="1" dirty="0">
                <a:latin typeface="Calibri" panose="020F0502020204030204" pitchFamily="34" charset="0"/>
                <a:ea typeface="Calibri" panose="020F0502020204030204" pitchFamily="34" charset="0"/>
                <a:cs typeface="Calibri" panose="020F0502020204030204" pitchFamily="34" charset="0"/>
              </a:rPr>
              <a:t>Objectifs : </a:t>
            </a:r>
          </a:p>
        </p:txBody>
      </p:sp>
      <p:sp>
        <p:nvSpPr>
          <p:cNvPr id="6" name="ZoneTexte 5">
            <a:extLst>
              <a:ext uri="{FF2B5EF4-FFF2-40B4-BE49-F238E27FC236}">
                <a16:creationId xmlns:a16="http://schemas.microsoft.com/office/drawing/2014/main" id="{4016C5B2-4D7E-A865-D3D5-1F0768B5C9AB}"/>
              </a:ext>
            </a:extLst>
          </p:cNvPr>
          <p:cNvSpPr txBox="1"/>
          <p:nvPr/>
        </p:nvSpPr>
        <p:spPr>
          <a:xfrm>
            <a:off x="183517" y="2999037"/>
            <a:ext cx="11932283" cy="2246769"/>
          </a:xfrm>
          <a:prstGeom prst="rect">
            <a:avLst/>
          </a:prstGeom>
          <a:noFill/>
        </p:spPr>
        <p:txBody>
          <a:bodyPr wrap="square">
            <a:spAutoFit/>
          </a:bodyPr>
          <a:lstStyle/>
          <a:p>
            <a:pPr marL="342900" indent="-342900">
              <a:buFont typeface="Wingdings" panose="05000000000000000000" pitchFamily="2" charset="2"/>
              <a:buChar char="q"/>
              <a:defRPr/>
            </a:pPr>
            <a:r>
              <a:rPr lang="fr-FR" altLang="fr-FR" sz="2000" dirty="0">
                <a:latin typeface="Calibri" panose="020F0502020204030204" pitchFamily="34" charset="0"/>
                <a:ea typeface="Calibri" panose="020F0502020204030204" pitchFamily="34" charset="0"/>
                <a:cs typeface="Calibri" panose="020F0502020204030204" pitchFamily="34" charset="0"/>
              </a:rPr>
              <a:t>Optimiser les coûts et délais de fabrication à partir du REX</a:t>
            </a:r>
          </a:p>
          <a:p>
            <a:pPr marL="342900" indent="-342900">
              <a:buFont typeface="Wingdings" panose="05000000000000000000" pitchFamily="2" charset="2"/>
              <a:buChar char="q"/>
              <a:defRPr/>
            </a:pPr>
            <a:r>
              <a:rPr lang="fr-FR" altLang="fr-FR" sz="2000" dirty="0">
                <a:latin typeface="Calibri" panose="020F0502020204030204" pitchFamily="34" charset="0"/>
                <a:ea typeface="Calibri" panose="020F0502020204030204" pitchFamily="34" charset="0"/>
                <a:cs typeface="Calibri" panose="020F0502020204030204" pitchFamily="34" charset="0"/>
              </a:rPr>
              <a:t>Etre intégré dans un Mix de production comprenant des énergies renouvelables intermittentes et donc nécessité d’être pilotable</a:t>
            </a:r>
          </a:p>
          <a:p>
            <a:pPr marL="342900" indent="-342900">
              <a:buFont typeface="Wingdings" panose="05000000000000000000" pitchFamily="2" charset="2"/>
              <a:buChar char="q"/>
              <a:defRPr/>
            </a:pPr>
            <a:r>
              <a:rPr lang="fr-FR" altLang="fr-FR" sz="2000" dirty="0">
                <a:latin typeface="Calibri" panose="020F0502020204030204" pitchFamily="34" charset="0"/>
                <a:ea typeface="Calibri" panose="020F0502020204030204" pitchFamily="34" charset="0"/>
                <a:cs typeface="Calibri" panose="020F0502020204030204" pitchFamily="34" charset="0"/>
              </a:rPr>
              <a:t>Intégrer les enjeux du changement climatique </a:t>
            </a:r>
            <a:r>
              <a:rPr lang="fr-FR" altLang="fr-FR" sz="2000" b="1" dirty="0">
                <a:latin typeface="Calibri" panose="020F0502020204030204" pitchFamily="34" charset="0"/>
                <a:ea typeface="Calibri" panose="020F0502020204030204" pitchFamily="34" charset="0"/>
                <a:cs typeface="Calibri" panose="020F0502020204030204" pitchFamily="34" charset="0"/>
              </a:rPr>
              <a:t>4g CO</a:t>
            </a:r>
            <a:r>
              <a:rPr lang="fr-FR" altLang="fr-FR" sz="2000" b="1" baseline="-25000" dirty="0">
                <a:latin typeface="Calibri" panose="020F0502020204030204" pitchFamily="34" charset="0"/>
                <a:ea typeface="Calibri" panose="020F0502020204030204" pitchFamily="34" charset="0"/>
                <a:cs typeface="Calibri" panose="020F0502020204030204" pitchFamily="34" charset="0"/>
              </a:rPr>
              <a:t>2 </a:t>
            </a:r>
            <a:r>
              <a:rPr lang="fr-FR" altLang="fr-FR" sz="2000" b="1" dirty="0">
                <a:latin typeface="Calibri" panose="020F0502020204030204" pitchFamily="34" charset="0"/>
                <a:ea typeface="Calibri" panose="020F0502020204030204" pitchFamily="34" charset="0"/>
                <a:cs typeface="Calibri" panose="020F0502020204030204" pitchFamily="34" charset="0"/>
              </a:rPr>
              <a:t>/KWh  </a:t>
            </a:r>
            <a:r>
              <a:rPr lang="fr-FR" altLang="fr-FR" sz="2000" dirty="0">
                <a:latin typeface="Calibri" panose="020F0502020204030204" pitchFamily="34" charset="0"/>
                <a:ea typeface="Calibri" panose="020F0502020204030204" pitchFamily="34" charset="0"/>
                <a:cs typeface="Calibri" panose="020F0502020204030204" pitchFamily="34" charset="0"/>
              </a:rPr>
              <a:t>(éolien 7</a:t>
            </a:r>
            <a:r>
              <a:rPr lang="fr-FR" altLang="fr-FR" sz="2000" b="1" dirty="0">
                <a:latin typeface="Calibri" panose="020F0502020204030204" pitchFamily="34" charset="0"/>
                <a:ea typeface="Calibri" panose="020F0502020204030204" pitchFamily="34" charset="0"/>
                <a:cs typeface="Calibri" panose="020F0502020204030204" pitchFamily="34" charset="0"/>
              </a:rPr>
              <a:t> </a:t>
            </a:r>
            <a:r>
              <a:rPr lang="fr-FR" altLang="fr-FR" sz="2000" dirty="0">
                <a:latin typeface="Calibri" panose="020F0502020204030204" pitchFamily="34" charset="0"/>
                <a:ea typeface="Calibri" panose="020F0502020204030204" pitchFamily="34" charset="0"/>
                <a:cs typeface="Calibri" panose="020F0502020204030204" pitchFamily="34" charset="0"/>
              </a:rPr>
              <a:t>CO</a:t>
            </a:r>
            <a:r>
              <a:rPr lang="fr-FR" altLang="fr-FR" sz="2000" baseline="-25000" dirty="0">
                <a:latin typeface="Calibri" panose="020F0502020204030204" pitchFamily="34" charset="0"/>
                <a:ea typeface="Calibri" panose="020F0502020204030204" pitchFamily="34" charset="0"/>
                <a:cs typeface="Calibri" panose="020F0502020204030204" pitchFamily="34" charset="0"/>
              </a:rPr>
              <a:t>2</a:t>
            </a:r>
            <a:r>
              <a:rPr lang="fr-FR" altLang="fr-FR" sz="2000" dirty="0">
                <a:latin typeface="Calibri" panose="020F0502020204030204" pitchFamily="34" charset="0"/>
                <a:ea typeface="Calibri" panose="020F0502020204030204" pitchFamily="34" charset="0"/>
                <a:cs typeface="Calibri" panose="020F0502020204030204" pitchFamily="34" charset="0"/>
              </a:rPr>
              <a:t>/KWh, solaire 55 CO</a:t>
            </a:r>
            <a:r>
              <a:rPr lang="fr-FR" altLang="fr-FR" sz="2000" baseline="-25000" dirty="0">
                <a:latin typeface="Calibri" panose="020F0502020204030204" pitchFamily="34" charset="0"/>
                <a:ea typeface="Calibri" panose="020F0502020204030204" pitchFamily="34" charset="0"/>
                <a:cs typeface="Calibri" panose="020F0502020204030204" pitchFamily="34" charset="0"/>
              </a:rPr>
              <a:t>2</a:t>
            </a:r>
            <a:r>
              <a:rPr lang="fr-FR" altLang="fr-FR" sz="2000" dirty="0">
                <a:latin typeface="Calibri" panose="020F0502020204030204" pitchFamily="34" charset="0"/>
                <a:ea typeface="Calibri" panose="020F0502020204030204" pitchFamily="34" charset="0"/>
                <a:cs typeface="Calibri" panose="020F0502020204030204" pitchFamily="34" charset="0"/>
              </a:rPr>
              <a:t>/KWh, gaz 400 CO</a:t>
            </a:r>
            <a:r>
              <a:rPr lang="fr-FR" altLang="fr-FR" sz="2000" baseline="-25000" dirty="0">
                <a:latin typeface="Calibri" panose="020F0502020204030204" pitchFamily="34" charset="0"/>
                <a:ea typeface="Calibri" panose="020F0502020204030204" pitchFamily="34" charset="0"/>
                <a:cs typeface="Calibri" panose="020F0502020204030204" pitchFamily="34" charset="0"/>
              </a:rPr>
              <a:t>2</a:t>
            </a:r>
            <a:r>
              <a:rPr lang="fr-FR" altLang="fr-FR" sz="2000" dirty="0">
                <a:latin typeface="Calibri" panose="020F0502020204030204" pitchFamily="34" charset="0"/>
                <a:ea typeface="Calibri" panose="020F0502020204030204" pitchFamily="34" charset="0"/>
                <a:cs typeface="Calibri" panose="020F0502020204030204" pitchFamily="34" charset="0"/>
              </a:rPr>
              <a:t>/KWh, pétrole 700 CO</a:t>
            </a:r>
            <a:r>
              <a:rPr lang="fr-FR" altLang="fr-FR" sz="2000" baseline="-25000" dirty="0">
                <a:latin typeface="Calibri" panose="020F0502020204030204" pitchFamily="34" charset="0"/>
                <a:ea typeface="Calibri" panose="020F0502020204030204" pitchFamily="34" charset="0"/>
                <a:cs typeface="Calibri" panose="020F0502020204030204" pitchFamily="34" charset="0"/>
              </a:rPr>
              <a:t>2</a:t>
            </a:r>
            <a:r>
              <a:rPr lang="fr-FR" altLang="fr-FR" sz="2000" dirty="0">
                <a:latin typeface="Calibri" panose="020F0502020204030204" pitchFamily="34" charset="0"/>
                <a:ea typeface="Calibri" panose="020F0502020204030204" pitchFamily="34" charset="0"/>
                <a:cs typeface="Calibri" panose="020F0502020204030204" pitchFamily="34" charset="0"/>
              </a:rPr>
              <a:t>/KWh, charbon 1000 CO</a:t>
            </a:r>
            <a:r>
              <a:rPr lang="fr-FR" altLang="fr-FR" sz="2000" baseline="-25000" dirty="0">
                <a:latin typeface="Calibri" panose="020F0502020204030204" pitchFamily="34" charset="0"/>
                <a:ea typeface="Calibri" panose="020F0502020204030204" pitchFamily="34" charset="0"/>
                <a:cs typeface="Calibri" panose="020F0502020204030204" pitchFamily="34" charset="0"/>
              </a:rPr>
              <a:t>2</a:t>
            </a:r>
            <a:r>
              <a:rPr lang="fr-FR" altLang="fr-FR" sz="2000" dirty="0">
                <a:latin typeface="Calibri" panose="020F0502020204030204" pitchFamily="34" charset="0"/>
                <a:ea typeface="Calibri" panose="020F0502020204030204" pitchFamily="34" charset="0"/>
                <a:cs typeface="Calibri" panose="020F0502020204030204" pitchFamily="34" charset="0"/>
              </a:rPr>
              <a:t>/KWh)</a:t>
            </a:r>
          </a:p>
          <a:p>
            <a:pPr marL="342900" indent="-342900">
              <a:buFont typeface="Wingdings" panose="05000000000000000000" pitchFamily="2" charset="2"/>
              <a:buChar char="q"/>
              <a:defRPr/>
            </a:pPr>
            <a:r>
              <a:rPr lang="fr-FR" altLang="fr-FR" sz="2000" dirty="0">
                <a:latin typeface="Calibri" panose="020F0502020204030204" pitchFamily="34" charset="0"/>
                <a:ea typeface="Calibri" panose="020F0502020204030204" pitchFamily="34" charset="0"/>
                <a:cs typeface="Calibri" panose="020F0502020204030204" pitchFamily="34" charset="0"/>
              </a:rPr>
              <a:t>Performances de sûreté augmentées</a:t>
            </a:r>
          </a:p>
          <a:p>
            <a:pPr marL="342900" indent="-342900">
              <a:buFont typeface="Wingdings" panose="05000000000000000000" pitchFamily="2" charset="2"/>
              <a:buChar char="q"/>
              <a:defRPr/>
            </a:pPr>
            <a:endParaRPr lang="fr-FR" sz="2000" dirty="0">
              <a:latin typeface="Calibri" panose="020F0502020204030204" pitchFamily="34" charset="0"/>
              <a:ea typeface="Calibri" panose="020F0502020204030204" pitchFamily="34" charset="0"/>
              <a:cs typeface="Calibri" panose="020F0502020204030204" pitchFamily="34" charset="0"/>
            </a:endParaRPr>
          </a:p>
        </p:txBody>
      </p:sp>
      <p:sp>
        <p:nvSpPr>
          <p:cNvPr id="13" name="ZoneTexte 12">
            <a:extLst>
              <a:ext uri="{FF2B5EF4-FFF2-40B4-BE49-F238E27FC236}">
                <a16:creationId xmlns:a16="http://schemas.microsoft.com/office/drawing/2014/main" id="{145C24BB-D939-247D-F876-FC57E9D473FF}"/>
              </a:ext>
            </a:extLst>
          </p:cNvPr>
          <p:cNvSpPr txBox="1"/>
          <p:nvPr/>
        </p:nvSpPr>
        <p:spPr>
          <a:xfrm>
            <a:off x="88421" y="6488668"/>
            <a:ext cx="6094562" cy="369332"/>
          </a:xfrm>
          <a:prstGeom prst="rect">
            <a:avLst/>
          </a:prstGeom>
          <a:noFill/>
        </p:spPr>
        <p:txBody>
          <a:bodyPr wrap="square">
            <a:spAutoFit/>
          </a:bodyPr>
          <a:lstStyle/>
          <a:p>
            <a:r>
              <a:rPr lang="fr-FR" sz="1800" i="1" dirty="0"/>
              <a:t>D. BERQUEZ </a:t>
            </a:r>
            <a:endParaRPr lang="fr-FR" dirty="0"/>
          </a:p>
        </p:txBody>
      </p:sp>
      <p:pic>
        <p:nvPicPr>
          <p:cNvPr id="2" name="Image 1">
            <a:extLst>
              <a:ext uri="{FF2B5EF4-FFF2-40B4-BE49-F238E27FC236}">
                <a16:creationId xmlns:a16="http://schemas.microsoft.com/office/drawing/2014/main" id="{54124E2A-EAF1-6803-1456-02CB56E81C3A}"/>
              </a:ext>
            </a:extLst>
          </p:cNvPr>
          <p:cNvPicPr>
            <a:picLocks noChangeAspect="1"/>
          </p:cNvPicPr>
          <p:nvPr/>
        </p:nvPicPr>
        <p:blipFill>
          <a:blip r:embed="rId2"/>
          <a:stretch>
            <a:fillRect/>
          </a:stretch>
        </p:blipFill>
        <p:spPr>
          <a:xfrm>
            <a:off x="522888" y="134715"/>
            <a:ext cx="1442761" cy="708780"/>
          </a:xfrm>
          <a:prstGeom prst="rect">
            <a:avLst/>
          </a:prstGeom>
        </p:spPr>
      </p:pic>
      <p:pic>
        <p:nvPicPr>
          <p:cNvPr id="5" name="Image 4">
            <a:extLst>
              <a:ext uri="{FF2B5EF4-FFF2-40B4-BE49-F238E27FC236}">
                <a16:creationId xmlns:a16="http://schemas.microsoft.com/office/drawing/2014/main" id="{D71B6548-D1EA-F27A-8991-15A787B724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0223" y="134715"/>
            <a:ext cx="2239153" cy="690792"/>
          </a:xfrm>
          <a:prstGeom prst="rect">
            <a:avLst/>
          </a:prstGeom>
          <a:noFill/>
        </p:spPr>
      </p:pic>
      <p:pic>
        <p:nvPicPr>
          <p:cNvPr id="8" name="Image 7">
            <a:extLst>
              <a:ext uri="{FF2B5EF4-FFF2-40B4-BE49-F238E27FC236}">
                <a16:creationId xmlns:a16="http://schemas.microsoft.com/office/drawing/2014/main" id="{79CCBCCC-B874-161E-CFA6-BB4C605DFC60}"/>
              </a:ext>
            </a:extLst>
          </p:cNvPr>
          <p:cNvPicPr>
            <a:picLocks noChangeAspect="1"/>
          </p:cNvPicPr>
          <p:nvPr/>
        </p:nvPicPr>
        <p:blipFill>
          <a:blip r:embed="rId4"/>
          <a:stretch>
            <a:fillRect/>
          </a:stretch>
        </p:blipFill>
        <p:spPr>
          <a:xfrm>
            <a:off x="5604504" y="93032"/>
            <a:ext cx="2084267" cy="774157"/>
          </a:xfrm>
          <a:prstGeom prst="rect">
            <a:avLst/>
          </a:prstGeom>
        </p:spPr>
      </p:pic>
      <p:pic>
        <p:nvPicPr>
          <p:cNvPr id="9" name="Image 8">
            <a:extLst>
              <a:ext uri="{FF2B5EF4-FFF2-40B4-BE49-F238E27FC236}">
                <a16:creationId xmlns:a16="http://schemas.microsoft.com/office/drawing/2014/main" id="{5402866C-71CE-A2C5-AF3E-962ECB69ABE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58231" y="107906"/>
            <a:ext cx="1504344" cy="744407"/>
          </a:xfrm>
          <a:prstGeom prst="rect">
            <a:avLst/>
          </a:prstGeom>
          <a:noFill/>
        </p:spPr>
      </p:pic>
      <p:pic>
        <p:nvPicPr>
          <p:cNvPr id="11" name="Image 10">
            <a:extLst>
              <a:ext uri="{FF2B5EF4-FFF2-40B4-BE49-F238E27FC236}">
                <a16:creationId xmlns:a16="http://schemas.microsoft.com/office/drawing/2014/main" id="{4C96E50D-9E12-55AC-5652-7393DB97F08F}"/>
              </a:ext>
            </a:extLst>
          </p:cNvPr>
          <p:cNvPicPr>
            <a:picLocks noChangeAspect="1"/>
          </p:cNvPicPr>
          <p:nvPr/>
        </p:nvPicPr>
        <p:blipFill>
          <a:blip r:embed="rId6"/>
          <a:stretch>
            <a:fillRect/>
          </a:stretch>
        </p:blipFill>
        <p:spPr>
          <a:xfrm>
            <a:off x="11051835" y="97348"/>
            <a:ext cx="739111" cy="792540"/>
          </a:xfrm>
          <a:prstGeom prst="rect">
            <a:avLst/>
          </a:prstGeom>
        </p:spPr>
      </p:pic>
    </p:spTree>
    <p:extLst>
      <p:ext uri="{BB962C8B-B14F-4D97-AF65-F5344CB8AC3E}">
        <p14:creationId xmlns:p14="http://schemas.microsoft.com/office/powerpoint/2010/main" val="3387386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E2FF457-4AF3-BF5F-8245-DAD3283D295A}"/>
              </a:ext>
            </a:extLst>
          </p:cNvPr>
          <p:cNvSpPr txBox="1"/>
          <p:nvPr/>
        </p:nvSpPr>
        <p:spPr>
          <a:xfrm>
            <a:off x="2118920" y="1040171"/>
            <a:ext cx="8168001" cy="1200329"/>
          </a:xfrm>
          <a:prstGeom prst="rect">
            <a:avLst/>
          </a:prstGeom>
          <a:noFill/>
        </p:spPr>
        <p:txBody>
          <a:bodyPr wrap="square">
            <a:spAutoFit/>
          </a:bodyPr>
          <a:lstStyle/>
          <a:p>
            <a:pPr algn="ctr"/>
            <a:r>
              <a:rPr lang="fr-FR" sz="3600" b="1" dirty="0">
                <a:solidFill>
                  <a:srgbClr val="FF4610"/>
                </a:solidFill>
                <a:latin typeface="Calibri" panose="020F0502020204030204" pitchFamily="34" charset="0"/>
                <a:cs typeface="Calibri" panose="020F0502020204030204" pitchFamily="34" charset="0"/>
              </a:rPr>
              <a:t>EPR2 : caractéristiques, innovations de conception et renforcement de la sûreté </a:t>
            </a:r>
          </a:p>
        </p:txBody>
      </p:sp>
      <p:sp>
        <p:nvSpPr>
          <p:cNvPr id="10" name="ZoneTexte 9">
            <a:extLst>
              <a:ext uri="{FF2B5EF4-FFF2-40B4-BE49-F238E27FC236}">
                <a16:creationId xmlns:a16="http://schemas.microsoft.com/office/drawing/2014/main" id="{1447AEBC-9692-315B-E429-7D5867CAC9FC}"/>
              </a:ext>
            </a:extLst>
          </p:cNvPr>
          <p:cNvSpPr txBox="1"/>
          <p:nvPr/>
        </p:nvSpPr>
        <p:spPr>
          <a:xfrm>
            <a:off x="175634" y="2458834"/>
            <a:ext cx="10133563" cy="400110"/>
          </a:xfrm>
          <a:prstGeom prst="rect">
            <a:avLst/>
          </a:prstGeom>
          <a:noFill/>
        </p:spPr>
        <p:txBody>
          <a:bodyPr wrap="square">
            <a:spAutoFit/>
          </a:bodyPr>
          <a:lstStyle/>
          <a:p>
            <a:r>
              <a:rPr lang="fr-FR" sz="2000" b="1" dirty="0">
                <a:latin typeface="Calibri" panose="020F0502020204030204" pitchFamily="34" charset="0"/>
                <a:ea typeface="Calibri" panose="020F0502020204030204" pitchFamily="34" charset="0"/>
                <a:cs typeface="Calibri" panose="020F0502020204030204" pitchFamily="34" charset="0"/>
              </a:rPr>
              <a:t>Améliorations de la conception : </a:t>
            </a:r>
          </a:p>
        </p:txBody>
      </p:sp>
      <p:sp>
        <p:nvSpPr>
          <p:cNvPr id="6" name="ZoneTexte 5">
            <a:extLst>
              <a:ext uri="{FF2B5EF4-FFF2-40B4-BE49-F238E27FC236}">
                <a16:creationId xmlns:a16="http://schemas.microsoft.com/office/drawing/2014/main" id="{4016C5B2-4D7E-A865-D3D5-1F0768B5C9AB}"/>
              </a:ext>
            </a:extLst>
          </p:cNvPr>
          <p:cNvSpPr txBox="1"/>
          <p:nvPr/>
        </p:nvSpPr>
        <p:spPr>
          <a:xfrm>
            <a:off x="783205" y="2994914"/>
            <a:ext cx="10625589" cy="3785652"/>
          </a:xfrm>
          <a:prstGeom prst="rect">
            <a:avLst/>
          </a:prstGeom>
          <a:noFill/>
        </p:spPr>
        <p:txBody>
          <a:bodyPr wrap="square">
            <a:spAutoFit/>
          </a:bodyPr>
          <a:lstStyle/>
          <a:p>
            <a:pPr>
              <a:defRPr/>
            </a:pPr>
            <a:r>
              <a:rPr lang="fr-FR" sz="2000" dirty="0">
                <a:solidFill>
                  <a:srgbClr val="FD5814"/>
                </a:solidFill>
                <a:latin typeface="Calibri" panose="020F0502020204030204" pitchFamily="34" charset="0"/>
                <a:ea typeface="Calibri" panose="020F0502020204030204" pitchFamily="34" charset="0"/>
                <a:cs typeface="Calibri" panose="020F0502020204030204" pitchFamily="34" charset="0"/>
              </a:rPr>
              <a:t>Produit évolutionnaire, pas de rupture technologique, </a:t>
            </a:r>
            <a:r>
              <a:rPr lang="fr-FR" sz="2000" dirty="0">
                <a:latin typeface="Calibri" panose="020F0502020204030204" pitchFamily="34" charset="0"/>
                <a:ea typeface="Calibri" panose="020F0502020204030204" pitchFamily="34" charset="0"/>
                <a:cs typeface="Calibri" panose="020F0502020204030204" pitchFamily="34" charset="0"/>
              </a:rPr>
              <a:t>issu des réacteurs Français et </a:t>
            </a:r>
            <a:r>
              <a:rPr lang="fr-FR" sz="2000" dirty="0" err="1">
                <a:latin typeface="Calibri" panose="020F0502020204030204" pitchFamily="34" charset="0"/>
                <a:ea typeface="Calibri" panose="020F0502020204030204" pitchFamily="34" charset="0"/>
                <a:cs typeface="Calibri" panose="020F0502020204030204" pitchFamily="34" charset="0"/>
              </a:rPr>
              <a:t>Konvoi</a:t>
            </a:r>
            <a:r>
              <a:rPr lang="fr-FR" sz="2000" dirty="0">
                <a:latin typeface="Calibri" panose="020F0502020204030204" pitchFamily="34" charset="0"/>
                <a:ea typeface="Calibri" panose="020F0502020204030204" pitchFamily="34" charset="0"/>
                <a:cs typeface="Calibri" panose="020F0502020204030204" pitchFamily="34" charset="0"/>
              </a:rPr>
              <a:t> Allemand</a:t>
            </a:r>
          </a:p>
          <a:p>
            <a:pPr marL="342900" indent="-342900">
              <a:buFont typeface="Wingdings" panose="05000000000000000000" pitchFamily="2" charset="2"/>
              <a:buChar char="q"/>
              <a:defRPr/>
            </a:pPr>
            <a:endParaRPr lang="fr-FR" sz="20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q"/>
              <a:defRPr/>
            </a:pPr>
            <a:r>
              <a:rPr lang="fr-FR" altLang="fr-FR" sz="2000" dirty="0">
                <a:latin typeface="Calibri" panose="020F0502020204030204" pitchFamily="34" charset="0"/>
                <a:ea typeface="Calibri" panose="020F0502020204030204" pitchFamily="34" charset="0"/>
                <a:cs typeface="Calibri" panose="020F0502020204030204" pitchFamily="34" charset="0"/>
              </a:rPr>
              <a:t>Augmentation du nombre des préfabrications, moins de soudures sur site =&gt; coût et qualité de réalisation optimisés</a:t>
            </a:r>
          </a:p>
          <a:p>
            <a:pPr marL="342900" indent="-342900">
              <a:buFont typeface="Wingdings" panose="05000000000000000000" pitchFamily="2" charset="2"/>
              <a:buChar char="q"/>
              <a:defRPr/>
            </a:pPr>
            <a:r>
              <a:rPr lang="fr-FR" altLang="fr-FR" sz="2000" dirty="0">
                <a:latin typeface="Calibri" panose="020F0502020204030204" pitchFamily="34" charset="0"/>
                <a:ea typeface="Calibri" panose="020F0502020204030204" pitchFamily="34" charset="0"/>
                <a:cs typeface="Calibri" panose="020F0502020204030204" pitchFamily="34" charset="0"/>
              </a:rPr>
              <a:t>Augmentation du nombre des standardisations des équipements =&gt; dialogue avec les fournisseurs facilité</a:t>
            </a:r>
          </a:p>
          <a:p>
            <a:pPr marL="342900" indent="-342900">
              <a:buFont typeface="Wingdings" panose="05000000000000000000" pitchFamily="2" charset="2"/>
              <a:buChar char="q"/>
              <a:defRPr/>
            </a:pPr>
            <a:r>
              <a:rPr lang="fr-FR" altLang="fr-FR" sz="2000" dirty="0">
                <a:latin typeface="Calibri" panose="020F0502020204030204" pitchFamily="34" charset="0"/>
                <a:ea typeface="Calibri" panose="020F0502020204030204" pitchFamily="34" charset="0"/>
                <a:cs typeface="Calibri" panose="020F0502020204030204" pitchFamily="34" charset="0"/>
              </a:rPr>
              <a:t>Disponibilité accrue (arrêts plus courts et moins nombreux) =&gt; coût</a:t>
            </a:r>
          </a:p>
          <a:p>
            <a:pPr marL="342900" indent="-342900">
              <a:buFont typeface="Wingdings" panose="05000000000000000000" pitchFamily="2" charset="2"/>
              <a:buChar char="q"/>
              <a:defRPr/>
            </a:pPr>
            <a:r>
              <a:rPr lang="fr-FR" altLang="fr-FR" sz="2000" dirty="0">
                <a:latin typeface="Calibri" panose="020F0502020204030204" pitchFamily="34" charset="0"/>
                <a:ea typeface="Calibri" panose="020F0502020204030204" pitchFamily="34" charset="0"/>
                <a:cs typeface="Calibri" panose="020F0502020204030204" pitchFamily="34" charset="0"/>
              </a:rPr>
              <a:t>Cuve : réflecteur de neutrons =&gt; cuve mieux protégée et économie combustible =&gt; coût et durée de fonctionnement</a:t>
            </a:r>
          </a:p>
          <a:p>
            <a:pPr marL="342900" indent="-342900">
              <a:buFont typeface="Wingdings" panose="05000000000000000000" pitchFamily="2" charset="2"/>
              <a:buChar char="q"/>
              <a:defRPr/>
            </a:pPr>
            <a:r>
              <a:rPr lang="fr-FR" altLang="fr-FR" sz="2000" dirty="0">
                <a:latin typeface="Calibri" panose="020F0502020204030204" pitchFamily="34" charset="0"/>
                <a:ea typeface="Calibri" panose="020F0502020204030204" pitchFamily="34" charset="0"/>
                <a:cs typeface="Calibri" panose="020F0502020204030204" pitchFamily="34" charset="0"/>
              </a:rPr>
              <a:t>Durée de fonctionnement envisagée : 60 ans dès la conception</a:t>
            </a:r>
          </a:p>
          <a:p>
            <a:pPr marL="342900" indent="-342900">
              <a:buFont typeface="Wingdings" panose="05000000000000000000" pitchFamily="2" charset="2"/>
              <a:buChar char="q"/>
              <a:defRPr/>
            </a:pPr>
            <a:r>
              <a:rPr lang="fr-FR" altLang="fr-FR" sz="2000" dirty="0">
                <a:latin typeface="Calibri" panose="020F0502020204030204" pitchFamily="34" charset="0"/>
                <a:ea typeface="Calibri" panose="020F0502020204030204" pitchFamily="34" charset="0"/>
                <a:cs typeface="Calibri" panose="020F0502020204030204" pitchFamily="34" charset="0"/>
              </a:rPr>
              <a:t>Rendement accru 37% : pression vapeur, GV, turbine ARABELLE</a:t>
            </a:r>
          </a:p>
          <a:p>
            <a:pPr marL="342900" indent="-342900">
              <a:buFont typeface="Wingdings" panose="05000000000000000000" pitchFamily="2" charset="2"/>
              <a:buChar char="q"/>
              <a:defRPr/>
            </a:pPr>
            <a:endParaRPr lang="fr-FR" sz="2000" dirty="0">
              <a:latin typeface="Calibri" panose="020F0502020204030204" pitchFamily="34" charset="0"/>
              <a:ea typeface="Calibri" panose="020F0502020204030204" pitchFamily="34" charset="0"/>
              <a:cs typeface="Calibri" panose="020F0502020204030204" pitchFamily="34" charset="0"/>
            </a:endParaRPr>
          </a:p>
        </p:txBody>
      </p:sp>
      <p:sp>
        <p:nvSpPr>
          <p:cNvPr id="13" name="ZoneTexte 12">
            <a:extLst>
              <a:ext uri="{FF2B5EF4-FFF2-40B4-BE49-F238E27FC236}">
                <a16:creationId xmlns:a16="http://schemas.microsoft.com/office/drawing/2014/main" id="{145C24BB-D939-247D-F876-FC57E9D473FF}"/>
              </a:ext>
            </a:extLst>
          </p:cNvPr>
          <p:cNvSpPr txBox="1"/>
          <p:nvPr/>
        </p:nvSpPr>
        <p:spPr>
          <a:xfrm>
            <a:off x="88421" y="6488668"/>
            <a:ext cx="6094562" cy="369332"/>
          </a:xfrm>
          <a:prstGeom prst="rect">
            <a:avLst/>
          </a:prstGeom>
          <a:noFill/>
        </p:spPr>
        <p:txBody>
          <a:bodyPr wrap="square">
            <a:spAutoFit/>
          </a:bodyPr>
          <a:lstStyle/>
          <a:p>
            <a:r>
              <a:rPr lang="fr-FR" sz="1800" i="1" dirty="0"/>
              <a:t>D. BERQUEZ </a:t>
            </a:r>
            <a:endParaRPr lang="fr-FR" dirty="0"/>
          </a:p>
        </p:txBody>
      </p:sp>
      <p:pic>
        <p:nvPicPr>
          <p:cNvPr id="2" name="Image 1">
            <a:extLst>
              <a:ext uri="{FF2B5EF4-FFF2-40B4-BE49-F238E27FC236}">
                <a16:creationId xmlns:a16="http://schemas.microsoft.com/office/drawing/2014/main" id="{DEF2F623-2B6D-F0ED-B735-C8E151AF5024}"/>
              </a:ext>
            </a:extLst>
          </p:cNvPr>
          <p:cNvPicPr>
            <a:picLocks noChangeAspect="1"/>
          </p:cNvPicPr>
          <p:nvPr/>
        </p:nvPicPr>
        <p:blipFill>
          <a:blip r:embed="rId2"/>
          <a:stretch>
            <a:fillRect/>
          </a:stretch>
        </p:blipFill>
        <p:spPr>
          <a:xfrm>
            <a:off x="676159" y="77434"/>
            <a:ext cx="1442761" cy="708780"/>
          </a:xfrm>
          <a:prstGeom prst="rect">
            <a:avLst/>
          </a:prstGeom>
        </p:spPr>
      </p:pic>
      <p:pic>
        <p:nvPicPr>
          <p:cNvPr id="5" name="Image 4">
            <a:extLst>
              <a:ext uri="{FF2B5EF4-FFF2-40B4-BE49-F238E27FC236}">
                <a16:creationId xmlns:a16="http://schemas.microsoft.com/office/drawing/2014/main" id="{B16353E6-BBD9-0576-4807-846A5E387B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3494" y="77434"/>
            <a:ext cx="2239153" cy="690792"/>
          </a:xfrm>
          <a:prstGeom prst="rect">
            <a:avLst/>
          </a:prstGeom>
          <a:noFill/>
        </p:spPr>
      </p:pic>
      <p:pic>
        <p:nvPicPr>
          <p:cNvPr id="8" name="Image 7">
            <a:extLst>
              <a:ext uri="{FF2B5EF4-FFF2-40B4-BE49-F238E27FC236}">
                <a16:creationId xmlns:a16="http://schemas.microsoft.com/office/drawing/2014/main" id="{581B2FBD-9AD8-0C38-C51C-9F39204F2383}"/>
              </a:ext>
            </a:extLst>
          </p:cNvPr>
          <p:cNvPicPr>
            <a:picLocks noChangeAspect="1"/>
          </p:cNvPicPr>
          <p:nvPr/>
        </p:nvPicPr>
        <p:blipFill>
          <a:blip r:embed="rId4"/>
          <a:stretch>
            <a:fillRect/>
          </a:stretch>
        </p:blipFill>
        <p:spPr>
          <a:xfrm>
            <a:off x="5757775" y="35751"/>
            <a:ext cx="2084267" cy="774157"/>
          </a:xfrm>
          <a:prstGeom prst="rect">
            <a:avLst/>
          </a:prstGeom>
        </p:spPr>
      </p:pic>
      <p:pic>
        <p:nvPicPr>
          <p:cNvPr id="9" name="Image 8">
            <a:extLst>
              <a:ext uri="{FF2B5EF4-FFF2-40B4-BE49-F238E27FC236}">
                <a16:creationId xmlns:a16="http://schemas.microsoft.com/office/drawing/2014/main" id="{E81EF8A3-F65E-6DB5-14B0-ABCF99F060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11502" y="50625"/>
            <a:ext cx="1504344" cy="744407"/>
          </a:xfrm>
          <a:prstGeom prst="rect">
            <a:avLst/>
          </a:prstGeom>
          <a:noFill/>
        </p:spPr>
      </p:pic>
      <p:pic>
        <p:nvPicPr>
          <p:cNvPr id="11" name="Image 10">
            <a:extLst>
              <a:ext uri="{FF2B5EF4-FFF2-40B4-BE49-F238E27FC236}">
                <a16:creationId xmlns:a16="http://schemas.microsoft.com/office/drawing/2014/main" id="{A5FC64CF-9763-628A-C235-4E2130E92812}"/>
              </a:ext>
            </a:extLst>
          </p:cNvPr>
          <p:cNvPicPr>
            <a:picLocks noChangeAspect="1"/>
          </p:cNvPicPr>
          <p:nvPr/>
        </p:nvPicPr>
        <p:blipFill>
          <a:blip r:embed="rId6"/>
          <a:stretch>
            <a:fillRect/>
          </a:stretch>
        </p:blipFill>
        <p:spPr>
          <a:xfrm>
            <a:off x="11205106" y="40067"/>
            <a:ext cx="739111" cy="792540"/>
          </a:xfrm>
          <a:prstGeom prst="rect">
            <a:avLst/>
          </a:prstGeom>
        </p:spPr>
      </p:pic>
    </p:spTree>
    <p:extLst>
      <p:ext uri="{BB962C8B-B14F-4D97-AF65-F5344CB8AC3E}">
        <p14:creationId xmlns:p14="http://schemas.microsoft.com/office/powerpoint/2010/main" val="359608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E2FF457-4AF3-BF5F-8245-DAD3283D295A}"/>
              </a:ext>
            </a:extLst>
          </p:cNvPr>
          <p:cNvSpPr txBox="1"/>
          <p:nvPr/>
        </p:nvSpPr>
        <p:spPr>
          <a:xfrm>
            <a:off x="1666720" y="1181673"/>
            <a:ext cx="8168001" cy="1200329"/>
          </a:xfrm>
          <a:prstGeom prst="rect">
            <a:avLst/>
          </a:prstGeom>
          <a:noFill/>
        </p:spPr>
        <p:txBody>
          <a:bodyPr wrap="square">
            <a:spAutoFit/>
          </a:bodyPr>
          <a:lstStyle/>
          <a:p>
            <a:pPr algn="ctr"/>
            <a:r>
              <a:rPr lang="fr-FR" sz="3600" b="1" dirty="0">
                <a:solidFill>
                  <a:srgbClr val="FF4610"/>
                </a:solidFill>
                <a:latin typeface="Calibri" panose="020F0502020204030204" pitchFamily="34" charset="0"/>
                <a:cs typeface="Calibri" panose="020F0502020204030204" pitchFamily="34" charset="0"/>
              </a:rPr>
              <a:t>EPR2 : caractéristiques, innovations de conception et renforcement de la sûreté </a:t>
            </a:r>
          </a:p>
        </p:txBody>
      </p:sp>
      <p:sp>
        <p:nvSpPr>
          <p:cNvPr id="10" name="ZoneTexte 9">
            <a:extLst>
              <a:ext uri="{FF2B5EF4-FFF2-40B4-BE49-F238E27FC236}">
                <a16:creationId xmlns:a16="http://schemas.microsoft.com/office/drawing/2014/main" id="{1447AEBC-9692-315B-E429-7D5867CAC9FC}"/>
              </a:ext>
            </a:extLst>
          </p:cNvPr>
          <p:cNvSpPr txBox="1"/>
          <p:nvPr/>
        </p:nvSpPr>
        <p:spPr>
          <a:xfrm>
            <a:off x="683940" y="3004531"/>
            <a:ext cx="10133563" cy="400110"/>
          </a:xfrm>
          <a:prstGeom prst="rect">
            <a:avLst/>
          </a:prstGeom>
          <a:noFill/>
        </p:spPr>
        <p:txBody>
          <a:bodyPr wrap="square">
            <a:spAutoFit/>
          </a:bodyPr>
          <a:lstStyle/>
          <a:p>
            <a:r>
              <a:rPr lang="fr-FR" sz="2000" b="1" dirty="0">
                <a:latin typeface="Calibri" panose="020F0502020204030204" pitchFamily="34" charset="0"/>
                <a:ea typeface="Calibri" panose="020F0502020204030204" pitchFamily="34" charset="0"/>
                <a:cs typeface="Calibri" panose="020F0502020204030204" pitchFamily="34" charset="0"/>
              </a:rPr>
              <a:t>Améliorations de la sûreté : </a:t>
            </a:r>
          </a:p>
        </p:txBody>
      </p:sp>
      <p:sp>
        <p:nvSpPr>
          <p:cNvPr id="6" name="ZoneTexte 5">
            <a:extLst>
              <a:ext uri="{FF2B5EF4-FFF2-40B4-BE49-F238E27FC236}">
                <a16:creationId xmlns:a16="http://schemas.microsoft.com/office/drawing/2014/main" id="{4016C5B2-4D7E-A865-D3D5-1F0768B5C9AB}"/>
              </a:ext>
            </a:extLst>
          </p:cNvPr>
          <p:cNvSpPr txBox="1"/>
          <p:nvPr/>
        </p:nvSpPr>
        <p:spPr>
          <a:xfrm>
            <a:off x="683940" y="3665401"/>
            <a:ext cx="11229950" cy="2246769"/>
          </a:xfrm>
          <a:prstGeom prst="rect">
            <a:avLst/>
          </a:prstGeom>
          <a:noFill/>
        </p:spPr>
        <p:txBody>
          <a:bodyPr wrap="square">
            <a:spAutoFit/>
          </a:bodyPr>
          <a:lstStyle>
            <a:defPPr rtl="0">
              <a:defRPr lang="fr-FR"/>
            </a:defPPr>
            <a:lvl1pPr>
              <a:buFontTx/>
              <a:buChar char="-"/>
              <a:defRPr sz="2000">
                <a:latin typeface="Calibri" panose="020F0502020204030204" pitchFamily="34" charset="0"/>
                <a:ea typeface="Calibri" panose="020F0502020204030204" pitchFamily="34" charset="0"/>
                <a:cs typeface="Calibri" panose="020F0502020204030204" pitchFamily="34" charset="0"/>
              </a:defRPr>
            </a:lvl1pPr>
          </a:lstStyle>
          <a:p>
            <a:pPr>
              <a:buNone/>
            </a:pPr>
            <a:r>
              <a:rPr lang="fr-FR" dirty="0"/>
              <a:t>En aucun cas les populations ne doivent être évacuées de façon durable</a:t>
            </a:r>
          </a:p>
          <a:p>
            <a:pPr>
              <a:buNone/>
            </a:pPr>
            <a:endParaRPr lang="fr-FR" dirty="0"/>
          </a:p>
          <a:p>
            <a:pPr marL="342900" indent="-342900">
              <a:buFont typeface="Wingdings" panose="05000000000000000000" pitchFamily="2" charset="2"/>
              <a:buChar char="q"/>
            </a:pPr>
            <a:r>
              <a:rPr lang="fr-FR" dirty="0"/>
              <a:t>Redondance des systèmes de sauvegarde 3 trains (pour 2 précédemment)</a:t>
            </a:r>
          </a:p>
          <a:p>
            <a:pPr marL="342900" indent="-342900">
              <a:buFont typeface="Wingdings" panose="05000000000000000000" pitchFamily="2" charset="2"/>
              <a:buChar char="q"/>
            </a:pPr>
            <a:r>
              <a:rPr lang="fr-FR" dirty="0"/>
              <a:t>Radioactivité des travailleurs divisée par 2, architecture modifiée</a:t>
            </a:r>
          </a:p>
          <a:p>
            <a:pPr marL="342900" indent="-342900">
              <a:buFont typeface="Wingdings" panose="05000000000000000000" pitchFamily="2" charset="2"/>
              <a:buChar char="q"/>
            </a:pPr>
            <a:r>
              <a:rPr lang="fr-FR" dirty="0"/>
              <a:t>Récupérateur cœur fondu, protège la nappe phréatique de la contamination radioactive</a:t>
            </a:r>
          </a:p>
          <a:p>
            <a:pPr marL="342900" indent="-342900">
              <a:buFont typeface="Wingdings" panose="05000000000000000000" pitchFamily="2" charset="2"/>
              <a:buChar char="q"/>
            </a:pPr>
            <a:r>
              <a:rPr lang="fr-FR" dirty="0"/>
              <a:t>Protections contre le réchauffement climatique et risque de submersion</a:t>
            </a:r>
          </a:p>
          <a:p>
            <a:pPr marL="342900" indent="-342900">
              <a:buFont typeface="Wingdings" panose="05000000000000000000" pitchFamily="2" charset="2"/>
              <a:buChar char="q"/>
            </a:pPr>
            <a:r>
              <a:rPr lang="fr-FR" dirty="0"/>
              <a:t>Améliorations « Noyau dur Fukushima » (DUS, FARN, Eau de secours,..)</a:t>
            </a:r>
          </a:p>
        </p:txBody>
      </p:sp>
      <p:sp>
        <p:nvSpPr>
          <p:cNvPr id="5" name="ZoneTexte 4">
            <a:extLst>
              <a:ext uri="{FF2B5EF4-FFF2-40B4-BE49-F238E27FC236}">
                <a16:creationId xmlns:a16="http://schemas.microsoft.com/office/drawing/2014/main" id="{3927306A-D1D7-72D1-D7AF-29A73C4F56E4}"/>
              </a:ext>
            </a:extLst>
          </p:cNvPr>
          <p:cNvSpPr txBox="1"/>
          <p:nvPr/>
        </p:nvSpPr>
        <p:spPr>
          <a:xfrm>
            <a:off x="88421" y="6488668"/>
            <a:ext cx="6094562" cy="369332"/>
          </a:xfrm>
          <a:prstGeom prst="rect">
            <a:avLst/>
          </a:prstGeom>
          <a:noFill/>
        </p:spPr>
        <p:txBody>
          <a:bodyPr wrap="square">
            <a:spAutoFit/>
          </a:bodyPr>
          <a:lstStyle/>
          <a:p>
            <a:r>
              <a:rPr lang="fr-FR" sz="1800" i="1" dirty="0"/>
              <a:t>D. BERQUEZ </a:t>
            </a:r>
            <a:endParaRPr lang="fr-FR" dirty="0"/>
          </a:p>
        </p:txBody>
      </p:sp>
      <p:pic>
        <p:nvPicPr>
          <p:cNvPr id="9" name="Image 8">
            <a:extLst>
              <a:ext uri="{FF2B5EF4-FFF2-40B4-BE49-F238E27FC236}">
                <a16:creationId xmlns:a16="http://schemas.microsoft.com/office/drawing/2014/main" id="{B7C7CE05-B1F3-B3BB-08C2-B09FEA18905B}"/>
              </a:ext>
            </a:extLst>
          </p:cNvPr>
          <p:cNvPicPr>
            <a:picLocks noChangeAspect="1"/>
          </p:cNvPicPr>
          <p:nvPr/>
        </p:nvPicPr>
        <p:blipFill>
          <a:blip r:embed="rId2"/>
          <a:stretch>
            <a:fillRect/>
          </a:stretch>
        </p:blipFill>
        <p:spPr>
          <a:xfrm>
            <a:off x="278020" y="128002"/>
            <a:ext cx="1206521" cy="592723"/>
          </a:xfrm>
          <a:prstGeom prst="rect">
            <a:avLst/>
          </a:prstGeom>
        </p:spPr>
      </p:pic>
      <p:pic>
        <p:nvPicPr>
          <p:cNvPr id="11" name="Image 10">
            <a:extLst>
              <a:ext uri="{FF2B5EF4-FFF2-40B4-BE49-F238E27FC236}">
                <a16:creationId xmlns:a16="http://schemas.microsoft.com/office/drawing/2014/main" id="{509B265F-4130-A261-A45E-A2B1944427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4001" y="128002"/>
            <a:ext cx="2239153" cy="690792"/>
          </a:xfrm>
          <a:prstGeom prst="rect">
            <a:avLst/>
          </a:prstGeom>
          <a:noFill/>
        </p:spPr>
      </p:pic>
      <p:pic>
        <p:nvPicPr>
          <p:cNvPr id="12" name="Image 11">
            <a:extLst>
              <a:ext uri="{FF2B5EF4-FFF2-40B4-BE49-F238E27FC236}">
                <a16:creationId xmlns:a16="http://schemas.microsoft.com/office/drawing/2014/main" id="{B410EFC1-A625-E349-B747-08698B7BC208}"/>
              </a:ext>
            </a:extLst>
          </p:cNvPr>
          <p:cNvPicPr>
            <a:picLocks noChangeAspect="1"/>
          </p:cNvPicPr>
          <p:nvPr/>
        </p:nvPicPr>
        <p:blipFill>
          <a:blip r:embed="rId4"/>
          <a:stretch>
            <a:fillRect/>
          </a:stretch>
        </p:blipFill>
        <p:spPr>
          <a:xfrm>
            <a:off x="5462614" y="43511"/>
            <a:ext cx="2084267" cy="774157"/>
          </a:xfrm>
          <a:prstGeom prst="rect">
            <a:avLst/>
          </a:prstGeom>
        </p:spPr>
      </p:pic>
      <p:pic>
        <p:nvPicPr>
          <p:cNvPr id="13" name="Image 12">
            <a:extLst>
              <a:ext uri="{FF2B5EF4-FFF2-40B4-BE49-F238E27FC236}">
                <a16:creationId xmlns:a16="http://schemas.microsoft.com/office/drawing/2014/main" id="{F35063BC-7F9D-CCBD-FF86-5A80A004AD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4" name="Image 13">
            <a:extLst>
              <a:ext uri="{FF2B5EF4-FFF2-40B4-BE49-F238E27FC236}">
                <a16:creationId xmlns:a16="http://schemas.microsoft.com/office/drawing/2014/main" id="{F54CB9F0-FC7D-6E79-9F6B-8858209AFD58}"/>
              </a:ext>
            </a:extLst>
          </p:cNvPr>
          <p:cNvPicPr>
            <a:picLocks noChangeAspect="1"/>
          </p:cNvPicPr>
          <p:nvPr/>
        </p:nvPicPr>
        <p:blipFill>
          <a:blip r:embed="rId6"/>
          <a:stretch>
            <a:fillRect/>
          </a:stretch>
        </p:blipFill>
        <p:spPr>
          <a:xfrm>
            <a:off x="10909945" y="47827"/>
            <a:ext cx="739111" cy="792540"/>
          </a:xfrm>
          <a:prstGeom prst="rect">
            <a:avLst/>
          </a:prstGeom>
        </p:spPr>
      </p:pic>
    </p:spTree>
    <p:extLst>
      <p:ext uri="{BB962C8B-B14F-4D97-AF65-F5344CB8AC3E}">
        <p14:creationId xmlns:p14="http://schemas.microsoft.com/office/powerpoint/2010/main" val="2708820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CE13A-0ED7-5D73-4885-EBEB3D421FF8}"/>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18FF6A9-27C6-6271-41F5-6D3E743A17B7}"/>
              </a:ext>
            </a:extLst>
          </p:cNvPr>
          <p:cNvSpPr txBox="1"/>
          <p:nvPr/>
        </p:nvSpPr>
        <p:spPr>
          <a:xfrm>
            <a:off x="323822" y="1043926"/>
            <a:ext cx="11359055" cy="430887"/>
          </a:xfrm>
          <a:prstGeom prst="rect">
            <a:avLst/>
          </a:prstGeom>
          <a:noFill/>
        </p:spPr>
        <p:txBody>
          <a:bodyPr wrap="square" lIns="0" tIns="0" rIns="0" bIns="0" rtlCol="0">
            <a:spAutoFit/>
          </a:bodyPr>
          <a:lstStyle/>
          <a:p>
            <a:pPr algn="ctr"/>
            <a:r>
              <a:rPr lang="fr-FR" sz="2800" b="1" dirty="0">
                <a:latin typeface="ADLaM Display" panose="02010000000000000000" pitchFamily="2" charset="0"/>
                <a:ea typeface="ADLaM Display" panose="02010000000000000000" pitchFamily="2" charset="0"/>
                <a:cs typeface="ADLaM Display" panose="02010000000000000000" pitchFamily="2" charset="0"/>
              </a:rPr>
              <a:t>Table ronde 1 : Le renouveau du nucléaire : l’EPR2</a:t>
            </a:r>
          </a:p>
        </p:txBody>
      </p:sp>
      <p:pic>
        <p:nvPicPr>
          <p:cNvPr id="3" name="Image 2">
            <a:extLst>
              <a:ext uri="{FF2B5EF4-FFF2-40B4-BE49-F238E27FC236}">
                <a16:creationId xmlns:a16="http://schemas.microsoft.com/office/drawing/2014/main" id="{D02C88C1-9F9B-152A-EAF9-48AD79254A26}"/>
              </a:ext>
            </a:extLst>
          </p:cNvPr>
          <p:cNvPicPr>
            <a:picLocks noChangeAspect="1"/>
          </p:cNvPicPr>
          <p:nvPr/>
        </p:nvPicPr>
        <p:blipFill>
          <a:blip r:embed="rId2"/>
          <a:stretch>
            <a:fillRect/>
          </a:stretch>
        </p:blipFill>
        <p:spPr>
          <a:xfrm>
            <a:off x="730838" y="96767"/>
            <a:ext cx="1442761" cy="708780"/>
          </a:xfrm>
          <a:prstGeom prst="rect">
            <a:avLst/>
          </a:prstGeom>
        </p:spPr>
      </p:pic>
      <p:pic>
        <p:nvPicPr>
          <p:cNvPr id="4" name="Image 3">
            <a:extLst>
              <a:ext uri="{FF2B5EF4-FFF2-40B4-BE49-F238E27FC236}">
                <a16:creationId xmlns:a16="http://schemas.microsoft.com/office/drawing/2014/main" id="{D6DCD550-3046-7E7D-A541-87CCE8EE00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1442" y="180132"/>
            <a:ext cx="2239153" cy="690792"/>
          </a:xfrm>
          <a:prstGeom prst="rect">
            <a:avLst/>
          </a:prstGeom>
          <a:noFill/>
        </p:spPr>
      </p:pic>
      <p:pic>
        <p:nvPicPr>
          <p:cNvPr id="6" name="Image 5">
            <a:extLst>
              <a:ext uri="{FF2B5EF4-FFF2-40B4-BE49-F238E27FC236}">
                <a16:creationId xmlns:a16="http://schemas.microsoft.com/office/drawing/2014/main" id="{4880FF28-FC14-87FE-6B94-54B9FEAEE37E}"/>
              </a:ext>
            </a:extLst>
          </p:cNvPr>
          <p:cNvPicPr>
            <a:picLocks noChangeAspect="1"/>
          </p:cNvPicPr>
          <p:nvPr/>
        </p:nvPicPr>
        <p:blipFill>
          <a:blip r:embed="rId4"/>
          <a:stretch>
            <a:fillRect/>
          </a:stretch>
        </p:blipFill>
        <p:spPr>
          <a:xfrm>
            <a:off x="5562009" y="96767"/>
            <a:ext cx="2084267" cy="774157"/>
          </a:xfrm>
          <a:prstGeom prst="rect">
            <a:avLst/>
          </a:prstGeom>
        </p:spPr>
      </p:pic>
      <p:pic>
        <p:nvPicPr>
          <p:cNvPr id="8" name="Image 7">
            <a:extLst>
              <a:ext uri="{FF2B5EF4-FFF2-40B4-BE49-F238E27FC236}">
                <a16:creationId xmlns:a16="http://schemas.microsoft.com/office/drawing/2014/main" id="{4C8BA869-9EAA-CC5F-3B8E-42162F52D3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0992" y="126517"/>
            <a:ext cx="1504344" cy="744407"/>
          </a:xfrm>
          <a:prstGeom prst="rect">
            <a:avLst/>
          </a:prstGeom>
          <a:noFill/>
        </p:spPr>
      </p:pic>
      <p:pic>
        <p:nvPicPr>
          <p:cNvPr id="9" name="Image 8">
            <a:extLst>
              <a:ext uri="{FF2B5EF4-FFF2-40B4-BE49-F238E27FC236}">
                <a16:creationId xmlns:a16="http://schemas.microsoft.com/office/drawing/2014/main" id="{3B0424CD-5E7C-9473-5D59-F009D59901C5}"/>
              </a:ext>
            </a:extLst>
          </p:cNvPr>
          <p:cNvPicPr>
            <a:picLocks noChangeAspect="1"/>
          </p:cNvPicPr>
          <p:nvPr/>
        </p:nvPicPr>
        <p:blipFill>
          <a:blip r:embed="rId6"/>
          <a:stretch>
            <a:fillRect/>
          </a:stretch>
        </p:blipFill>
        <p:spPr>
          <a:xfrm>
            <a:off x="10583815" y="78384"/>
            <a:ext cx="739111" cy="792540"/>
          </a:xfrm>
          <a:prstGeom prst="rect">
            <a:avLst/>
          </a:prstGeom>
        </p:spPr>
      </p:pic>
      <p:pic>
        <p:nvPicPr>
          <p:cNvPr id="12" name="Image 11" descr="Une image contenant personne, Visage humain, mur, habits&#10;&#10;Le contenu généré par l’IA peut être incorrect.">
            <a:extLst>
              <a:ext uri="{FF2B5EF4-FFF2-40B4-BE49-F238E27FC236}">
                <a16:creationId xmlns:a16="http://schemas.microsoft.com/office/drawing/2014/main" id="{E778C2FF-5549-D42F-CB30-5512D54156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0913" y="4595401"/>
            <a:ext cx="1375404" cy="1768668"/>
          </a:xfrm>
          <a:prstGeom prst="rect">
            <a:avLst/>
          </a:prstGeom>
        </p:spPr>
      </p:pic>
      <p:sp>
        <p:nvSpPr>
          <p:cNvPr id="13" name="ZoneTexte 12">
            <a:extLst>
              <a:ext uri="{FF2B5EF4-FFF2-40B4-BE49-F238E27FC236}">
                <a16:creationId xmlns:a16="http://schemas.microsoft.com/office/drawing/2014/main" id="{60DCED26-D399-623C-1659-173C25DDAF89}"/>
              </a:ext>
            </a:extLst>
          </p:cNvPr>
          <p:cNvSpPr txBox="1"/>
          <p:nvPr/>
        </p:nvSpPr>
        <p:spPr>
          <a:xfrm>
            <a:off x="7646276" y="6407290"/>
            <a:ext cx="2524679"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Moez BELHAOUANE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EC à JUNIA/L2EP, </a:t>
            </a:r>
            <a:r>
              <a:rPr lang="fr-FR" sz="11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Modérateur</a:t>
            </a:r>
          </a:p>
        </p:txBody>
      </p:sp>
      <p:sp>
        <p:nvSpPr>
          <p:cNvPr id="16" name="ZoneTexte 15">
            <a:extLst>
              <a:ext uri="{FF2B5EF4-FFF2-40B4-BE49-F238E27FC236}">
                <a16:creationId xmlns:a16="http://schemas.microsoft.com/office/drawing/2014/main" id="{3CCD9C62-1113-E454-47FD-9E41262C73D3}"/>
              </a:ext>
            </a:extLst>
          </p:cNvPr>
          <p:cNvSpPr txBox="1"/>
          <p:nvPr/>
        </p:nvSpPr>
        <p:spPr>
          <a:xfrm>
            <a:off x="6355612" y="2780371"/>
            <a:ext cx="4446442" cy="1015663"/>
          </a:xfrm>
          <a:prstGeom prst="rect">
            <a:avLst/>
          </a:prstGeom>
          <a:noFill/>
        </p:spPr>
        <p:txBody>
          <a:bodyPr wrap="square">
            <a:spAutoFit/>
          </a:bodyPr>
          <a:lstStyle/>
          <a:p>
            <a:pPr algn="ctr"/>
            <a:r>
              <a:rPr lang="fr-FR" sz="2000"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Spécificités du site de Gravelines : localisation et prise en compte des risques</a:t>
            </a:r>
          </a:p>
        </p:txBody>
      </p:sp>
      <p:sp>
        <p:nvSpPr>
          <p:cNvPr id="17" name="Rectangle : coins arrondis 16">
            <a:extLst>
              <a:ext uri="{FF2B5EF4-FFF2-40B4-BE49-F238E27FC236}">
                <a16:creationId xmlns:a16="http://schemas.microsoft.com/office/drawing/2014/main" id="{E43FC13F-58D3-AC9A-E64C-C408B2F5BC56}"/>
              </a:ext>
            </a:extLst>
          </p:cNvPr>
          <p:cNvSpPr/>
          <p:nvPr/>
        </p:nvSpPr>
        <p:spPr>
          <a:xfrm>
            <a:off x="6148552" y="2682323"/>
            <a:ext cx="4860563" cy="12117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ZoneTexte 4">
            <a:extLst>
              <a:ext uri="{FF2B5EF4-FFF2-40B4-BE49-F238E27FC236}">
                <a16:creationId xmlns:a16="http://schemas.microsoft.com/office/drawing/2014/main" id="{652FA49A-9096-20DB-B81C-5C21F00AE299}"/>
              </a:ext>
            </a:extLst>
          </p:cNvPr>
          <p:cNvSpPr txBox="1"/>
          <p:nvPr/>
        </p:nvSpPr>
        <p:spPr>
          <a:xfrm>
            <a:off x="2496477" y="4703056"/>
            <a:ext cx="2010804" cy="677108"/>
          </a:xfrm>
          <a:prstGeom prst="rect">
            <a:avLst/>
          </a:prstGeom>
          <a:noFill/>
        </p:spPr>
        <p:txBody>
          <a:bodyPr wrap="square" lIns="0" tIns="0" rIns="0" bIns="0" rtlCol="0">
            <a:spAutoFit/>
          </a:bodyPr>
          <a:lstStyle/>
          <a:p>
            <a:pPr algn="ctr"/>
            <a:r>
              <a:rPr lang="fr-FR" sz="1600" b="1" dirty="0">
                <a:latin typeface="ADLaM Display" panose="02010000000000000000" pitchFamily="2" charset="0"/>
                <a:ea typeface="ADLaM Display" panose="02010000000000000000" pitchFamily="2" charset="0"/>
                <a:cs typeface="ADLaM Display" panose="02010000000000000000" pitchFamily="2" charset="0"/>
              </a:rPr>
              <a:t>Mlle Aurore LUTUN </a:t>
            </a:r>
          </a:p>
          <a:p>
            <a:pPr algn="ctr"/>
            <a:r>
              <a:rPr lang="fr-FR" sz="1400" dirty="0">
                <a:latin typeface="ADLaM Display" panose="02010000000000000000" pitchFamily="2" charset="0"/>
                <a:ea typeface="ADLaM Display" panose="02010000000000000000" pitchFamily="2" charset="0"/>
                <a:cs typeface="ADLaM Display" panose="02010000000000000000" pitchFamily="2" charset="0"/>
              </a:rPr>
              <a:t>EDF-CNPE Gravelines</a:t>
            </a:r>
          </a:p>
          <a:p>
            <a:pPr algn="ctr"/>
            <a:r>
              <a:rPr lang="fr-FR" sz="14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Animatrice</a:t>
            </a:r>
            <a:endParaRPr lang="fr-FR" sz="14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0" name="Image 9" descr="Une image contenant Visage humain, personne, sourire, habits&#10;&#10;Le contenu généré par l’IA peut être incorrect.">
            <a:extLst>
              <a:ext uri="{FF2B5EF4-FFF2-40B4-BE49-F238E27FC236}">
                <a16:creationId xmlns:a16="http://schemas.microsoft.com/office/drawing/2014/main" id="{F0558FEA-70B1-9FA5-143C-3F10770671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476" y="1582468"/>
            <a:ext cx="2010805" cy="3012933"/>
          </a:xfrm>
          <a:prstGeom prst="rect">
            <a:avLst/>
          </a:prstGeom>
        </p:spPr>
      </p:pic>
    </p:spTree>
    <p:extLst>
      <p:ext uri="{BB962C8B-B14F-4D97-AF65-F5344CB8AC3E}">
        <p14:creationId xmlns:p14="http://schemas.microsoft.com/office/powerpoint/2010/main" val="180748710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E2FF457-4AF3-BF5F-8245-DAD3283D295A}"/>
              </a:ext>
            </a:extLst>
          </p:cNvPr>
          <p:cNvSpPr txBox="1"/>
          <p:nvPr/>
        </p:nvSpPr>
        <p:spPr>
          <a:xfrm>
            <a:off x="1689541" y="866831"/>
            <a:ext cx="8292858" cy="1200329"/>
          </a:xfrm>
          <a:prstGeom prst="rect">
            <a:avLst/>
          </a:prstGeom>
          <a:noFill/>
        </p:spPr>
        <p:txBody>
          <a:bodyPr wrap="square">
            <a:spAutoFit/>
          </a:bodyPr>
          <a:lstStyle/>
          <a:p>
            <a:pPr algn="ctr"/>
            <a:r>
              <a:rPr lang="fr-FR" sz="3600" b="1" dirty="0">
                <a:solidFill>
                  <a:srgbClr val="FF4610"/>
                </a:solidFill>
                <a:latin typeface="Calibri" panose="020F0502020204030204" pitchFamily="34" charset="0"/>
                <a:cs typeface="Calibri" panose="020F0502020204030204" pitchFamily="34" charset="0"/>
              </a:rPr>
              <a:t>Spécificités du site de Gravelines : localisation et prise en compte des risques</a:t>
            </a:r>
          </a:p>
        </p:txBody>
      </p:sp>
      <p:sp>
        <p:nvSpPr>
          <p:cNvPr id="5" name="ZoneTexte 4">
            <a:extLst>
              <a:ext uri="{FF2B5EF4-FFF2-40B4-BE49-F238E27FC236}">
                <a16:creationId xmlns:a16="http://schemas.microsoft.com/office/drawing/2014/main" id="{795B2069-BADA-90A4-7860-5FA84FE77B98}"/>
              </a:ext>
            </a:extLst>
          </p:cNvPr>
          <p:cNvSpPr txBox="1"/>
          <p:nvPr/>
        </p:nvSpPr>
        <p:spPr>
          <a:xfrm>
            <a:off x="88421" y="6488668"/>
            <a:ext cx="6094562" cy="369332"/>
          </a:xfrm>
          <a:prstGeom prst="rect">
            <a:avLst/>
          </a:prstGeom>
          <a:noFill/>
        </p:spPr>
        <p:txBody>
          <a:bodyPr wrap="square">
            <a:spAutoFit/>
          </a:bodyPr>
          <a:lstStyle/>
          <a:p>
            <a:r>
              <a:rPr lang="fr-FR" i="1" dirty="0"/>
              <a:t>A. LUTUN</a:t>
            </a:r>
            <a:endParaRPr lang="fr-FR" dirty="0"/>
          </a:p>
        </p:txBody>
      </p:sp>
      <p:pic>
        <p:nvPicPr>
          <p:cNvPr id="9" name="Image 8" descr="Une image contenant plein air, Photographie aérienne, ciel, Vue plongeante&#10;&#10;Le contenu généré par l’IA peut être incorrect.">
            <a:extLst>
              <a:ext uri="{FF2B5EF4-FFF2-40B4-BE49-F238E27FC236}">
                <a16:creationId xmlns:a16="http://schemas.microsoft.com/office/drawing/2014/main" id="{F9806C1B-31A7-0A04-CC77-301F1A4FBBFB}"/>
              </a:ext>
            </a:extLst>
          </p:cNvPr>
          <p:cNvPicPr>
            <a:picLocks noChangeAspect="1"/>
          </p:cNvPicPr>
          <p:nvPr/>
        </p:nvPicPr>
        <p:blipFill>
          <a:blip r:embed="rId2"/>
          <a:stretch>
            <a:fillRect/>
          </a:stretch>
        </p:blipFill>
        <p:spPr>
          <a:xfrm>
            <a:off x="5984175" y="2562987"/>
            <a:ext cx="5652629" cy="3577129"/>
          </a:xfrm>
          <a:prstGeom prst="rect">
            <a:avLst/>
          </a:prstGeom>
        </p:spPr>
      </p:pic>
      <p:grpSp>
        <p:nvGrpSpPr>
          <p:cNvPr id="16" name="Groupe 15">
            <a:extLst>
              <a:ext uri="{FF2B5EF4-FFF2-40B4-BE49-F238E27FC236}">
                <a16:creationId xmlns:a16="http://schemas.microsoft.com/office/drawing/2014/main" id="{8460E686-27CC-A5D2-7B65-DDAB6DFA3CD8}"/>
              </a:ext>
            </a:extLst>
          </p:cNvPr>
          <p:cNvGrpSpPr/>
          <p:nvPr/>
        </p:nvGrpSpPr>
        <p:grpSpPr>
          <a:xfrm>
            <a:off x="658676" y="4440749"/>
            <a:ext cx="5019638" cy="1631216"/>
            <a:chOff x="8376250" y="1855806"/>
            <a:chExt cx="5019638" cy="1631216"/>
          </a:xfrm>
        </p:grpSpPr>
        <p:sp>
          <p:nvSpPr>
            <p:cNvPr id="10" name="ZoneTexte 9">
              <a:extLst>
                <a:ext uri="{FF2B5EF4-FFF2-40B4-BE49-F238E27FC236}">
                  <a16:creationId xmlns:a16="http://schemas.microsoft.com/office/drawing/2014/main" id="{7480E471-BB46-ED87-6E7C-11FA817B2471}"/>
                </a:ext>
              </a:extLst>
            </p:cNvPr>
            <p:cNvSpPr txBox="1"/>
            <p:nvPr/>
          </p:nvSpPr>
          <p:spPr>
            <a:xfrm>
              <a:off x="8376250" y="1855806"/>
              <a:ext cx="5019638" cy="1631216"/>
            </a:xfrm>
            <a:prstGeom prst="rect">
              <a:avLst/>
            </a:prstGeom>
            <a:noFill/>
          </p:spPr>
          <p:txBody>
            <a:bodyPr wrap="square">
              <a:spAutoFit/>
            </a:bodyPr>
            <a:lstStyle>
              <a:defPPr rtl="0">
                <a:defRPr lang="fr-FR"/>
              </a:defPPr>
              <a:lvl1pPr>
                <a:buFontTx/>
                <a:buChar char="-"/>
                <a:defRPr sz="2000">
                  <a:latin typeface="Calibri" panose="020F0502020204030204" pitchFamily="34" charset="0"/>
                  <a:ea typeface="Calibri" panose="020F0502020204030204" pitchFamily="34" charset="0"/>
                  <a:cs typeface="Calibri" panose="020F0502020204030204" pitchFamily="34" charset="0"/>
                </a:defRPr>
              </a:lvl1pPr>
            </a:lstStyle>
            <a:p>
              <a:pPr marL="457200" indent="-457200">
                <a:buAutoNum type="arabicPeriod"/>
              </a:pPr>
              <a:r>
                <a:rPr lang="fr-FR" dirty="0"/>
                <a:t>Centre nucléaire de production de Gravelines en fonctionnement</a:t>
              </a:r>
            </a:p>
            <a:p>
              <a:pPr marL="457200" indent="-457200">
                <a:buAutoNum type="arabicPeriod"/>
              </a:pPr>
              <a:r>
                <a:rPr lang="fr-FR" dirty="0"/>
                <a:t>Installation EPR2 en projet </a:t>
              </a:r>
            </a:p>
            <a:p>
              <a:pPr marL="457200" indent="-457200">
                <a:buAutoNum type="arabicPeriod"/>
              </a:pPr>
              <a:r>
                <a:rPr lang="fr-FR" dirty="0"/>
                <a:t>Canal d’amenée de l’eau pour l’EPR2</a:t>
              </a:r>
            </a:p>
            <a:p>
              <a:pPr marL="457200" indent="-457200">
                <a:buAutoNum type="arabicPeriod"/>
              </a:pPr>
              <a:r>
                <a:rPr lang="fr-FR" dirty="0"/>
                <a:t>Point de rejet pour l’EPR2 </a:t>
              </a:r>
            </a:p>
          </p:txBody>
        </p:sp>
        <p:sp>
          <p:nvSpPr>
            <p:cNvPr id="11" name="Ellipse 10">
              <a:extLst>
                <a:ext uri="{FF2B5EF4-FFF2-40B4-BE49-F238E27FC236}">
                  <a16:creationId xmlns:a16="http://schemas.microsoft.com/office/drawing/2014/main" id="{7B543940-83AF-A9AA-7B7F-04F18092C924}"/>
                </a:ext>
              </a:extLst>
            </p:cNvPr>
            <p:cNvSpPr/>
            <p:nvPr/>
          </p:nvSpPr>
          <p:spPr>
            <a:xfrm>
              <a:off x="8396350" y="1975873"/>
              <a:ext cx="288000" cy="288000"/>
            </a:xfrm>
            <a:prstGeom prst="ellipse">
              <a:avLst/>
            </a:prstGeom>
            <a:solidFill>
              <a:srgbClr val="FD58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latin typeface="Calibri" panose="020F0502020204030204" pitchFamily="34" charset="0"/>
                  <a:ea typeface="Calibri" panose="020F0502020204030204" pitchFamily="34" charset="0"/>
                  <a:cs typeface="Calibri" panose="020F0502020204030204" pitchFamily="34" charset="0"/>
                </a:rPr>
                <a:t>1</a:t>
              </a:r>
            </a:p>
          </p:txBody>
        </p:sp>
        <p:sp>
          <p:nvSpPr>
            <p:cNvPr id="12" name="Ellipse 11">
              <a:extLst>
                <a:ext uri="{FF2B5EF4-FFF2-40B4-BE49-F238E27FC236}">
                  <a16:creationId xmlns:a16="http://schemas.microsoft.com/office/drawing/2014/main" id="{EC1F2151-6316-7ACF-F967-1E47526CD4BC}"/>
                </a:ext>
              </a:extLst>
            </p:cNvPr>
            <p:cNvSpPr/>
            <p:nvPr/>
          </p:nvSpPr>
          <p:spPr>
            <a:xfrm>
              <a:off x="8398514" y="2527414"/>
              <a:ext cx="288000" cy="288000"/>
            </a:xfrm>
            <a:prstGeom prst="ellipse">
              <a:avLst/>
            </a:prstGeom>
            <a:solidFill>
              <a:srgbClr val="FD58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latin typeface="Calibri" panose="020F0502020204030204" pitchFamily="34" charset="0"/>
                  <a:ea typeface="Calibri" panose="020F0502020204030204" pitchFamily="34" charset="0"/>
                  <a:cs typeface="Calibri" panose="020F0502020204030204" pitchFamily="34" charset="0"/>
                </a:rPr>
                <a:t>2</a:t>
              </a:r>
            </a:p>
          </p:txBody>
        </p:sp>
        <p:sp>
          <p:nvSpPr>
            <p:cNvPr id="13" name="Ellipse 12">
              <a:extLst>
                <a:ext uri="{FF2B5EF4-FFF2-40B4-BE49-F238E27FC236}">
                  <a16:creationId xmlns:a16="http://schemas.microsoft.com/office/drawing/2014/main" id="{C38D6A93-3B7E-4810-82B1-AE2DFB4B571F}"/>
                </a:ext>
              </a:extLst>
            </p:cNvPr>
            <p:cNvSpPr/>
            <p:nvPr/>
          </p:nvSpPr>
          <p:spPr>
            <a:xfrm>
              <a:off x="8398514" y="2833269"/>
              <a:ext cx="288000" cy="288000"/>
            </a:xfrm>
            <a:prstGeom prst="ellipse">
              <a:avLst/>
            </a:prstGeom>
            <a:solidFill>
              <a:srgbClr val="FD58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latin typeface="Calibri" panose="020F0502020204030204" pitchFamily="34" charset="0"/>
                  <a:ea typeface="Calibri" panose="020F0502020204030204" pitchFamily="34" charset="0"/>
                  <a:cs typeface="Calibri" panose="020F0502020204030204" pitchFamily="34" charset="0"/>
                </a:rPr>
                <a:t>3</a:t>
              </a:r>
            </a:p>
          </p:txBody>
        </p:sp>
        <p:sp>
          <p:nvSpPr>
            <p:cNvPr id="14" name="Ellipse 13">
              <a:extLst>
                <a:ext uri="{FF2B5EF4-FFF2-40B4-BE49-F238E27FC236}">
                  <a16:creationId xmlns:a16="http://schemas.microsoft.com/office/drawing/2014/main" id="{54C1B0FE-6A6C-63B6-395A-83F67F64F980}"/>
                </a:ext>
              </a:extLst>
            </p:cNvPr>
            <p:cNvSpPr/>
            <p:nvPr/>
          </p:nvSpPr>
          <p:spPr>
            <a:xfrm>
              <a:off x="8398514" y="3160145"/>
              <a:ext cx="288000" cy="288000"/>
            </a:xfrm>
            <a:prstGeom prst="ellipse">
              <a:avLst/>
            </a:prstGeom>
            <a:solidFill>
              <a:srgbClr val="FD58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latin typeface="Calibri" panose="020F0502020204030204" pitchFamily="34" charset="0"/>
                  <a:ea typeface="Calibri" panose="020F0502020204030204" pitchFamily="34" charset="0"/>
                  <a:cs typeface="Calibri" panose="020F0502020204030204" pitchFamily="34" charset="0"/>
                </a:rPr>
                <a:t>4</a:t>
              </a:r>
            </a:p>
          </p:txBody>
        </p:sp>
      </p:grpSp>
      <p:sp>
        <p:nvSpPr>
          <p:cNvPr id="15" name="ZoneTexte 14">
            <a:extLst>
              <a:ext uri="{FF2B5EF4-FFF2-40B4-BE49-F238E27FC236}">
                <a16:creationId xmlns:a16="http://schemas.microsoft.com/office/drawing/2014/main" id="{24FB9A1B-613A-241D-6573-296B738794D0}"/>
              </a:ext>
            </a:extLst>
          </p:cNvPr>
          <p:cNvSpPr txBox="1"/>
          <p:nvPr/>
        </p:nvSpPr>
        <p:spPr>
          <a:xfrm>
            <a:off x="10210776" y="6140116"/>
            <a:ext cx="1562101" cy="261610"/>
          </a:xfrm>
          <a:prstGeom prst="rect">
            <a:avLst/>
          </a:prstGeom>
          <a:noFill/>
        </p:spPr>
        <p:txBody>
          <a:bodyPr wrap="square">
            <a:spAutoFit/>
          </a:bodyPr>
          <a:lstStyle/>
          <a:p>
            <a:r>
              <a:rPr lang="fr-FR" sz="1100" i="1" dirty="0"/>
              <a:t>Image source CNDP</a:t>
            </a:r>
            <a:endParaRPr lang="fr-FR" sz="1100" dirty="0"/>
          </a:p>
        </p:txBody>
      </p:sp>
      <p:sp>
        <p:nvSpPr>
          <p:cNvPr id="17" name="ZoneTexte 16">
            <a:extLst>
              <a:ext uri="{FF2B5EF4-FFF2-40B4-BE49-F238E27FC236}">
                <a16:creationId xmlns:a16="http://schemas.microsoft.com/office/drawing/2014/main" id="{E949216B-E320-8A7B-0FFD-98C95D2B5462}"/>
              </a:ext>
            </a:extLst>
          </p:cNvPr>
          <p:cNvSpPr txBox="1"/>
          <p:nvPr/>
        </p:nvSpPr>
        <p:spPr>
          <a:xfrm>
            <a:off x="570962" y="2458973"/>
            <a:ext cx="5413213" cy="1631216"/>
          </a:xfrm>
          <a:prstGeom prst="rect">
            <a:avLst/>
          </a:prstGeom>
          <a:noFill/>
        </p:spPr>
        <p:txBody>
          <a:bodyPr wrap="square">
            <a:spAutoFit/>
          </a:bodyPr>
          <a:lstStyle>
            <a:defPPr rtl="0">
              <a:defRPr lang="fr-FR"/>
            </a:defPPr>
            <a:lvl1pPr>
              <a:buFontTx/>
              <a:buChar char="-"/>
              <a:defRPr sz="2000">
                <a:latin typeface="Calibri" panose="020F0502020204030204" pitchFamily="34" charset="0"/>
                <a:ea typeface="Calibri" panose="020F0502020204030204" pitchFamily="34" charset="0"/>
                <a:cs typeface="Calibri" panose="020F0502020204030204" pitchFamily="34" charset="0"/>
              </a:defRPr>
            </a:lvl1pPr>
          </a:lstStyle>
          <a:p>
            <a:pPr marL="342900" indent="-342900">
              <a:buFont typeface="Wingdings" panose="05000000000000000000" pitchFamily="2" charset="2"/>
              <a:buChar char="q"/>
            </a:pPr>
            <a:r>
              <a:rPr lang="fr-FR" dirty="0"/>
              <a:t>Connaissance de l’environnement marin, terrestre, sociétale</a:t>
            </a:r>
          </a:p>
          <a:p>
            <a:pPr marL="342900" indent="-342900">
              <a:buFont typeface="Wingdings" panose="05000000000000000000" pitchFamily="2" charset="2"/>
              <a:buChar char="q"/>
            </a:pPr>
            <a:r>
              <a:rPr lang="fr-FR" dirty="0"/>
              <a:t>Situation par rapport au réseau public de transport d’électricité pour l’évacuation</a:t>
            </a:r>
          </a:p>
          <a:p>
            <a:pPr marL="342900" indent="-342900">
              <a:buFont typeface="Wingdings" panose="05000000000000000000" pitchFamily="2" charset="2"/>
              <a:buChar char="q"/>
            </a:pPr>
            <a:r>
              <a:rPr lang="fr-FR" dirty="0"/>
              <a:t>Source froide garantie</a:t>
            </a:r>
          </a:p>
        </p:txBody>
      </p:sp>
      <p:sp>
        <p:nvSpPr>
          <p:cNvPr id="19" name="ZoneTexte 18">
            <a:extLst>
              <a:ext uri="{FF2B5EF4-FFF2-40B4-BE49-F238E27FC236}">
                <a16:creationId xmlns:a16="http://schemas.microsoft.com/office/drawing/2014/main" id="{3E8CCD2E-CAA8-A54C-C518-6D634EEE41D5}"/>
              </a:ext>
            </a:extLst>
          </p:cNvPr>
          <p:cNvSpPr txBox="1"/>
          <p:nvPr/>
        </p:nvSpPr>
        <p:spPr>
          <a:xfrm>
            <a:off x="570962" y="2089641"/>
            <a:ext cx="6094562" cy="369332"/>
          </a:xfrm>
          <a:prstGeom prst="rect">
            <a:avLst/>
          </a:prstGeom>
          <a:noFill/>
        </p:spPr>
        <p:txBody>
          <a:bodyPr wrap="square">
            <a:spAutoFit/>
          </a:bodyPr>
          <a:lstStyle/>
          <a:p>
            <a:pPr>
              <a:buNone/>
            </a:pPr>
            <a:r>
              <a:rPr lang="fr-FR" b="1" dirty="0">
                <a:latin typeface="Calibri" panose="020F0502020204030204" pitchFamily="34" charset="0"/>
                <a:ea typeface="Calibri" panose="020F0502020204030204" pitchFamily="34" charset="0"/>
                <a:cs typeface="Calibri" panose="020F0502020204030204" pitchFamily="34" charset="0"/>
              </a:rPr>
              <a:t>Atouts du site : </a:t>
            </a:r>
          </a:p>
        </p:txBody>
      </p:sp>
      <p:pic>
        <p:nvPicPr>
          <p:cNvPr id="2" name="Image 1">
            <a:extLst>
              <a:ext uri="{FF2B5EF4-FFF2-40B4-BE49-F238E27FC236}">
                <a16:creationId xmlns:a16="http://schemas.microsoft.com/office/drawing/2014/main" id="{80E75EF7-8636-848F-BF6F-AAE4BA72B648}"/>
              </a:ext>
            </a:extLst>
          </p:cNvPr>
          <p:cNvPicPr>
            <a:picLocks noChangeAspect="1"/>
          </p:cNvPicPr>
          <p:nvPr/>
        </p:nvPicPr>
        <p:blipFill>
          <a:blip r:embed="rId3"/>
          <a:stretch>
            <a:fillRect/>
          </a:stretch>
        </p:blipFill>
        <p:spPr>
          <a:xfrm>
            <a:off x="658676" y="132599"/>
            <a:ext cx="1442761" cy="708780"/>
          </a:xfrm>
          <a:prstGeom prst="rect">
            <a:avLst/>
          </a:prstGeom>
        </p:spPr>
      </p:pic>
      <p:pic>
        <p:nvPicPr>
          <p:cNvPr id="6" name="Image 5">
            <a:extLst>
              <a:ext uri="{FF2B5EF4-FFF2-40B4-BE49-F238E27FC236}">
                <a16:creationId xmlns:a16="http://schemas.microsoft.com/office/drawing/2014/main" id="{B11F3CD4-605D-689A-5E02-9382C99407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6011" y="132599"/>
            <a:ext cx="2239153" cy="690792"/>
          </a:xfrm>
          <a:prstGeom prst="rect">
            <a:avLst/>
          </a:prstGeom>
          <a:noFill/>
        </p:spPr>
      </p:pic>
      <p:pic>
        <p:nvPicPr>
          <p:cNvPr id="8" name="Image 7">
            <a:extLst>
              <a:ext uri="{FF2B5EF4-FFF2-40B4-BE49-F238E27FC236}">
                <a16:creationId xmlns:a16="http://schemas.microsoft.com/office/drawing/2014/main" id="{7130CE13-D301-8948-3BF6-4E60A85B261B}"/>
              </a:ext>
            </a:extLst>
          </p:cNvPr>
          <p:cNvPicPr>
            <a:picLocks noChangeAspect="1"/>
          </p:cNvPicPr>
          <p:nvPr/>
        </p:nvPicPr>
        <p:blipFill>
          <a:blip r:embed="rId5"/>
          <a:stretch>
            <a:fillRect/>
          </a:stretch>
        </p:blipFill>
        <p:spPr>
          <a:xfrm>
            <a:off x="5740292" y="90916"/>
            <a:ext cx="2084267" cy="774157"/>
          </a:xfrm>
          <a:prstGeom prst="rect">
            <a:avLst/>
          </a:prstGeom>
        </p:spPr>
      </p:pic>
      <p:pic>
        <p:nvPicPr>
          <p:cNvPr id="18" name="Image 17">
            <a:extLst>
              <a:ext uri="{FF2B5EF4-FFF2-40B4-BE49-F238E27FC236}">
                <a16:creationId xmlns:a16="http://schemas.microsoft.com/office/drawing/2014/main" id="{501AA04F-CD22-E3D9-1589-B1ED6670561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94019" y="105790"/>
            <a:ext cx="1504344" cy="744407"/>
          </a:xfrm>
          <a:prstGeom prst="rect">
            <a:avLst/>
          </a:prstGeom>
          <a:noFill/>
        </p:spPr>
      </p:pic>
      <p:pic>
        <p:nvPicPr>
          <p:cNvPr id="20" name="Image 19">
            <a:extLst>
              <a:ext uri="{FF2B5EF4-FFF2-40B4-BE49-F238E27FC236}">
                <a16:creationId xmlns:a16="http://schemas.microsoft.com/office/drawing/2014/main" id="{835F22C7-3347-DC79-09E5-47444ED4CB64}"/>
              </a:ext>
            </a:extLst>
          </p:cNvPr>
          <p:cNvPicPr>
            <a:picLocks noChangeAspect="1"/>
          </p:cNvPicPr>
          <p:nvPr/>
        </p:nvPicPr>
        <p:blipFill>
          <a:blip r:embed="rId7"/>
          <a:stretch>
            <a:fillRect/>
          </a:stretch>
        </p:blipFill>
        <p:spPr>
          <a:xfrm>
            <a:off x="11187623" y="95232"/>
            <a:ext cx="739111" cy="792540"/>
          </a:xfrm>
          <a:prstGeom prst="rect">
            <a:avLst/>
          </a:prstGeom>
        </p:spPr>
      </p:pic>
    </p:spTree>
    <p:extLst>
      <p:ext uri="{BB962C8B-B14F-4D97-AF65-F5344CB8AC3E}">
        <p14:creationId xmlns:p14="http://schemas.microsoft.com/office/powerpoint/2010/main" val="3337075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5B2069-BADA-90A4-7860-5FA84FE77B98}"/>
              </a:ext>
            </a:extLst>
          </p:cNvPr>
          <p:cNvSpPr txBox="1"/>
          <p:nvPr/>
        </p:nvSpPr>
        <p:spPr>
          <a:xfrm>
            <a:off x="88421" y="6488668"/>
            <a:ext cx="6094562" cy="369332"/>
          </a:xfrm>
          <a:prstGeom prst="rect">
            <a:avLst/>
          </a:prstGeom>
          <a:noFill/>
        </p:spPr>
        <p:txBody>
          <a:bodyPr wrap="square">
            <a:spAutoFit/>
          </a:bodyPr>
          <a:lstStyle/>
          <a:p>
            <a:r>
              <a:rPr lang="fr-FR" i="1" dirty="0"/>
              <a:t>A. LUTUN</a:t>
            </a:r>
            <a:endParaRPr lang="fr-FR" dirty="0"/>
          </a:p>
        </p:txBody>
      </p:sp>
      <p:sp>
        <p:nvSpPr>
          <p:cNvPr id="13" name="ZoneTexte 12">
            <a:extLst>
              <a:ext uri="{FF2B5EF4-FFF2-40B4-BE49-F238E27FC236}">
                <a16:creationId xmlns:a16="http://schemas.microsoft.com/office/drawing/2014/main" id="{39C71FF1-5FEC-9E80-FC66-7692EF2D16E4}"/>
              </a:ext>
            </a:extLst>
          </p:cNvPr>
          <p:cNvSpPr txBox="1"/>
          <p:nvPr/>
        </p:nvSpPr>
        <p:spPr>
          <a:xfrm>
            <a:off x="88421" y="2835363"/>
            <a:ext cx="12103579" cy="707886"/>
          </a:xfrm>
          <a:prstGeom prst="rect">
            <a:avLst/>
          </a:prstGeom>
          <a:noFill/>
        </p:spPr>
        <p:txBody>
          <a:bodyPr wrap="square">
            <a:spAutoFit/>
          </a:bodyPr>
          <a:lstStyle>
            <a:defPPr rtl="0">
              <a:defRPr lang="fr-FR"/>
            </a:defPPr>
            <a:lvl1pPr>
              <a:buFontTx/>
              <a:buChar char="-"/>
              <a:defRPr sz="2000">
                <a:latin typeface="Calibri" panose="020F0502020204030204" pitchFamily="34" charset="0"/>
                <a:ea typeface="Calibri" panose="020F0502020204030204" pitchFamily="34" charset="0"/>
                <a:cs typeface="Calibri" panose="020F0502020204030204" pitchFamily="34" charset="0"/>
              </a:defRPr>
            </a:lvl1pPr>
          </a:lstStyle>
          <a:p>
            <a:pPr marL="342900" indent="-342900">
              <a:buFont typeface="Wingdings" panose="05000000000000000000" pitchFamily="2" charset="2"/>
              <a:buChar char="q"/>
            </a:pPr>
            <a:r>
              <a:rPr lang="fr-FR" dirty="0"/>
              <a:t>Le projet prévoit une robustesse renforcée : prise en compte Grands Vents, température (49°C air, 30°C pour la mer) et les inondations.</a:t>
            </a:r>
          </a:p>
        </p:txBody>
      </p:sp>
      <p:sp>
        <p:nvSpPr>
          <p:cNvPr id="14" name="ZoneTexte 13">
            <a:extLst>
              <a:ext uri="{FF2B5EF4-FFF2-40B4-BE49-F238E27FC236}">
                <a16:creationId xmlns:a16="http://schemas.microsoft.com/office/drawing/2014/main" id="{9E89FEEE-7026-6833-1930-08BF42162CF2}"/>
              </a:ext>
            </a:extLst>
          </p:cNvPr>
          <p:cNvSpPr txBox="1"/>
          <p:nvPr/>
        </p:nvSpPr>
        <p:spPr>
          <a:xfrm>
            <a:off x="481024" y="2012123"/>
            <a:ext cx="9538548" cy="400110"/>
          </a:xfrm>
          <a:prstGeom prst="rect">
            <a:avLst/>
          </a:prstGeom>
          <a:noFill/>
        </p:spPr>
        <p:txBody>
          <a:bodyPr wrap="square">
            <a:spAutoFit/>
          </a:bodyPr>
          <a:lstStyle/>
          <a:p>
            <a:r>
              <a:rPr lang="fr-FR" sz="2000" b="1" dirty="0">
                <a:solidFill>
                  <a:srgbClr val="FF4610"/>
                </a:solidFill>
                <a:latin typeface="Calibri" panose="020F0502020204030204" pitchFamily="34" charset="0"/>
                <a:ea typeface="Calibri" panose="020F0502020204030204" pitchFamily="34" charset="0"/>
                <a:cs typeface="Calibri" panose="020F0502020204030204" pitchFamily="34" charset="0"/>
              </a:rPr>
              <a:t>L’approche est basée sur l’anticipation et l’actualisation </a:t>
            </a:r>
          </a:p>
        </p:txBody>
      </p:sp>
      <p:sp>
        <p:nvSpPr>
          <p:cNvPr id="18" name="ZoneTexte 17">
            <a:extLst>
              <a:ext uri="{FF2B5EF4-FFF2-40B4-BE49-F238E27FC236}">
                <a16:creationId xmlns:a16="http://schemas.microsoft.com/office/drawing/2014/main" id="{D5F24BF8-B779-29A5-6770-E32D99FC4CE1}"/>
              </a:ext>
            </a:extLst>
          </p:cNvPr>
          <p:cNvSpPr txBox="1"/>
          <p:nvPr/>
        </p:nvSpPr>
        <p:spPr>
          <a:xfrm>
            <a:off x="658676" y="996461"/>
            <a:ext cx="10700379" cy="1077218"/>
          </a:xfrm>
          <a:prstGeom prst="rect">
            <a:avLst/>
          </a:prstGeom>
          <a:noFill/>
        </p:spPr>
        <p:txBody>
          <a:bodyPr wrap="square">
            <a:spAutoFit/>
          </a:bodyPr>
          <a:lstStyle/>
          <a:p>
            <a:pPr algn="ctr"/>
            <a:r>
              <a:rPr lang="fr-FR" sz="3200" b="1" dirty="0">
                <a:solidFill>
                  <a:srgbClr val="FF4610"/>
                </a:solidFill>
                <a:latin typeface="Calibri" panose="020F0502020204030204" pitchFamily="34" charset="0"/>
                <a:cs typeface="Calibri" panose="020F0502020204030204" pitchFamily="34" charset="0"/>
              </a:rPr>
              <a:t>Spécificités du site de Gravelines : localisation et prise en compte des risques</a:t>
            </a:r>
          </a:p>
        </p:txBody>
      </p:sp>
      <p:sp>
        <p:nvSpPr>
          <p:cNvPr id="19" name="ZoneTexte 18">
            <a:extLst>
              <a:ext uri="{FF2B5EF4-FFF2-40B4-BE49-F238E27FC236}">
                <a16:creationId xmlns:a16="http://schemas.microsoft.com/office/drawing/2014/main" id="{071DE595-CEC6-F5AD-8B9E-5B58798ED887}"/>
              </a:ext>
            </a:extLst>
          </p:cNvPr>
          <p:cNvSpPr txBox="1"/>
          <p:nvPr/>
        </p:nvSpPr>
        <p:spPr>
          <a:xfrm>
            <a:off x="481024" y="2443136"/>
            <a:ext cx="10133563" cy="400110"/>
          </a:xfrm>
          <a:prstGeom prst="rect">
            <a:avLst/>
          </a:prstGeom>
          <a:noFill/>
        </p:spPr>
        <p:txBody>
          <a:bodyPr wrap="square">
            <a:spAutoFit/>
          </a:bodyPr>
          <a:lstStyle/>
          <a:p>
            <a:r>
              <a:rPr lang="fr-FR" sz="2000" b="1" dirty="0">
                <a:latin typeface="Calibri" panose="020F0502020204030204" pitchFamily="34" charset="0"/>
                <a:ea typeface="Calibri" panose="020F0502020204030204" pitchFamily="34" charset="0"/>
                <a:cs typeface="Calibri" panose="020F0502020204030204" pitchFamily="34" charset="0"/>
              </a:rPr>
              <a:t>Aléas climatiques : </a:t>
            </a:r>
          </a:p>
        </p:txBody>
      </p:sp>
      <p:sp>
        <p:nvSpPr>
          <p:cNvPr id="20" name="ZoneTexte 19">
            <a:extLst>
              <a:ext uri="{FF2B5EF4-FFF2-40B4-BE49-F238E27FC236}">
                <a16:creationId xmlns:a16="http://schemas.microsoft.com/office/drawing/2014/main" id="{C20C6D14-00C7-FB16-197B-59CA36E2BA7A}"/>
              </a:ext>
            </a:extLst>
          </p:cNvPr>
          <p:cNvSpPr txBox="1"/>
          <p:nvPr/>
        </p:nvSpPr>
        <p:spPr>
          <a:xfrm>
            <a:off x="88421" y="3983592"/>
            <a:ext cx="12103579" cy="2554545"/>
          </a:xfrm>
          <a:prstGeom prst="rect">
            <a:avLst/>
          </a:prstGeom>
          <a:noFill/>
        </p:spPr>
        <p:txBody>
          <a:bodyPr wrap="square">
            <a:spAutoFit/>
          </a:bodyPr>
          <a:lstStyle>
            <a:defPPr rtl="0">
              <a:defRPr lang="fr-FR"/>
            </a:defPPr>
            <a:lvl1pPr>
              <a:buFontTx/>
              <a:buChar char="-"/>
              <a:defRPr sz="2000">
                <a:latin typeface="Calibri" panose="020F0502020204030204" pitchFamily="34" charset="0"/>
                <a:ea typeface="Calibri" panose="020F0502020204030204" pitchFamily="34" charset="0"/>
                <a:cs typeface="Calibri" panose="020F0502020204030204" pitchFamily="34" charset="0"/>
              </a:defRPr>
            </a:lvl1pPr>
          </a:lstStyle>
          <a:p>
            <a:pPr marL="342900" indent="-342900">
              <a:buFont typeface="Wingdings" panose="05000000000000000000" pitchFamily="2" charset="2"/>
              <a:buChar char="q"/>
            </a:pPr>
            <a:r>
              <a:rPr lang="fr-FR" dirty="0"/>
              <a:t>Plate-forme du réacteur surélevée à + 11m Nivellement Géographique Français (NGF, niveau moyen général) pour la maintenir sèche en toutes circonstances.</a:t>
            </a:r>
          </a:p>
          <a:p>
            <a:pPr marL="342900" indent="-342900">
              <a:buFont typeface="Wingdings" panose="05000000000000000000" pitchFamily="2" charset="2"/>
              <a:buChar char="q"/>
            </a:pPr>
            <a:r>
              <a:rPr lang="fr-FR" dirty="0"/>
              <a:t>Niveau déterminé avec la prise en compte de marge et des scénarios les plus pessimistes du nouveau GIEC 2023 : </a:t>
            </a:r>
            <a:r>
              <a:rPr lang="fr-FR" dirty="0" err="1"/>
              <a:t>coeff</a:t>
            </a:r>
            <a:r>
              <a:rPr lang="fr-FR" dirty="0"/>
              <a:t>. de marée maximale supérieur au niveau 120, surcote millénale, houle maximale, forte dépression, vent, réchauffement.  </a:t>
            </a:r>
          </a:p>
          <a:p>
            <a:pPr marL="342900" indent="-342900">
              <a:buFont typeface="Wingdings" panose="05000000000000000000" pitchFamily="2" charset="2"/>
              <a:buChar char="q"/>
            </a:pPr>
            <a:r>
              <a:rPr lang="fr-FR" dirty="0"/>
              <a:t>Même si l’eau atteignait ce niveau, l’étanchéité renforcée du bâtiment réacteur et des bâtiments accueillants les systèmes de secours permet de garantir la sûreté de l’installation (diesel d’ultime secours en hauteur et FARN* en 24h pour la réalimentation). </a:t>
            </a:r>
          </a:p>
        </p:txBody>
      </p:sp>
      <p:sp>
        <p:nvSpPr>
          <p:cNvPr id="21" name="ZoneTexte 20">
            <a:extLst>
              <a:ext uri="{FF2B5EF4-FFF2-40B4-BE49-F238E27FC236}">
                <a16:creationId xmlns:a16="http://schemas.microsoft.com/office/drawing/2014/main" id="{58946D99-9A8C-43A7-1FAD-8038413555A4}"/>
              </a:ext>
            </a:extLst>
          </p:cNvPr>
          <p:cNvSpPr txBox="1"/>
          <p:nvPr/>
        </p:nvSpPr>
        <p:spPr>
          <a:xfrm>
            <a:off x="400160" y="3543249"/>
            <a:ext cx="10133563" cy="400110"/>
          </a:xfrm>
          <a:prstGeom prst="rect">
            <a:avLst/>
          </a:prstGeom>
          <a:noFill/>
        </p:spPr>
        <p:txBody>
          <a:bodyPr wrap="square">
            <a:spAutoFit/>
          </a:bodyPr>
          <a:lstStyle/>
          <a:p>
            <a:r>
              <a:rPr lang="fr-FR" sz="2000" b="1" dirty="0">
                <a:latin typeface="Calibri" panose="020F0502020204030204" pitchFamily="34" charset="0"/>
                <a:ea typeface="Calibri" panose="020F0502020204030204" pitchFamily="34" charset="0"/>
                <a:cs typeface="Calibri" panose="020F0502020204030204" pitchFamily="34" charset="0"/>
              </a:rPr>
              <a:t>Submersion marine : </a:t>
            </a:r>
          </a:p>
        </p:txBody>
      </p:sp>
      <p:sp>
        <p:nvSpPr>
          <p:cNvPr id="2" name="ZoneTexte 1">
            <a:extLst>
              <a:ext uri="{FF2B5EF4-FFF2-40B4-BE49-F238E27FC236}">
                <a16:creationId xmlns:a16="http://schemas.microsoft.com/office/drawing/2014/main" id="{CD9FDC8D-2A52-84A6-1C35-FC26CB96E5F1}"/>
              </a:ext>
            </a:extLst>
          </p:cNvPr>
          <p:cNvSpPr txBox="1"/>
          <p:nvPr/>
        </p:nvSpPr>
        <p:spPr>
          <a:xfrm>
            <a:off x="8441846" y="6450769"/>
            <a:ext cx="3750154" cy="276999"/>
          </a:xfrm>
          <a:prstGeom prst="rect">
            <a:avLst/>
          </a:prstGeom>
          <a:noFill/>
        </p:spPr>
        <p:txBody>
          <a:bodyPr wrap="square">
            <a:spAutoFit/>
          </a:bodyPr>
          <a:lstStyle/>
          <a:p>
            <a:r>
              <a:rPr lang="fr-FR" sz="1200" i="1" dirty="0"/>
              <a:t>*FARN : Force d’action rapide du nucléaire</a:t>
            </a:r>
            <a:endParaRPr lang="fr-FR" sz="1200" dirty="0"/>
          </a:p>
        </p:txBody>
      </p:sp>
      <p:pic>
        <p:nvPicPr>
          <p:cNvPr id="6" name="Image 5">
            <a:extLst>
              <a:ext uri="{FF2B5EF4-FFF2-40B4-BE49-F238E27FC236}">
                <a16:creationId xmlns:a16="http://schemas.microsoft.com/office/drawing/2014/main" id="{EC819DDB-7A02-3330-7976-8B61BEBC3EC1}"/>
              </a:ext>
            </a:extLst>
          </p:cNvPr>
          <p:cNvPicPr>
            <a:picLocks noChangeAspect="1"/>
          </p:cNvPicPr>
          <p:nvPr/>
        </p:nvPicPr>
        <p:blipFill>
          <a:blip r:embed="rId2"/>
          <a:stretch>
            <a:fillRect/>
          </a:stretch>
        </p:blipFill>
        <p:spPr>
          <a:xfrm>
            <a:off x="658676" y="132599"/>
            <a:ext cx="1442761" cy="708780"/>
          </a:xfrm>
          <a:prstGeom prst="rect">
            <a:avLst/>
          </a:prstGeom>
        </p:spPr>
      </p:pic>
      <p:pic>
        <p:nvPicPr>
          <p:cNvPr id="7" name="Image 6">
            <a:extLst>
              <a:ext uri="{FF2B5EF4-FFF2-40B4-BE49-F238E27FC236}">
                <a16:creationId xmlns:a16="http://schemas.microsoft.com/office/drawing/2014/main" id="{30AC1B24-6959-1D8D-2E8A-DF43A2CDF4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6011" y="132599"/>
            <a:ext cx="2239153" cy="690792"/>
          </a:xfrm>
          <a:prstGeom prst="rect">
            <a:avLst/>
          </a:prstGeom>
          <a:noFill/>
        </p:spPr>
      </p:pic>
      <p:pic>
        <p:nvPicPr>
          <p:cNvPr id="8" name="Image 7">
            <a:extLst>
              <a:ext uri="{FF2B5EF4-FFF2-40B4-BE49-F238E27FC236}">
                <a16:creationId xmlns:a16="http://schemas.microsoft.com/office/drawing/2014/main" id="{2139EF6D-0CBB-3FB2-374A-3FD5A866B65F}"/>
              </a:ext>
            </a:extLst>
          </p:cNvPr>
          <p:cNvPicPr>
            <a:picLocks noChangeAspect="1"/>
          </p:cNvPicPr>
          <p:nvPr/>
        </p:nvPicPr>
        <p:blipFill>
          <a:blip r:embed="rId4"/>
          <a:stretch>
            <a:fillRect/>
          </a:stretch>
        </p:blipFill>
        <p:spPr>
          <a:xfrm>
            <a:off x="5740292" y="90916"/>
            <a:ext cx="2084267" cy="774157"/>
          </a:xfrm>
          <a:prstGeom prst="rect">
            <a:avLst/>
          </a:prstGeom>
        </p:spPr>
      </p:pic>
      <p:pic>
        <p:nvPicPr>
          <p:cNvPr id="9" name="Image 8">
            <a:extLst>
              <a:ext uri="{FF2B5EF4-FFF2-40B4-BE49-F238E27FC236}">
                <a16:creationId xmlns:a16="http://schemas.microsoft.com/office/drawing/2014/main" id="{30FCA841-E6AD-3083-4861-2A4769EEA6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94019" y="105790"/>
            <a:ext cx="1504344" cy="744407"/>
          </a:xfrm>
          <a:prstGeom prst="rect">
            <a:avLst/>
          </a:prstGeom>
          <a:noFill/>
        </p:spPr>
      </p:pic>
      <p:pic>
        <p:nvPicPr>
          <p:cNvPr id="10" name="Image 9">
            <a:extLst>
              <a:ext uri="{FF2B5EF4-FFF2-40B4-BE49-F238E27FC236}">
                <a16:creationId xmlns:a16="http://schemas.microsoft.com/office/drawing/2014/main" id="{FC27558D-0854-1E5B-9BFE-23A0EF60AF08}"/>
              </a:ext>
            </a:extLst>
          </p:cNvPr>
          <p:cNvPicPr>
            <a:picLocks noChangeAspect="1"/>
          </p:cNvPicPr>
          <p:nvPr/>
        </p:nvPicPr>
        <p:blipFill>
          <a:blip r:embed="rId6"/>
          <a:stretch>
            <a:fillRect/>
          </a:stretch>
        </p:blipFill>
        <p:spPr>
          <a:xfrm>
            <a:off x="11187623" y="95232"/>
            <a:ext cx="739111" cy="792540"/>
          </a:xfrm>
          <a:prstGeom prst="rect">
            <a:avLst/>
          </a:prstGeom>
        </p:spPr>
      </p:pic>
    </p:spTree>
    <p:extLst>
      <p:ext uri="{BB962C8B-B14F-4D97-AF65-F5344CB8AC3E}">
        <p14:creationId xmlns:p14="http://schemas.microsoft.com/office/powerpoint/2010/main" val="1438479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100EB9-45C2-0190-B561-D5E8040D802F}"/>
              </a:ext>
            </a:extLst>
          </p:cNvPr>
          <p:cNvSpPr>
            <a:spLocks noGrp="1"/>
          </p:cNvSpPr>
          <p:nvPr>
            <p:ph type="title"/>
          </p:nvPr>
        </p:nvSpPr>
        <p:spPr>
          <a:xfrm>
            <a:off x="2463627" y="2336442"/>
            <a:ext cx="9293023" cy="2777604"/>
          </a:xfrm>
        </p:spPr>
        <p:txBody>
          <a:bodyPr/>
          <a:lstStyle/>
          <a:p>
            <a:pPr algn="ctr"/>
            <a:r>
              <a:rPr lang="fr-FR" sz="5400" dirty="0">
                <a:solidFill>
                  <a:srgbClr val="002060"/>
                </a:solidFill>
                <a:latin typeface="Biome Light" panose="020B0303030204020804" pitchFamily="34" charset="0"/>
                <a:cs typeface="Biome Light" panose="020B0303030204020804" pitchFamily="34" charset="0"/>
              </a:rPr>
              <a:t>Conférence-débat autour du secteur nucléaire</a:t>
            </a:r>
            <a:br>
              <a:rPr lang="fr-FR" dirty="0">
                <a:solidFill>
                  <a:srgbClr val="002060"/>
                </a:solidFill>
                <a:latin typeface="Biome Light" panose="020B0303030204020804" pitchFamily="34" charset="0"/>
                <a:cs typeface="Biome Light" panose="020B0303030204020804" pitchFamily="34" charset="0"/>
              </a:rPr>
            </a:br>
            <a:br>
              <a:rPr lang="fr-FR" dirty="0">
                <a:solidFill>
                  <a:srgbClr val="002060"/>
                </a:solidFill>
                <a:latin typeface="Biome Light" panose="020B0303030204020804" pitchFamily="34" charset="0"/>
                <a:cs typeface="Biome Light" panose="020B0303030204020804" pitchFamily="34" charset="0"/>
              </a:rPr>
            </a:br>
            <a:r>
              <a:rPr lang="fr-FR" sz="3600" dirty="0">
                <a:solidFill>
                  <a:srgbClr val="002060"/>
                </a:solidFill>
                <a:latin typeface="Biome Light" panose="020B0303030204020804" pitchFamily="34" charset="0"/>
                <a:cs typeface="Biome Light" panose="020B0303030204020804" pitchFamily="34" charset="0"/>
              </a:rPr>
              <a:t>Programme de la soirée </a:t>
            </a:r>
            <a:endParaRPr lang="fr-FR" dirty="0">
              <a:solidFill>
                <a:srgbClr val="002060"/>
              </a:solidFill>
              <a:latin typeface="Biome Light" panose="020B0303030204020804" pitchFamily="34" charset="0"/>
              <a:cs typeface="Biome Light" panose="020B0303030204020804" pitchFamily="34" charset="0"/>
            </a:endParaRPr>
          </a:p>
        </p:txBody>
      </p:sp>
      <p:sp>
        <p:nvSpPr>
          <p:cNvPr id="3" name="Titre 1">
            <a:extLst>
              <a:ext uri="{FF2B5EF4-FFF2-40B4-BE49-F238E27FC236}">
                <a16:creationId xmlns:a16="http://schemas.microsoft.com/office/drawing/2014/main" id="{646F49D3-1116-109E-12E7-A7D45CD745EA}"/>
              </a:ext>
            </a:extLst>
          </p:cNvPr>
          <p:cNvSpPr txBox="1">
            <a:spLocks/>
          </p:cNvSpPr>
          <p:nvPr/>
        </p:nvSpPr>
        <p:spPr>
          <a:xfrm>
            <a:off x="2717316" y="0"/>
            <a:ext cx="9474684" cy="277760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800" b="1" i="0" kern="1200" cap="none" baseline="0">
                <a:solidFill>
                  <a:schemeClr val="tx1"/>
                </a:solidFill>
                <a:highlight>
                  <a:srgbClr val="FFFFFF"/>
                </a:highlight>
                <a:latin typeface="Calibri" panose="020F0502020204030204" pitchFamily="34" charset="0"/>
                <a:ea typeface="+mj-ea"/>
                <a:cs typeface="Calibri" panose="020F0502020204030204" pitchFamily="34" charset="0"/>
              </a:defRPr>
            </a:lvl1pPr>
          </a:lstStyle>
          <a:p>
            <a:endParaRPr lang="fr-FR" sz="4400" dirty="0">
              <a:solidFill>
                <a:srgbClr val="FE7E57"/>
              </a:solidFill>
            </a:endParaRPr>
          </a:p>
        </p:txBody>
      </p:sp>
      <p:sp>
        <p:nvSpPr>
          <p:cNvPr id="6" name="Titre 1">
            <a:extLst>
              <a:ext uri="{FF2B5EF4-FFF2-40B4-BE49-F238E27FC236}">
                <a16:creationId xmlns:a16="http://schemas.microsoft.com/office/drawing/2014/main" id="{20C3FF03-3A9E-8873-F3FC-48DCBDE81370}"/>
              </a:ext>
            </a:extLst>
          </p:cNvPr>
          <p:cNvSpPr txBox="1">
            <a:spLocks/>
          </p:cNvSpPr>
          <p:nvPr/>
        </p:nvSpPr>
        <p:spPr>
          <a:xfrm>
            <a:off x="2898977" y="0"/>
            <a:ext cx="9293023" cy="277760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800" b="1" i="0" kern="1200" cap="none" baseline="0">
                <a:solidFill>
                  <a:schemeClr val="tx1"/>
                </a:solidFill>
                <a:highlight>
                  <a:srgbClr val="FFFFFF"/>
                </a:highlight>
                <a:latin typeface="Calibri" panose="020F0502020204030204" pitchFamily="34" charset="0"/>
                <a:ea typeface="+mj-ea"/>
                <a:cs typeface="Calibri" panose="020F0502020204030204" pitchFamily="34" charset="0"/>
              </a:defRPr>
            </a:lvl1pPr>
          </a:lstStyle>
          <a:p>
            <a:pPr algn="ctr"/>
            <a:endParaRPr lang="fr-FR" dirty="0">
              <a:solidFill>
                <a:srgbClr val="002060"/>
              </a:solidFill>
              <a:latin typeface="Biome Light" panose="020B0303030204020804" pitchFamily="34" charset="0"/>
              <a:cs typeface="Biome Light" panose="020B0303030204020804" pitchFamily="34" charset="0"/>
            </a:endParaRPr>
          </a:p>
        </p:txBody>
      </p:sp>
      <p:pic>
        <p:nvPicPr>
          <p:cNvPr id="10" name="Image 9">
            <a:extLst>
              <a:ext uri="{FF2B5EF4-FFF2-40B4-BE49-F238E27FC236}">
                <a16:creationId xmlns:a16="http://schemas.microsoft.com/office/drawing/2014/main" id="{A63C439D-09A4-C684-E581-EDCED5755D6D}"/>
              </a:ext>
            </a:extLst>
          </p:cNvPr>
          <p:cNvPicPr>
            <a:picLocks noChangeAspect="1"/>
          </p:cNvPicPr>
          <p:nvPr/>
        </p:nvPicPr>
        <p:blipFill>
          <a:blip r:embed="rId2"/>
          <a:stretch>
            <a:fillRect/>
          </a:stretch>
        </p:blipFill>
        <p:spPr>
          <a:xfrm>
            <a:off x="2296140" y="173544"/>
            <a:ext cx="1442761" cy="708780"/>
          </a:xfrm>
          <a:prstGeom prst="rect">
            <a:avLst/>
          </a:prstGeom>
        </p:spPr>
      </p:pic>
      <p:pic>
        <p:nvPicPr>
          <p:cNvPr id="11" name="Image 10">
            <a:extLst>
              <a:ext uri="{FF2B5EF4-FFF2-40B4-BE49-F238E27FC236}">
                <a16:creationId xmlns:a16="http://schemas.microsoft.com/office/drawing/2014/main" id="{DBFAD374-1689-336C-0B67-191B53F6A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0077" y="199249"/>
            <a:ext cx="2239153" cy="690792"/>
          </a:xfrm>
          <a:prstGeom prst="rect">
            <a:avLst/>
          </a:prstGeom>
          <a:noFill/>
        </p:spPr>
      </p:pic>
      <p:pic>
        <p:nvPicPr>
          <p:cNvPr id="12" name="Image 11">
            <a:extLst>
              <a:ext uri="{FF2B5EF4-FFF2-40B4-BE49-F238E27FC236}">
                <a16:creationId xmlns:a16="http://schemas.microsoft.com/office/drawing/2014/main" id="{03C07811-03B1-21C8-A443-1BC7BA7B4A97}"/>
              </a:ext>
            </a:extLst>
          </p:cNvPr>
          <p:cNvPicPr>
            <a:picLocks noChangeAspect="1"/>
          </p:cNvPicPr>
          <p:nvPr/>
        </p:nvPicPr>
        <p:blipFill>
          <a:blip r:embed="rId4"/>
          <a:stretch>
            <a:fillRect/>
          </a:stretch>
        </p:blipFill>
        <p:spPr>
          <a:xfrm>
            <a:off x="6839643" y="157568"/>
            <a:ext cx="2084267" cy="774157"/>
          </a:xfrm>
          <a:prstGeom prst="rect">
            <a:avLst/>
          </a:prstGeom>
        </p:spPr>
      </p:pic>
      <p:pic>
        <p:nvPicPr>
          <p:cNvPr id="13" name="Image 12">
            <a:extLst>
              <a:ext uri="{FF2B5EF4-FFF2-40B4-BE49-F238E27FC236}">
                <a16:creationId xmlns:a16="http://schemas.microsoft.com/office/drawing/2014/main" id="{7EBCF422-2628-1B01-862F-8CEFCFBF3F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55587" y="172442"/>
            <a:ext cx="1504344" cy="744407"/>
          </a:xfrm>
          <a:prstGeom prst="rect">
            <a:avLst/>
          </a:prstGeom>
          <a:noFill/>
        </p:spPr>
      </p:pic>
      <p:pic>
        <p:nvPicPr>
          <p:cNvPr id="14" name="Image 13">
            <a:extLst>
              <a:ext uri="{FF2B5EF4-FFF2-40B4-BE49-F238E27FC236}">
                <a16:creationId xmlns:a16="http://schemas.microsoft.com/office/drawing/2014/main" id="{195F8A44-916F-EF2D-0394-B6CA19CEFE5E}"/>
              </a:ext>
            </a:extLst>
          </p:cNvPr>
          <p:cNvPicPr>
            <a:picLocks noChangeAspect="1"/>
          </p:cNvPicPr>
          <p:nvPr/>
        </p:nvPicPr>
        <p:blipFill>
          <a:blip r:embed="rId6"/>
          <a:stretch>
            <a:fillRect/>
          </a:stretch>
        </p:blipFill>
        <p:spPr>
          <a:xfrm>
            <a:off x="11193107" y="140658"/>
            <a:ext cx="739111" cy="792540"/>
          </a:xfrm>
          <a:prstGeom prst="rect">
            <a:avLst/>
          </a:prstGeom>
        </p:spPr>
      </p:pic>
    </p:spTree>
    <p:extLst>
      <p:ext uri="{BB962C8B-B14F-4D97-AF65-F5344CB8AC3E}">
        <p14:creationId xmlns:p14="http://schemas.microsoft.com/office/powerpoint/2010/main" val="13933687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5B2069-BADA-90A4-7860-5FA84FE77B98}"/>
              </a:ext>
            </a:extLst>
          </p:cNvPr>
          <p:cNvSpPr txBox="1"/>
          <p:nvPr/>
        </p:nvSpPr>
        <p:spPr>
          <a:xfrm>
            <a:off x="88421" y="6488668"/>
            <a:ext cx="6094562" cy="369332"/>
          </a:xfrm>
          <a:prstGeom prst="rect">
            <a:avLst/>
          </a:prstGeom>
          <a:noFill/>
        </p:spPr>
        <p:txBody>
          <a:bodyPr wrap="square">
            <a:spAutoFit/>
          </a:bodyPr>
          <a:lstStyle/>
          <a:p>
            <a:r>
              <a:rPr lang="fr-FR" i="1" dirty="0"/>
              <a:t>A. LUTUN</a:t>
            </a:r>
            <a:endParaRPr lang="fr-FR" dirty="0"/>
          </a:p>
        </p:txBody>
      </p:sp>
      <p:sp>
        <p:nvSpPr>
          <p:cNvPr id="13" name="ZoneTexte 12">
            <a:extLst>
              <a:ext uri="{FF2B5EF4-FFF2-40B4-BE49-F238E27FC236}">
                <a16:creationId xmlns:a16="http://schemas.microsoft.com/office/drawing/2014/main" id="{39C71FF1-5FEC-9E80-FC66-7692EF2D16E4}"/>
              </a:ext>
            </a:extLst>
          </p:cNvPr>
          <p:cNvSpPr txBox="1"/>
          <p:nvPr/>
        </p:nvSpPr>
        <p:spPr>
          <a:xfrm>
            <a:off x="673270" y="4202535"/>
            <a:ext cx="11019426" cy="1631216"/>
          </a:xfrm>
          <a:prstGeom prst="rect">
            <a:avLst/>
          </a:prstGeom>
          <a:noFill/>
        </p:spPr>
        <p:txBody>
          <a:bodyPr wrap="square">
            <a:spAutoFit/>
          </a:bodyPr>
          <a:lstStyle>
            <a:defPPr rtl="0">
              <a:defRPr lang="fr-FR"/>
            </a:defPPr>
            <a:lvl1pPr>
              <a:buFontTx/>
              <a:buChar char="-"/>
              <a:defRPr sz="2000">
                <a:latin typeface="Calibri" panose="020F0502020204030204" pitchFamily="34" charset="0"/>
                <a:ea typeface="Calibri" panose="020F0502020204030204" pitchFamily="34" charset="0"/>
                <a:cs typeface="Calibri" panose="020F0502020204030204" pitchFamily="34" charset="0"/>
              </a:defRPr>
            </a:lvl1pPr>
          </a:lstStyle>
          <a:p>
            <a:pPr marL="342900" indent="-342900">
              <a:buFont typeface="Wingdings" panose="05000000000000000000" pitchFamily="2" charset="2"/>
              <a:buChar char="q"/>
            </a:pPr>
            <a:r>
              <a:rPr lang="fr-FR" dirty="0"/>
              <a:t>Présence de sols meubles sur une grande épaisseur qui induisent un risque de tassements statiques et liquéfaction du sol </a:t>
            </a:r>
          </a:p>
          <a:p>
            <a:pPr marL="342900" indent="-342900">
              <a:buFont typeface="Wingdings" panose="05000000000000000000" pitchFamily="2" charset="2"/>
              <a:buChar char="q"/>
            </a:pPr>
            <a:r>
              <a:rPr lang="fr-FR" dirty="0"/>
              <a:t>Plusieurs solutions techniques sont en cours d’étude : traitement du sol avec des matériaux, utilisation de remblais en substitution d’une partie du sol, renforcement par inclusion rigides…</a:t>
            </a:r>
          </a:p>
          <a:p>
            <a:pPr marL="342900" indent="-342900">
              <a:buFont typeface="Wingdings" panose="05000000000000000000" pitchFamily="2" charset="2"/>
              <a:buChar char="q"/>
            </a:pPr>
            <a:r>
              <a:rPr lang="fr-FR" dirty="0"/>
              <a:t>Le dossier est en cours d’instruction/étude notamment avec l’ASNR </a:t>
            </a:r>
          </a:p>
        </p:txBody>
      </p:sp>
      <p:sp>
        <p:nvSpPr>
          <p:cNvPr id="14" name="ZoneTexte 13">
            <a:extLst>
              <a:ext uri="{FF2B5EF4-FFF2-40B4-BE49-F238E27FC236}">
                <a16:creationId xmlns:a16="http://schemas.microsoft.com/office/drawing/2014/main" id="{9E89FEEE-7026-6833-1930-08BF42162CF2}"/>
              </a:ext>
            </a:extLst>
          </p:cNvPr>
          <p:cNvSpPr txBox="1"/>
          <p:nvPr/>
        </p:nvSpPr>
        <p:spPr>
          <a:xfrm>
            <a:off x="658676" y="2986154"/>
            <a:ext cx="9538548" cy="400110"/>
          </a:xfrm>
          <a:prstGeom prst="rect">
            <a:avLst/>
          </a:prstGeom>
          <a:noFill/>
        </p:spPr>
        <p:txBody>
          <a:bodyPr wrap="square">
            <a:spAutoFit/>
          </a:bodyPr>
          <a:lstStyle/>
          <a:p>
            <a:r>
              <a:rPr lang="fr-FR" sz="2000" b="1" dirty="0">
                <a:solidFill>
                  <a:srgbClr val="FF4610"/>
                </a:solidFill>
                <a:latin typeface="Calibri" panose="020F0502020204030204" pitchFamily="34" charset="0"/>
                <a:ea typeface="Calibri" panose="020F0502020204030204" pitchFamily="34" charset="0"/>
                <a:cs typeface="Calibri" panose="020F0502020204030204" pitchFamily="34" charset="0"/>
              </a:rPr>
              <a:t>L’approche basée sur l’anticipation et l’actualisation </a:t>
            </a:r>
          </a:p>
        </p:txBody>
      </p:sp>
      <p:sp>
        <p:nvSpPr>
          <p:cNvPr id="18" name="ZoneTexte 17">
            <a:extLst>
              <a:ext uri="{FF2B5EF4-FFF2-40B4-BE49-F238E27FC236}">
                <a16:creationId xmlns:a16="http://schemas.microsoft.com/office/drawing/2014/main" id="{D5F24BF8-B779-29A5-6770-E32D99FC4CE1}"/>
              </a:ext>
            </a:extLst>
          </p:cNvPr>
          <p:cNvSpPr txBox="1"/>
          <p:nvPr/>
        </p:nvSpPr>
        <p:spPr>
          <a:xfrm>
            <a:off x="1451098" y="1227182"/>
            <a:ext cx="9127564" cy="1077218"/>
          </a:xfrm>
          <a:prstGeom prst="rect">
            <a:avLst/>
          </a:prstGeom>
          <a:noFill/>
        </p:spPr>
        <p:txBody>
          <a:bodyPr wrap="square">
            <a:spAutoFit/>
          </a:bodyPr>
          <a:lstStyle/>
          <a:p>
            <a:pPr algn="ctr"/>
            <a:r>
              <a:rPr lang="fr-FR" sz="3200" b="1" dirty="0">
                <a:solidFill>
                  <a:srgbClr val="FF4610"/>
                </a:solidFill>
                <a:latin typeface="Calibri" panose="020F0502020204030204" pitchFamily="34" charset="0"/>
                <a:cs typeface="Calibri" panose="020F0502020204030204" pitchFamily="34" charset="0"/>
              </a:rPr>
              <a:t>Spécificités du site de Gravelines : localisation et prise en compte des risques</a:t>
            </a:r>
          </a:p>
        </p:txBody>
      </p:sp>
      <p:sp>
        <p:nvSpPr>
          <p:cNvPr id="19" name="ZoneTexte 18">
            <a:extLst>
              <a:ext uri="{FF2B5EF4-FFF2-40B4-BE49-F238E27FC236}">
                <a16:creationId xmlns:a16="http://schemas.microsoft.com/office/drawing/2014/main" id="{071DE595-CEC6-F5AD-8B9E-5B58798ED887}"/>
              </a:ext>
            </a:extLst>
          </p:cNvPr>
          <p:cNvSpPr txBox="1"/>
          <p:nvPr/>
        </p:nvSpPr>
        <p:spPr>
          <a:xfrm>
            <a:off x="673270" y="3767422"/>
            <a:ext cx="10133563" cy="400110"/>
          </a:xfrm>
          <a:prstGeom prst="rect">
            <a:avLst/>
          </a:prstGeom>
          <a:noFill/>
        </p:spPr>
        <p:txBody>
          <a:bodyPr wrap="square">
            <a:spAutoFit/>
          </a:bodyPr>
          <a:lstStyle/>
          <a:p>
            <a:r>
              <a:rPr lang="fr-FR" sz="2000" b="1" dirty="0">
                <a:latin typeface="Calibri" panose="020F0502020204030204" pitchFamily="34" charset="0"/>
                <a:ea typeface="Calibri" panose="020F0502020204030204" pitchFamily="34" charset="0"/>
                <a:cs typeface="Calibri" panose="020F0502020204030204" pitchFamily="34" charset="0"/>
              </a:rPr>
              <a:t>Particularités géologiques : </a:t>
            </a:r>
          </a:p>
        </p:txBody>
      </p:sp>
      <p:pic>
        <p:nvPicPr>
          <p:cNvPr id="2" name="Image 1">
            <a:extLst>
              <a:ext uri="{FF2B5EF4-FFF2-40B4-BE49-F238E27FC236}">
                <a16:creationId xmlns:a16="http://schemas.microsoft.com/office/drawing/2014/main" id="{D32AEAB9-6DF1-CD86-682C-4EA359DC5E03}"/>
              </a:ext>
            </a:extLst>
          </p:cNvPr>
          <p:cNvPicPr>
            <a:picLocks noChangeAspect="1"/>
          </p:cNvPicPr>
          <p:nvPr/>
        </p:nvPicPr>
        <p:blipFill>
          <a:blip r:embed="rId2"/>
          <a:stretch>
            <a:fillRect/>
          </a:stretch>
        </p:blipFill>
        <p:spPr>
          <a:xfrm>
            <a:off x="658676" y="132599"/>
            <a:ext cx="1442761" cy="708780"/>
          </a:xfrm>
          <a:prstGeom prst="rect">
            <a:avLst/>
          </a:prstGeom>
        </p:spPr>
      </p:pic>
      <p:pic>
        <p:nvPicPr>
          <p:cNvPr id="6" name="Image 5">
            <a:extLst>
              <a:ext uri="{FF2B5EF4-FFF2-40B4-BE49-F238E27FC236}">
                <a16:creationId xmlns:a16="http://schemas.microsoft.com/office/drawing/2014/main" id="{A6FF97CA-CA71-C11C-3382-96F8568DE9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6011" y="132599"/>
            <a:ext cx="2239153" cy="690792"/>
          </a:xfrm>
          <a:prstGeom prst="rect">
            <a:avLst/>
          </a:prstGeom>
          <a:noFill/>
        </p:spPr>
      </p:pic>
      <p:pic>
        <p:nvPicPr>
          <p:cNvPr id="7" name="Image 6">
            <a:extLst>
              <a:ext uri="{FF2B5EF4-FFF2-40B4-BE49-F238E27FC236}">
                <a16:creationId xmlns:a16="http://schemas.microsoft.com/office/drawing/2014/main" id="{947B38F8-BE90-0A40-392D-DF703C2AE551}"/>
              </a:ext>
            </a:extLst>
          </p:cNvPr>
          <p:cNvPicPr>
            <a:picLocks noChangeAspect="1"/>
          </p:cNvPicPr>
          <p:nvPr/>
        </p:nvPicPr>
        <p:blipFill>
          <a:blip r:embed="rId4"/>
          <a:stretch>
            <a:fillRect/>
          </a:stretch>
        </p:blipFill>
        <p:spPr>
          <a:xfrm>
            <a:off x="5740292" y="90916"/>
            <a:ext cx="2084267" cy="774157"/>
          </a:xfrm>
          <a:prstGeom prst="rect">
            <a:avLst/>
          </a:prstGeom>
        </p:spPr>
      </p:pic>
      <p:pic>
        <p:nvPicPr>
          <p:cNvPr id="8" name="Image 7">
            <a:extLst>
              <a:ext uri="{FF2B5EF4-FFF2-40B4-BE49-F238E27FC236}">
                <a16:creationId xmlns:a16="http://schemas.microsoft.com/office/drawing/2014/main" id="{D1584266-CB94-AC7D-E2E3-F4FE978D79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94019" y="105790"/>
            <a:ext cx="1504344" cy="744407"/>
          </a:xfrm>
          <a:prstGeom prst="rect">
            <a:avLst/>
          </a:prstGeom>
          <a:noFill/>
        </p:spPr>
      </p:pic>
      <p:pic>
        <p:nvPicPr>
          <p:cNvPr id="9" name="Image 8">
            <a:extLst>
              <a:ext uri="{FF2B5EF4-FFF2-40B4-BE49-F238E27FC236}">
                <a16:creationId xmlns:a16="http://schemas.microsoft.com/office/drawing/2014/main" id="{1D730C0F-05DE-5A6F-41B0-F5AFFA7E875D}"/>
              </a:ext>
            </a:extLst>
          </p:cNvPr>
          <p:cNvPicPr>
            <a:picLocks noChangeAspect="1"/>
          </p:cNvPicPr>
          <p:nvPr/>
        </p:nvPicPr>
        <p:blipFill>
          <a:blip r:embed="rId6"/>
          <a:stretch>
            <a:fillRect/>
          </a:stretch>
        </p:blipFill>
        <p:spPr>
          <a:xfrm>
            <a:off x="11187623" y="95232"/>
            <a:ext cx="739111" cy="792540"/>
          </a:xfrm>
          <a:prstGeom prst="rect">
            <a:avLst/>
          </a:prstGeom>
        </p:spPr>
      </p:pic>
    </p:spTree>
    <p:extLst>
      <p:ext uri="{BB962C8B-B14F-4D97-AF65-F5344CB8AC3E}">
        <p14:creationId xmlns:p14="http://schemas.microsoft.com/office/powerpoint/2010/main" val="3389997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5B2069-BADA-90A4-7860-5FA84FE77B98}"/>
              </a:ext>
            </a:extLst>
          </p:cNvPr>
          <p:cNvSpPr txBox="1"/>
          <p:nvPr/>
        </p:nvSpPr>
        <p:spPr>
          <a:xfrm>
            <a:off x="88421" y="6488668"/>
            <a:ext cx="6094562" cy="369332"/>
          </a:xfrm>
          <a:prstGeom prst="rect">
            <a:avLst/>
          </a:prstGeom>
          <a:noFill/>
        </p:spPr>
        <p:txBody>
          <a:bodyPr wrap="square">
            <a:spAutoFit/>
          </a:bodyPr>
          <a:lstStyle/>
          <a:p>
            <a:r>
              <a:rPr lang="fr-FR" i="1" dirty="0"/>
              <a:t>A. LUTUN</a:t>
            </a:r>
            <a:endParaRPr lang="fr-FR" dirty="0"/>
          </a:p>
        </p:txBody>
      </p:sp>
      <p:sp>
        <p:nvSpPr>
          <p:cNvPr id="13" name="ZoneTexte 12">
            <a:extLst>
              <a:ext uri="{FF2B5EF4-FFF2-40B4-BE49-F238E27FC236}">
                <a16:creationId xmlns:a16="http://schemas.microsoft.com/office/drawing/2014/main" id="{39C71FF1-5FEC-9E80-FC66-7692EF2D16E4}"/>
              </a:ext>
            </a:extLst>
          </p:cNvPr>
          <p:cNvSpPr txBox="1"/>
          <p:nvPr/>
        </p:nvSpPr>
        <p:spPr>
          <a:xfrm>
            <a:off x="778532" y="2951057"/>
            <a:ext cx="11019426" cy="2862322"/>
          </a:xfrm>
          <a:prstGeom prst="rect">
            <a:avLst/>
          </a:prstGeom>
          <a:noFill/>
        </p:spPr>
        <p:txBody>
          <a:bodyPr wrap="square">
            <a:spAutoFit/>
          </a:bodyPr>
          <a:lstStyle>
            <a:defPPr rtl="0">
              <a:defRPr lang="fr-FR"/>
            </a:defPPr>
            <a:lvl1pPr>
              <a:buFontTx/>
              <a:buChar char="-"/>
              <a:defRPr sz="2000">
                <a:latin typeface="Calibri" panose="020F0502020204030204" pitchFamily="34" charset="0"/>
                <a:ea typeface="Calibri" panose="020F0502020204030204" pitchFamily="34" charset="0"/>
                <a:cs typeface="Calibri" panose="020F0502020204030204" pitchFamily="34" charset="0"/>
              </a:defRPr>
            </a:lvl1pPr>
          </a:lstStyle>
          <a:p>
            <a:pPr>
              <a:buNone/>
            </a:pPr>
            <a:r>
              <a:rPr lang="fr-FR" b="0" i="0" dirty="0">
                <a:solidFill>
                  <a:srgbClr val="000000"/>
                </a:solidFill>
                <a:effectLst/>
                <a:latin typeface="system-ui"/>
              </a:rPr>
              <a:t>Le projet EPR2 de Gravelines comprend trois principales phases : </a:t>
            </a:r>
          </a:p>
          <a:p>
            <a:pPr marL="342900" indent="-342900">
              <a:buFont typeface="Wingdings" panose="05000000000000000000" pitchFamily="2" charset="2"/>
              <a:buChar char="q"/>
            </a:pPr>
            <a:r>
              <a:rPr lang="fr-FR" b="0" i="0" dirty="0">
                <a:solidFill>
                  <a:srgbClr val="000000"/>
                </a:solidFill>
                <a:effectLst/>
                <a:latin typeface="system-ui"/>
              </a:rPr>
              <a:t>Les travaux préparatoires pour aménager le site, </a:t>
            </a:r>
          </a:p>
          <a:p>
            <a:pPr marL="342900" indent="-342900">
              <a:buFont typeface="Wingdings" panose="05000000000000000000" pitchFamily="2" charset="2"/>
              <a:buChar char="q"/>
            </a:pPr>
            <a:r>
              <a:rPr lang="fr-FR" b="0" i="0" dirty="0">
                <a:solidFill>
                  <a:srgbClr val="000000"/>
                </a:solidFill>
                <a:effectLst/>
                <a:latin typeface="system-ui"/>
              </a:rPr>
              <a:t>Les travaux de construction des installations </a:t>
            </a:r>
            <a:endParaRPr lang="fr-FR" dirty="0">
              <a:solidFill>
                <a:srgbClr val="000000"/>
              </a:solidFill>
              <a:latin typeface="system-ui"/>
            </a:endParaRPr>
          </a:p>
          <a:p>
            <a:pPr marL="342900" indent="-342900">
              <a:buFont typeface="Wingdings" panose="05000000000000000000" pitchFamily="2" charset="2"/>
              <a:buChar char="q"/>
            </a:pPr>
            <a:r>
              <a:rPr lang="fr-FR" b="0" i="0" dirty="0">
                <a:solidFill>
                  <a:srgbClr val="000000"/>
                </a:solidFill>
                <a:effectLst/>
                <a:latin typeface="system-ui"/>
              </a:rPr>
              <a:t>L’exploitation en vue de produire de l’électricité.</a:t>
            </a:r>
          </a:p>
          <a:p>
            <a:pPr>
              <a:buNone/>
            </a:pPr>
            <a:endParaRPr lang="fr-FR" dirty="0">
              <a:solidFill>
                <a:srgbClr val="000000"/>
              </a:solidFill>
              <a:latin typeface="system-ui"/>
            </a:endParaRPr>
          </a:p>
          <a:p>
            <a:pPr algn="just">
              <a:buNone/>
            </a:pPr>
            <a:r>
              <a:rPr lang="fr-FR" b="0" i="0" dirty="0">
                <a:solidFill>
                  <a:srgbClr val="000000"/>
                </a:solidFill>
                <a:effectLst/>
                <a:latin typeface="system-ui"/>
              </a:rPr>
              <a:t>Le démarrage de ces phases est conditionné par l’obtention d’autorisations administratives. La préparation des premières autorisations (l’autorisation environnementale et l’autorisation de création) est aujourd’hui en cours. </a:t>
            </a:r>
          </a:p>
          <a:p>
            <a:pPr marL="342900" indent="-342900">
              <a:buFont typeface="Wingdings" panose="05000000000000000000" pitchFamily="2" charset="2"/>
              <a:buChar char="q"/>
            </a:pPr>
            <a:endParaRPr lang="fr-FR" dirty="0"/>
          </a:p>
        </p:txBody>
      </p:sp>
      <p:sp>
        <p:nvSpPr>
          <p:cNvPr id="14" name="ZoneTexte 13">
            <a:extLst>
              <a:ext uri="{FF2B5EF4-FFF2-40B4-BE49-F238E27FC236}">
                <a16:creationId xmlns:a16="http://schemas.microsoft.com/office/drawing/2014/main" id="{9E89FEEE-7026-6833-1930-08BF42162CF2}"/>
              </a:ext>
            </a:extLst>
          </p:cNvPr>
          <p:cNvSpPr txBox="1"/>
          <p:nvPr/>
        </p:nvSpPr>
        <p:spPr>
          <a:xfrm>
            <a:off x="778532" y="2469998"/>
            <a:ext cx="9538548" cy="400110"/>
          </a:xfrm>
          <a:prstGeom prst="rect">
            <a:avLst/>
          </a:prstGeom>
          <a:noFill/>
        </p:spPr>
        <p:txBody>
          <a:bodyPr wrap="square">
            <a:spAutoFit/>
          </a:bodyPr>
          <a:lstStyle/>
          <a:p>
            <a:r>
              <a:rPr lang="fr-FR" sz="2000" b="1" dirty="0">
                <a:solidFill>
                  <a:srgbClr val="FF4610"/>
                </a:solidFill>
                <a:latin typeface="Calibri" panose="020F0502020204030204" pitchFamily="34" charset="0"/>
                <a:ea typeface="Calibri" panose="020F0502020204030204" pitchFamily="34" charset="0"/>
                <a:cs typeface="Calibri" panose="020F0502020204030204" pitchFamily="34" charset="0"/>
              </a:rPr>
              <a:t>Les prochaines étapes ? </a:t>
            </a:r>
          </a:p>
        </p:txBody>
      </p:sp>
      <p:sp>
        <p:nvSpPr>
          <p:cNvPr id="18" name="ZoneTexte 17">
            <a:extLst>
              <a:ext uri="{FF2B5EF4-FFF2-40B4-BE49-F238E27FC236}">
                <a16:creationId xmlns:a16="http://schemas.microsoft.com/office/drawing/2014/main" id="{D5F24BF8-B779-29A5-6770-E32D99FC4CE1}"/>
              </a:ext>
            </a:extLst>
          </p:cNvPr>
          <p:cNvSpPr txBox="1"/>
          <p:nvPr/>
        </p:nvSpPr>
        <p:spPr>
          <a:xfrm>
            <a:off x="1335450" y="1332135"/>
            <a:ext cx="10336384" cy="1200329"/>
          </a:xfrm>
          <a:prstGeom prst="rect">
            <a:avLst/>
          </a:prstGeom>
          <a:noFill/>
        </p:spPr>
        <p:txBody>
          <a:bodyPr wrap="square">
            <a:spAutoFit/>
          </a:bodyPr>
          <a:lstStyle/>
          <a:p>
            <a:pPr algn="ctr"/>
            <a:r>
              <a:rPr lang="fr-FR" sz="3600" b="1" dirty="0">
                <a:solidFill>
                  <a:srgbClr val="FF4610"/>
                </a:solidFill>
                <a:latin typeface="Calibri" panose="020F0502020204030204" pitchFamily="34" charset="0"/>
                <a:cs typeface="Calibri" panose="020F0502020204030204" pitchFamily="34" charset="0"/>
              </a:rPr>
              <a:t>Spécificités du site de Gravelines : localisation et prise en compte des risques</a:t>
            </a:r>
          </a:p>
        </p:txBody>
      </p:sp>
      <p:pic>
        <p:nvPicPr>
          <p:cNvPr id="2" name="Graphique 1">
            <a:extLst>
              <a:ext uri="{FF2B5EF4-FFF2-40B4-BE49-F238E27FC236}">
                <a16:creationId xmlns:a16="http://schemas.microsoft.com/office/drawing/2014/main" id="{5161BC3F-AED6-E4D4-BC91-4BBC29B4AA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12347" y="5046493"/>
            <a:ext cx="3979653" cy="1895072"/>
          </a:xfrm>
          <a:prstGeom prst="rect">
            <a:avLst/>
          </a:prstGeom>
        </p:spPr>
      </p:pic>
      <p:pic>
        <p:nvPicPr>
          <p:cNvPr id="6" name="Image 5">
            <a:extLst>
              <a:ext uri="{FF2B5EF4-FFF2-40B4-BE49-F238E27FC236}">
                <a16:creationId xmlns:a16="http://schemas.microsoft.com/office/drawing/2014/main" id="{D0DE8D8F-F5D1-20E3-D1DC-BABDF5E3218D}"/>
              </a:ext>
            </a:extLst>
          </p:cNvPr>
          <p:cNvPicPr>
            <a:picLocks noChangeAspect="1"/>
          </p:cNvPicPr>
          <p:nvPr/>
        </p:nvPicPr>
        <p:blipFill>
          <a:blip r:embed="rId4"/>
          <a:stretch>
            <a:fillRect/>
          </a:stretch>
        </p:blipFill>
        <p:spPr>
          <a:xfrm>
            <a:off x="658676" y="132599"/>
            <a:ext cx="1442761" cy="708780"/>
          </a:xfrm>
          <a:prstGeom prst="rect">
            <a:avLst/>
          </a:prstGeom>
        </p:spPr>
      </p:pic>
      <p:pic>
        <p:nvPicPr>
          <p:cNvPr id="7" name="Image 6">
            <a:extLst>
              <a:ext uri="{FF2B5EF4-FFF2-40B4-BE49-F238E27FC236}">
                <a16:creationId xmlns:a16="http://schemas.microsoft.com/office/drawing/2014/main" id="{8BB3B5E2-FF49-6BA0-4691-3A2464F20F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6011" y="132599"/>
            <a:ext cx="2239153" cy="690792"/>
          </a:xfrm>
          <a:prstGeom prst="rect">
            <a:avLst/>
          </a:prstGeom>
          <a:noFill/>
        </p:spPr>
      </p:pic>
      <p:pic>
        <p:nvPicPr>
          <p:cNvPr id="8" name="Image 7">
            <a:extLst>
              <a:ext uri="{FF2B5EF4-FFF2-40B4-BE49-F238E27FC236}">
                <a16:creationId xmlns:a16="http://schemas.microsoft.com/office/drawing/2014/main" id="{5061AAE5-E392-A9D0-1146-66E7287FB3F0}"/>
              </a:ext>
            </a:extLst>
          </p:cNvPr>
          <p:cNvPicPr>
            <a:picLocks noChangeAspect="1"/>
          </p:cNvPicPr>
          <p:nvPr/>
        </p:nvPicPr>
        <p:blipFill>
          <a:blip r:embed="rId6"/>
          <a:stretch>
            <a:fillRect/>
          </a:stretch>
        </p:blipFill>
        <p:spPr>
          <a:xfrm>
            <a:off x="5740292" y="90916"/>
            <a:ext cx="2084267" cy="774157"/>
          </a:xfrm>
          <a:prstGeom prst="rect">
            <a:avLst/>
          </a:prstGeom>
        </p:spPr>
      </p:pic>
      <p:pic>
        <p:nvPicPr>
          <p:cNvPr id="9" name="Image 8">
            <a:extLst>
              <a:ext uri="{FF2B5EF4-FFF2-40B4-BE49-F238E27FC236}">
                <a16:creationId xmlns:a16="http://schemas.microsoft.com/office/drawing/2014/main" id="{ADC64BB4-420C-A473-A8C1-90CA173764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94019" y="105790"/>
            <a:ext cx="1504344" cy="744407"/>
          </a:xfrm>
          <a:prstGeom prst="rect">
            <a:avLst/>
          </a:prstGeom>
          <a:noFill/>
        </p:spPr>
      </p:pic>
      <p:pic>
        <p:nvPicPr>
          <p:cNvPr id="10" name="Image 9">
            <a:extLst>
              <a:ext uri="{FF2B5EF4-FFF2-40B4-BE49-F238E27FC236}">
                <a16:creationId xmlns:a16="http://schemas.microsoft.com/office/drawing/2014/main" id="{A58AB511-5641-6710-B172-E0E0420DAFBE}"/>
              </a:ext>
            </a:extLst>
          </p:cNvPr>
          <p:cNvPicPr>
            <a:picLocks noChangeAspect="1"/>
          </p:cNvPicPr>
          <p:nvPr/>
        </p:nvPicPr>
        <p:blipFill>
          <a:blip r:embed="rId8"/>
          <a:stretch>
            <a:fillRect/>
          </a:stretch>
        </p:blipFill>
        <p:spPr>
          <a:xfrm>
            <a:off x="11187623" y="95232"/>
            <a:ext cx="739111" cy="792540"/>
          </a:xfrm>
          <a:prstGeom prst="rect">
            <a:avLst/>
          </a:prstGeom>
        </p:spPr>
      </p:pic>
    </p:spTree>
    <p:extLst>
      <p:ext uri="{BB962C8B-B14F-4D97-AF65-F5344CB8AC3E}">
        <p14:creationId xmlns:p14="http://schemas.microsoft.com/office/powerpoint/2010/main" val="3064353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83CEB-34F6-311C-A830-46DD08FC4774}"/>
            </a:ext>
          </a:extLst>
        </p:cNvPr>
        <p:cNvGrpSpPr/>
        <p:nvPr/>
      </p:nvGrpSpPr>
      <p:grpSpPr>
        <a:xfrm>
          <a:off x="0" y="0"/>
          <a:ext cx="0" cy="0"/>
          <a:chOff x="0" y="0"/>
          <a:chExt cx="0" cy="0"/>
        </a:xfrm>
      </p:grpSpPr>
    </p:spTree>
    <p:extLst>
      <p:ext uri="{BB962C8B-B14F-4D97-AF65-F5344CB8AC3E}">
        <p14:creationId xmlns:p14="http://schemas.microsoft.com/office/powerpoint/2010/main" val="146499576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41CD8-EBCE-426F-8C73-857A672DF8A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28598C0-4405-01E7-5F4F-FB15892FD269}"/>
              </a:ext>
            </a:extLst>
          </p:cNvPr>
          <p:cNvPicPr>
            <a:picLocks noChangeAspect="1"/>
          </p:cNvPicPr>
          <p:nvPr/>
        </p:nvPicPr>
        <p:blipFill>
          <a:blip r:embed="rId2"/>
          <a:stretch>
            <a:fillRect/>
          </a:stretch>
        </p:blipFill>
        <p:spPr>
          <a:xfrm>
            <a:off x="1578472" y="1510712"/>
            <a:ext cx="9035055" cy="3066554"/>
          </a:xfrm>
          <a:prstGeom prst="rect">
            <a:avLst/>
          </a:prstGeom>
        </p:spPr>
      </p:pic>
      <p:pic>
        <p:nvPicPr>
          <p:cNvPr id="9" name="Image 8">
            <a:extLst>
              <a:ext uri="{FF2B5EF4-FFF2-40B4-BE49-F238E27FC236}">
                <a16:creationId xmlns:a16="http://schemas.microsoft.com/office/drawing/2014/main" id="{3B146557-385D-3364-652B-561BA71CCF99}"/>
              </a:ext>
            </a:extLst>
          </p:cNvPr>
          <p:cNvPicPr>
            <a:picLocks noChangeAspect="1"/>
          </p:cNvPicPr>
          <p:nvPr/>
        </p:nvPicPr>
        <p:blipFill>
          <a:blip r:embed="rId3"/>
          <a:stretch>
            <a:fillRect/>
          </a:stretch>
        </p:blipFill>
        <p:spPr>
          <a:xfrm>
            <a:off x="4025974" y="4269121"/>
            <a:ext cx="4140052" cy="2070026"/>
          </a:xfrm>
          <a:prstGeom prst="rect">
            <a:avLst/>
          </a:prstGeom>
        </p:spPr>
      </p:pic>
      <p:pic>
        <p:nvPicPr>
          <p:cNvPr id="10" name="Image 9">
            <a:extLst>
              <a:ext uri="{FF2B5EF4-FFF2-40B4-BE49-F238E27FC236}">
                <a16:creationId xmlns:a16="http://schemas.microsoft.com/office/drawing/2014/main" id="{3733B9F0-4035-807C-0C32-37786E69EF96}"/>
              </a:ext>
            </a:extLst>
          </p:cNvPr>
          <p:cNvPicPr>
            <a:picLocks noChangeAspect="1"/>
          </p:cNvPicPr>
          <p:nvPr/>
        </p:nvPicPr>
        <p:blipFill>
          <a:blip r:embed="rId4"/>
          <a:stretch>
            <a:fillRect/>
          </a:stretch>
        </p:blipFill>
        <p:spPr>
          <a:xfrm>
            <a:off x="323064" y="210069"/>
            <a:ext cx="1206521" cy="592723"/>
          </a:xfrm>
          <a:prstGeom prst="rect">
            <a:avLst/>
          </a:prstGeom>
        </p:spPr>
      </p:pic>
      <p:pic>
        <p:nvPicPr>
          <p:cNvPr id="11" name="Image 10">
            <a:extLst>
              <a:ext uri="{FF2B5EF4-FFF2-40B4-BE49-F238E27FC236}">
                <a16:creationId xmlns:a16="http://schemas.microsoft.com/office/drawing/2014/main" id="{298B3F73-CECB-F6DC-36AC-E45A020F28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4001" y="128002"/>
            <a:ext cx="2239153" cy="690792"/>
          </a:xfrm>
          <a:prstGeom prst="rect">
            <a:avLst/>
          </a:prstGeom>
          <a:noFill/>
        </p:spPr>
      </p:pic>
      <p:pic>
        <p:nvPicPr>
          <p:cNvPr id="12" name="Image 11">
            <a:extLst>
              <a:ext uri="{FF2B5EF4-FFF2-40B4-BE49-F238E27FC236}">
                <a16:creationId xmlns:a16="http://schemas.microsoft.com/office/drawing/2014/main" id="{03E0CD89-33CA-BD51-57B9-DA6A702AA7EC}"/>
              </a:ext>
            </a:extLst>
          </p:cNvPr>
          <p:cNvPicPr>
            <a:picLocks noChangeAspect="1"/>
          </p:cNvPicPr>
          <p:nvPr/>
        </p:nvPicPr>
        <p:blipFill>
          <a:blip r:embed="rId6"/>
          <a:stretch>
            <a:fillRect/>
          </a:stretch>
        </p:blipFill>
        <p:spPr>
          <a:xfrm>
            <a:off x="5462614" y="43511"/>
            <a:ext cx="2084267" cy="774157"/>
          </a:xfrm>
          <a:prstGeom prst="rect">
            <a:avLst/>
          </a:prstGeom>
        </p:spPr>
      </p:pic>
      <p:pic>
        <p:nvPicPr>
          <p:cNvPr id="13" name="Image 12">
            <a:extLst>
              <a:ext uri="{FF2B5EF4-FFF2-40B4-BE49-F238E27FC236}">
                <a16:creationId xmlns:a16="http://schemas.microsoft.com/office/drawing/2014/main" id="{43870E6F-A546-21C1-4AB0-8E2E65D8857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4" name="Image 13">
            <a:extLst>
              <a:ext uri="{FF2B5EF4-FFF2-40B4-BE49-F238E27FC236}">
                <a16:creationId xmlns:a16="http://schemas.microsoft.com/office/drawing/2014/main" id="{1AB0AA8C-71B1-9DC7-56C0-ABC7F998F399}"/>
              </a:ext>
            </a:extLst>
          </p:cNvPr>
          <p:cNvPicPr>
            <a:picLocks noChangeAspect="1"/>
          </p:cNvPicPr>
          <p:nvPr/>
        </p:nvPicPr>
        <p:blipFill>
          <a:blip r:embed="rId8"/>
          <a:stretch>
            <a:fillRect/>
          </a:stretch>
        </p:blipFill>
        <p:spPr>
          <a:xfrm>
            <a:off x="10909945" y="47827"/>
            <a:ext cx="739111" cy="792540"/>
          </a:xfrm>
          <a:prstGeom prst="rect">
            <a:avLst/>
          </a:prstGeom>
        </p:spPr>
      </p:pic>
    </p:spTree>
    <p:extLst>
      <p:ext uri="{BB962C8B-B14F-4D97-AF65-F5344CB8AC3E}">
        <p14:creationId xmlns:p14="http://schemas.microsoft.com/office/powerpoint/2010/main" val="266241685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27A715-6C6C-2254-60D8-FF2A67310FC2}"/>
              </a:ext>
            </a:extLst>
          </p:cNvPr>
          <p:cNvSpPr>
            <a:spLocks noGrp="1"/>
          </p:cNvSpPr>
          <p:nvPr>
            <p:ph type="title"/>
          </p:nvPr>
        </p:nvSpPr>
        <p:spPr>
          <a:xfrm>
            <a:off x="0" y="78432"/>
            <a:ext cx="11998873" cy="2875237"/>
          </a:xfrm>
        </p:spPr>
        <p:txBody>
          <a:bodyPr/>
          <a:lstStyle/>
          <a:p>
            <a:r>
              <a:rPr lang="fr-FR" sz="5400" dirty="0">
                <a:solidFill>
                  <a:srgbClr val="2FAD66"/>
                </a:solidFill>
              </a:rPr>
              <a:t>Table 2 - Rôle du nucléaire dans la stabilité du réseau électrique</a:t>
            </a:r>
          </a:p>
        </p:txBody>
      </p:sp>
      <p:sp>
        <p:nvSpPr>
          <p:cNvPr id="8" name="ZoneTexte 7">
            <a:extLst>
              <a:ext uri="{FF2B5EF4-FFF2-40B4-BE49-F238E27FC236}">
                <a16:creationId xmlns:a16="http://schemas.microsoft.com/office/drawing/2014/main" id="{D42FC304-286A-9B6D-3468-0C46478247B2}"/>
              </a:ext>
            </a:extLst>
          </p:cNvPr>
          <p:cNvSpPr txBox="1"/>
          <p:nvPr/>
        </p:nvSpPr>
        <p:spPr>
          <a:xfrm>
            <a:off x="5408730" y="3686195"/>
            <a:ext cx="4931945" cy="523220"/>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François BOULET </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Directeur de Programme R&amp;D, RTE</a:t>
            </a:r>
          </a:p>
          <a:p>
            <a:pPr algn="ctr"/>
            <a:r>
              <a:rPr lang="fr-FR" sz="1100" dirty="0">
                <a:solidFill>
                  <a:srgbClr val="0432FF"/>
                </a:solidFill>
                <a:latin typeface="ADLaM Display" panose="02010000000000000000" pitchFamily="2" charset="0"/>
                <a:ea typeface="ADLaM Display" panose="02010000000000000000" pitchFamily="2" charset="0"/>
                <a:cs typeface="ADLaM Display" panose="02010000000000000000" pitchFamily="2" charset="0"/>
              </a:rPr>
              <a:t>Animateur</a:t>
            </a:r>
          </a:p>
        </p:txBody>
      </p:sp>
      <p:sp>
        <p:nvSpPr>
          <p:cNvPr id="10" name="ZoneTexte 9">
            <a:extLst>
              <a:ext uri="{FF2B5EF4-FFF2-40B4-BE49-F238E27FC236}">
                <a16:creationId xmlns:a16="http://schemas.microsoft.com/office/drawing/2014/main" id="{81B6ED3B-D201-2156-5595-C8311A3F33D6}"/>
              </a:ext>
            </a:extLst>
          </p:cNvPr>
          <p:cNvSpPr txBox="1"/>
          <p:nvPr/>
        </p:nvSpPr>
        <p:spPr>
          <a:xfrm>
            <a:off x="10049054" y="5073609"/>
            <a:ext cx="1949819" cy="692497"/>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Clément Vandenbergue </a:t>
            </a:r>
            <a:r>
              <a:rPr lang="fr-FR" sz="1100" dirty="0">
                <a:latin typeface="ADLaM Display" panose="02010000000000000000" pitchFamily="2" charset="0"/>
                <a:ea typeface="ADLaM Display" panose="02010000000000000000" pitchFamily="2" charset="0"/>
                <a:cs typeface="ADLaM Display" panose="02010000000000000000" pitchFamily="2" charset="0"/>
              </a:rPr>
              <a:t>EDF-CNPE Gravelines</a:t>
            </a:r>
          </a:p>
          <a:p>
            <a:pPr algn="ctr"/>
            <a:r>
              <a:rPr lang="fr-FR" sz="1100" dirty="0">
                <a:solidFill>
                  <a:srgbClr val="0432FF"/>
                </a:solidFill>
                <a:latin typeface="ADLaM Display" panose="02010000000000000000" pitchFamily="2" charset="0"/>
                <a:ea typeface="ADLaM Display" panose="02010000000000000000" pitchFamily="2" charset="0"/>
                <a:cs typeface="ADLaM Display" panose="02010000000000000000" pitchFamily="2" charset="0"/>
              </a:rPr>
              <a:t>Animateur</a:t>
            </a:r>
          </a:p>
          <a:p>
            <a:pPr algn="ctr"/>
            <a:endParaRPr lang="fr-FR" sz="11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2" name="Image 11" descr="Une image contenant personne, Visage humain, mur, habits&#10;&#10;Le contenu généré par l’IA peut être incorrect.">
            <a:extLst>
              <a:ext uri="{FF2B5EF4-FFF2-40B4-BE49-F238E27FC236}">
                <a16:creationId xmlns:a16="http://schemas.microsoft.com/office/drawing/2014/main" id="{639810CB-217B-EB12-8530-9971552CE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770" y="4581266"/>
            <a:ext cx="1375404" cy="1768668"/>
          </a:xfrm>
          <a:prstGeom prst="rect">
            <a:avLst/>
          </a:prstGeom>
        </p:spPr>
      </p:pic>
      <p:sp>
        <p:nvSpPr>
          <p:cNvPr id="13" name="ZoneTexte 12">
            <a:extLst>
              <a:ext uri="{FF2B5EF4-FFF2-40B4-BE49-F238E27FC236}">
                <a16:creationId xmlns:a16="http://schemas.microsoft.com/office/drawing/2014/main" id="{FF417615-6771-EB3E-C9C5-BFBE2DE1B601}"/>
              </a:ext>
            </a:extLst>
          </p:cNvPr>
          <p:cNvSpPr txBox="1"/>
          <p:nvPr/>
        </p:nvSpPr>
        <p:spPr>
          <a:xfrm>
            <a:off x="6557132" y="6425625"/>
            <a:ext cx="2524679"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Moez BELHAOUANE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EC à JUNIA/L2EP, </a:t>
            </a:r>
            <a:r>
              <a:rPr lang="fr-FR" sz="1100" dirty="0">
                <a:solidFill>
                  <a:srgbClr val="0432FF"/>
                </a:solidFill>
                <a:latin typeface="ADLaM Display" panose="02010000000000000000" pitchFamily="2" charset="0"/>
                <a:ea typeface="ADLaM Display" panose="02010000000000000000" pitchFamily="2" charset="0"/>
                <a:cs typeface="ADLaM Display" panose="02010000000000000000" pitchFamily="2" charset="0"/>
              </a:rPr>
              <a:t>Modérateur</a:t>
            </a:r>
          </a:p>
        </p:txBody>
      </p:sp>
      <p:sp>
        <p:nvSpPr>
          <p:cNvPr id="14" name="ZoneTexte 13">
            <a:extLst>
              <a:ext uri="{FF2B5EF4-FFF2-40B4-BE49-F238E27FC236}">
                <a16:creationId xmlns:a16="http://schemas.microsoft.com/office/drawing/2014/main" id="{1362388A-CCC2-E1F7-510E-400647A6DBD9}"/>
              </a:ext>
            </a:extLst>
          </p:cNvPr>
          <p:cNvSpPr txBox="1"/>
          <p:nvPr/>
        </p:nvSpPr>
        <p:spPr>
          <a:xfrm>
            <a:off x="3057259" y="5123594"/>
            <a:ext cx="3041282" cy="523220"/>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Patrick DOMISSE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Ancien EDF</a:t>
            </a:r>
          </a:p>
          <a:p>
            <a:pPr algn="ctr"/>
            <a:r>
              <a:rPr lang="fr-FR" sz="1100" dirty="0">
                <a:solidFill>
                  <a:srgbClr val="0432FF"/>
                </a:solidFill>
                <a:latin typeface="ADLaM Display" panose="02010000000000000000" pitchFamily="2" charset="0"/>
                <a:ea typeface="ADLaM Display" panose="02010000000000000000" pitchFamily="2" charset="0"/>
                <a:cs typeface="ADLaM Display" panose="02010000000000000000" pitchFamily="2" charset="0"/>
              </a:rPr>
              <a:t>Animateur </a:t>
            </a:r>
          </a:p>
        </p:txBody>
      </p:sp>
      <p:pic>
        <p:nvPicPr>
          <p:cNvPr id="15" name="Image 14">
            <a:extLst>
              <a:ext uri="{FF2B5EF4-FFF2-40B4-BE49-F238E27FC236}">
                <a16:creationId xmlns:a16="http://schemas.microsoft.com/office/drawing/2014/main" id="{ED3471F4-1542-52B5-4F73-255433741400}"/>
              </a:ext>
            </a:extLst>
          </p:cNvPr>
          <p:cNvPicPr>
            <a:picLocks noChangeAspect="1"/>
          </p:cNvPicPr>
          <p:nvPr/>
        </p:nvPicPr>
        <p:blipFill>
          <a:blip r:embed="rId3"/>
          <a:stretch>
            <a:fillRect/>
          </a:stretch>
        </p:blipFill>
        <p:spPr>
          <a:xfrm>
            <a:off x="3831190" y="2985481"/>
            <a:ext cx="1605714" cy="2012124"/>
          </a:xfrm>
          <a:prstGeom prst="rect">
            <a:avLst/>
          </a:prstGeom>
        </p:spPr>
      </p:pic>
      <p:pic>
        <p:nvPicPr>
          <p:cNvPr id="17" name="Image 16">
            <a:extLst>
              <a:ext uri="{FF2B5EF4-FFF2-40B4-BE49-F238E27FC236}">
                <a16:creationId xmlns:a16="http://schemas.microsoft.com/office/drawing/2014/main" id="{A20431B2-2C09-B8C2-62B4-A01194B342D7}"/>
              </a:ext>
            </a:extLst>
          </p:cNvPr>
          <p:cNvPicPr>
            <a:picLocks noChangeAspect="1"/>
          </p:cNvPicPr>
          <p:nvPr/>
        </p:nvPicPr>
        <p:blipFill>
          <a:blip r:embed="rId4"/>
          <a:stretch>
            <a:fillRect/>
          </a:stretch>
        </p:blipFill>
        <p:spPr>
          <a:xfrm>
            <a:off x="10312502" y="3056559"/>
            <a:ext cx="1402475" cy="1869967"/>
          </a:xfrm>
          <a:prstGeom prst="rect">
            <a:avLst/>
          </a:prstGeom>
        </p:spPr>
      </p:pic>
      <p:pic>
        <p:nvPicPr>
          <p:cNvPr id="1026" name="Picture 2" descr="François BOULET - R&amp;D Program Director | LinkedIn">
            <a:extLst>
              <a:ext uri="{FF2B5EF4-FFF2-40B4-BE49-F238E27FC236}">
                <a16:creationId xmlns:a16="http://schemas.microsoft.com/office/drawing/2014/main" id="{45C73AA5-71ED-58B1-5661-8DA60E28E2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144" y="1937688"/>
            <a:ext cx="1668656" cy="166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41208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3C713-195D-B164-4D97-0DA96FDA61CC}"/>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059CC74F-DBA8-AD9C-0CE7-B6E818385AD3}"/>
              </a:ext>
            </a:extLst>
          </p:cNvPr>
          <p:cNvSpPr txBox="1"/>
          <p:nvPr/>
        </p:nvSpPr>
        <p:spPr>
          <a:xfrm>
            <a:off x="280152" y="957426"/>
            <a:ext cx="11736799" cy="861774"/>
          </a:xfrm>
          <a:prstGeom prst="rect">
            <a:avLst/>
          </a:prstGeom>
          <a:noFill/>
        </p:spPr>
        <p:txBody>
          <a:bodyPr wrap="square" lIns="0" tIns="0" rIns="0" bIns="0" rtlCol="0">
            <a:spAutoFit/>
          </a:bodyPr>
          <a:lstStyle/>
          <a:p>
            <a:pPr algn="ctr"/>
            <a:r>
              <a:rPr lang="fr-FR" sz="2800" b="1" dirty="0">
                <a:latin typeface="ADLaM Display" panose="02010000000000000000" pitchFamily="2" charset="0"/>
                <a:ea typeface="ADLaM Display" panose="02010000000000000000" pitchFamily="2" charset="0"/>
                <a:cs typeface="ADLaM Display" panose="02010000000000000000" pitchFamily="2" charset="0"/>
              </a:rPr>
              <a:t>Table ronde 2 : </a:t>
            </a:r>
            <a:r>
              <a:rPr lang="fr-FR" sz="2800" dirty="0">
                <a:latin typeface="ADLaM Display" panose="02010000000000000000" pitchFamily="2" charset="0"/>
                <a:ea typeface="ADLaM Display" panose="02010000000000000000" pitchFamily="2" charset="0"/>
                <a:cs typeface="ADLaM Display" panose="02010000000000000000" pitchFamily="2" charset="0"/>
              </a:rPr>
              <a:t>Rôle du nucléaire dans la stabilité du réseau électrique</a:t>
            </a:r>
          </a:p>
        </p:txBody>
      </p:sp>
      <p:pic>
        <p:nvPicPr>
          <p:cNvPr id="3" name="Image 2">
            <a:extLst>
              <a:ext uri="{FF2B5EF4-FFF2-40B4-BE49-F238E27FC236}">
                <a16:creationId xmlns:a16="http://schemas.microsoft.com/office/drawing/2014/main" id="{0EEA366B-AFB8-B644-53DD-7D4C1F253114}"/>
              </a:ext>
            </a:extLst>
          </p:cNvPr>
          <p:cNvPicPr>
            <a:picLocks noChangeAspect="1"/>
          </p:cNvPicPr>
          <p:nvPr/>
        </p:nvPicPr>
        <p:blipFill>
          <a:blip r:embed="rId2"/>
          <a:stretch>
            <a:fillRect/>
          </a:stretch>
        </p:blipFill>
        <p:spPr>
          <a:xfrm>
            <a:off x="730838" y="96767"/>
            <a:ext cx="1442761" cy="708780"/>
          </a:xfrm>
          <a:prstGeom prst="rect">
            <a:avLst/>
          </a:prstGeom>
        </p:spPr>
      </p:pic>
      <p:pic>
        <p:nvPicPr>
          <p:cNvPr id="4" name="Image 3">
            <a:extLst>
              <a:ext uri="{FF2B5EF4-FFF2-40B4-BE49-F238E27FC236}">
                <a16:creationId xmlns:a16="http://schemas.microsoft.com/office/drawing/2014/main" id="{D78F07FF-B6C2-D1BE-71E7-F67EC019D0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1442" y="180132"/>
            <a:ext cx="2239153" cy="690792"/>
          </a:xfrm>
          <a:prstGeom prst="rect">
            <a:avLst/>
          </a:prstGeom>
          <a:noFill/>
        </p:spPr>
      </p:pic>
      <p:pic>
        <p:nvPicPr>
          <p:cNvPr id="6" name="Image 5">
            <a:extLst>
              <a:ext uri="{FF2B5EF4-FFF2-40B4-BE49-F238E27FC236}">
                <a16:creationId xmlns:a16="http://schemas.microsoft.com/office/drawing/2014/main" id="{6C69DBD2-38DF-5495-A8B2-DF34647A5DC6}"/>
              </a:ext>
            </a:extLst>
          </p:cNvPr>
          <p:cNvPicPr>
            <a:picLocks noChangeAspect="1"/>
          </p:cNvPicPr>
          <p:nvPr/>
        </p:nvPicPr>
        <p:blipFill>
          <a:blip r:embed="rId4"/>
          <a:stretch>
            <a:fillRect/>
          </a:stretch>
        </p:blipFill>
        <p:spPr>
          <a:xfrm>
            <a:off x="5562009" y="96767"/>
            <a:ext cx="2084267" cy="774157"/>
          </a:xfrm>
          <a:prstGeom prst="rect">
            <a:avLst/>
          </a:prstGeom>
        </p:spPr>
      </p:pic>
      <p:pic>
        <p:nvPicPr>
          <p:cNvPr id="8" name="Image 7">
            <a:extLst>
              <a:ext uri="{FF2B5EF4-FFF2-40B4-BE49-F238E27FC236}">
                <a16:creationId xmlns:a16="http://schemas.microsoft.com/office/drawing/2014/main" id="{B2D3CBEE-0059-C2FD-3B0F-AE45DD9540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0992" y="126517"/>
            <a:ext cx="1504344" cy="744407"/>
          </a:xfrm>
          <a:prstGeom prst="rect">
            <a:avLst/>
          </a:prstGeom>
          <a:noFill/>
        </p:spPr>
      </p:pic>
      <p:pic>
        <p:nvPicPr>
          <p:cNvPr id="9" name="Image 8">
            <a:extLst>
              <a:ext uri="{FF2B5EF4-FFF2-40B4-BE49-F238E27FC236}">
                <a16:creationId xmlns:a16="http://schemas.microsoft.com/office/drawing/2014/main" id="{E1A30D5F-F8F0-2BC0-980D-6777FCF2E17A}"/>
              </a:ext>
            </a:extLst>
          </p:cNvPr>
          <p:cNvPicPr>
            <a:picLocks noChangeAspect="1"/>
          </p:cNvPicPr>
          <p:nvPr/>
        </p:nvPicPr>
        <p:blipFill>
          <a:blip r:embed="rId6"/>
          <a:stretch>
            <a:fillRect/>
          </a:stretch>
        </p:blipFill>
        <p:spPr>
          <a:xfrm>
            <a:off x="10583815" y="78384"/>
            <a:ext cx="739111" cy="792540"/>
          </a:xfrm>
          <a:prstGeom prst="rect">
            <a:avLst/>
          </a:prstGeom>
        </p:spPr>
      </p:pic>
      <p:pic>
        <p:nvPicPr>
          <p:cNvPr id="12" name="Image 11" descr="Une image contenant personne, Visage humain, mur, habits&#10;&#10;Le contenu généré par l’IA peut être incorrect.">
            <a:extLst>
              <a:ext uri="{FF2B5EF4-FFF2-40B4-BE49-F238E27FC236}">
                <a16:creationId xmlns:a16="http://schemas.microsoft.com/office/drawing/2014/main" id="{6F543E27-CDF0-1F5F-B238-EE2E29116B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0913" y="4595401"/>
            <a:ext cx="1375404" cy="1768668"/>
          </a:xfrm>
          <a:prstGeom prst="rect">
            <a:avLst/>
          </a:prstGeom>
        </p:spPr>
      </p:pic>
      <p:sp>
        <p:nvSpPr>
          <p:cNvPr id="13" name="ZoneTexte 12">
            <a:extLst>
              <a:ext uri="{FF2B5EF4-FFF2-40B4-BE49-F238E27FC236}">
                <a16:creationId xmlns:a16="http://schemas.microsoft.com/office/drawing/2014/main" id="{896238E5-6313-ED66-B4A6-BAB84FB60890}"/>
              </a:ext>
            </a:extLst>
          </p:cNvPr>
          <p:cNvSpPr txBox="1"/>
          <p:nvPr/>
        </p:nvSpPr>
        <p:spPr>
          <a:xfrm>
            <a:off x="7646276" y="6407290"/>
            <a:ext cx="2524679"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Moez BELHAOUANE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EC à JUNIA/L2EP, </a:t>
            </a:r>
            <a:r>
              <a:rPr lang="fr-FR" sz="11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Modérateur</a:t>
            </a:r>
          </a:p>
        </p:txBody>
      </p:sp>
      <p:sp>
        <p:nvSpPr>
          <p:cNvPr id="16" name="ZoneTexte 15">
            <a:extLst>
              <a:ext uri="{FF2B5EF4-FFF2-40B4-BE49-F238E27FC236}">
                <a16:creationId xmlns:a16="http://schemas.microsoft.com/office/drawing/2014/main" id="{AE0BCE22-95EB-4CB5-B9BC-5B954C343B25}"/>
              </a:ext>
            </a:extLst>
          </p:cNvPr>
          <p:cNvSpPr txBox="1"/>
          <p:nvPr/>
        </p:nvSpPr>
        <p:spPr>
          <a:xfrm>
            <a:off x="6294665" y="2922549"/>
            <a:ext cx="4568336" cy="646331"/>
          </a:xfrm>
          <a:prstGeom prst="rect">
            <a:avLst/>
          </a:prstGeom>
          <a:noFill/>
        </p:spPr>
        <p:txBody>
          <a:bodyPr wrap="square">
            <a:spAutoFit/>
          </a:bodyPr>
          <a:lstStyle/>
          <a:p>
            <a:pPr algn="ctr"/>
            <a:r>
              <a:rPr lang="fr-FR" sz="1800"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Contribution du nucléaire à la régulation et au pilotage du réseau électrique </a:t>
            </a:r>
            <a:endParaRPr lang="fr-FR"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7" name="Rectangle : coins arrondis 16">
            <a:extLst>
              <a:ext uri="{FF2B5EF4-FFF2-40B4-BE49-F238E27FC236}">
                <a16:creationId xmlns:a16="http://schemas.microsoft.com/office/drawing/2014/main" id="{5826A6AE-19CA-924F-20D2-E201886CCCBA}"/>
              </a:ext>
            </a:extLst>
          </p:cNvPr>
          <p:cNvSpPr/>
          <p:nvPr/>
        </p:nvSpPr>
        <p:spPr>
          <a:xfrm>
            <a:off x="6148552" y="2682323"/>
            <a:ext cx="4860563" cy="12117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8FD00B96-5171-41FA-D14A-AEB14B6177EF}"/>
              </a:ext>
            </a:extLst>
          </p:cNvPr>
          <p:cNvSpPr txBox="1"/>
          <p:nvPr/>
        </p:nvSpPr>
        <p:spPr>
          <a:xfrm>
            <a:off x="2310377" y="4489658"/>
            <a:ext cx="3041282" cy="523220"/>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Patrick DOMISSE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Ancien EDF</a:t>
            </a:r>
          </a:p>
          <a:p>
            <a:pPr algn="ctr"/>
            <a:r>
              <a:rPr lang="fr-FR" sz="11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Animateur</a:t>
            </a:r>
            <a:r>
              <a:rPr lang="fr-FR" sz="1100" dirty="0">
                <a:solidFill>
                  <a:srgbClr val="0432FF"/>
                </a:solidFill>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11" name="Image 10">
            <a:extLst>
              <a:ext uri="{FF2B5EF4-FFF2-40B4-BE49-F238E27FC236}">
                <a16:creationId xmlns:a16="http://schemas.microsoft.com/office/drawing/2014/main" id="{F420C366-6BE7-4D0A-A45E-4854CA021E1E}"/>
              </a:ext>
            </a:extLst>
          </p:cNvPr>
          <p:cNvPicPr>
            <a:picLocks noChangeAspect="1"/>
          </p:cNvPicPr>
          <p:nvPr/>
        </p:nvPicPr>
        <p:blipFill>
          <a:blip r:embed="rId8"/>
          <a:stretch>
            <a:fillRect/>
          </a:stretch>
        </p:blipFill>
        <p:spPr>
          <a:xfrm>
            <a:off x="2845845" y="1819200"/>
            <a:ext cx="2104750" cy="2637467"/>
          </a:xfrm>
          <a:prstGeom prst="rect">
            <a:avLst/>
          </a:prstGeom>
        </p:spPr>
      </p:pic>
    </p:spTree>
    <p:extLst>
      <p:ext uri="{BB962C8B-B14F-4D97-AF65-F5344CB8AC3E}">
        <p14:creationId xmlns:p14="http://schemas.microsoft.com/office/powerpoint/2010/main" val="179623886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65E162E-5D05-9F47-9B3B-F922231EC410}"/>
              </a:ext>
            </a:extLst>
          </p:cNvPr>
          <p:cNvSpPr>
            <a:spLocks noGrp="1"/>
          </p:cNvSpPr>
          <p:nvPr>
            <p:ph type="sldNum" sz="quarter" idx="4"/>
          </p:nvPr>
        </p:nvSpPr>
        <p:spPr/>
        <p:txBody>
          <a:bodyPr/>
          <a:lstStyle/>
          <a:p>
            <a:fld id="{8F246C36-D02A-478A-A2B1-30A38C36882C}" type="slidenum">
              <a:rPr lang="fr-FR" smtClean="0"/>
              <a:pPr/>
              <a:t>46</a:t>
            </a:fld>
            <a:endParaRPr lang="fr-FR"/>
          </a:p>
        </p:txBody>
      </p:sp>
      <p:sp>
        <p:nvSpPr>
          <p:cNvPr id="5" name="Espace réservé du texte 3">
            <a:extLst>
              <a:ext uri="{FF2B5EF4-FFF2-40B4-BE49-F238E27FC236}">
                <a16:creationId xmlns:a16="http://schemas.microsoft.com/office/drawing/2014/main" id="{F257B212-5B38-9A47-A2D4-A94B4C4AA7A1}"/>
              </a:ext>
            </a:extLst>
          </p:cNvPr>
          <p:cNvSpPr txBox="1">
            <a:spLocks/>
          </p:cNvSpPr>
          <p:nvPr/>
        </p:nvSpPr>
        <p:spPr>
          <a:xfrm>
            <a:off x="150143" y="717323"/>
            <a:ext cx="11865201" cy="53975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100" b="1" i="0" kern="1200">
                <a:solidFill>
                  <a:schemeClr val="tx1"/>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Calibri" panose="020F0502020204030204" pitchFamily="34" charset="0"/>
                <a:ea typeface="+mn-ea"/>
                <a:cs typeface="Calibri" panose="020F0502020204030204" pitchFamily="34" charset="0"/>
              </a:defRPr>
            </a:lvl3pPr>
            <a:lvl4pPr marL="279450" indent="-279450" algn="l" defTabSz="914400" rtl="0" eaLnBrk="1" latinLnBrk="0" hangingPunct="1">
              <a:lnSpc>
                <a:spcPct val="100000"/>
              </a:lnSpc>
              <a:spcBef>
                <a:spcPts val="0"/>
              </a:spcBef>
              <a:spcAft>
                <a:spcPts val="600"/>
              </a:spcAft>
              <a:buClrTx/>
              <a:buFont typeface="Apple Symbols" panose="02000000000000000000" pitchFamily="2" charset="-79"/>
              <a:buChar char="⎯"/>
              <a:defRPr sz="1100" kern="1200">
                <a:solidFill>
                  <a:schemeClr val="tx1"/>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7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solidFill>
                  <a:srgbClr val="FF0000"/>
                </a:solidFill>
              </a:rPr>
              <a:t>OUI LE NUCLÉAIRE PEUT MODULER.....MAIS AVEC DES LIMITES </a:t>
            </a:r>
          </a:p>
        </p:txBody>
      </p:sp>
      <p:pic>
        <p:nvPicPr>
          <p:cNvPr id="6" name="Image 5">
            <a:extLst>
              <a:ext uri="{FF2B5EF4-FFF2-40B4-BE49-F238E27FC236}">
                <a16:creationId xmlns:a16="http://schemas.microsoft.com/office/drawing/2014/main" id="{C0D88A09-A6C2-4941-9E8A-3BD049B66D2D}"/>
              </a:ext>
            </a:extLst>
          </p:cNvPr>
          <p:cNvPicPr>
            <a:picLocks noChangeAspect="1"/>
          </p:cNvPicPr>
          <p:nvPr/>
        </p:nvPicPr>
        <p:blipFill>
          <a:blip r:embed="rId2"/>
          <a:stretch>
            <a:fillRect/>
          </a:stretch>
        </p:blipFill>
        <p:spPr>
          <a:xfrm>
            <a:off x="163286" y="1855897"/>
            <a:ext cx="6357454" cy="3769464"/>
          </a:xfrm>
          <a:prstGeom prst="rect">
            <a:avLst/>
          </a:prstGeom>
        </p:spPr>
      </p:pic>
      <p:pic>
        <p:nvPicPr>
          <p:cNvPr id="7" name="Image 6">
            <a:extLst>
              <a:ext uri="{FF2B5EF4-FFF2-40B4-BE49-F238E27FC236}">
                <a16:creationId xmlns:a16="http://schemas.microsoft.com/office/drawing/2014/main" id="{3650F33F-C39F-5F4F-BF6B-8E58DEDAFFC8}"/>
              </a:ext>
            </a:extLst>
          </p:cNvPr>
          <p:cNvPicPr>
            <a:picLocks noChangeAspect="1"/>
          </p:cNvPicPr>
          <p:nvPr/>
        </p:nvPicPr>
        <p:blipFill>
          <a:blip r:embed="rId3"/>
          <a:stretch>
            <a:fillRect/>
          </a:stretch>
        </p:blipFill>
        <p:spPr>
          <a:xfrm>
            <a:off x="6215268" y="1878861"/>
            <a:ext cx="5219700" cy="3746500"/>
          </a:xfrm>
          <a:prstGeom prst="rect">
            <a:avLst/>
          </a:prstGeom>
        </p:spPr>
      </p:pic>
    </p:spTree>
    <p:extLst>
      <p:ext uri="{BB962C8B-B14F-4D97-AF65-F5344CB8AC3E}">
        <p14:creationId xmlns:p14="http://schemas.microsoft.com/office/powerpoint/2010/main" val="29342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4">
            <a:extLst>
              <a:ext uri="{FF2B5EF4-FFF2-40B4-BE49-F238E27FC236}">
                <a16:creationId xmlns:a16="http://schemas.microsoft.com/office/drawing/2014/main" id="{857C9495-A4DD-4D41-B8CB-8092364F99EF}"/>
              </a:ext>
            </a:extLst>
          </p:cNvPr>
          <p:cNvSpPr txBox="1">
            <a:spLocks/>
          </p:cNvSpPr>
          <p:nvPr/>
        </p:nvSpPr>
        <p:spPr>
          <a:xfrm>
            <a:off x="179842" y="674176"/>
            <a:ext cx="6542088" cy="539750"/>
          </a:xfrm>
          <a:prstGeom prst="rect">
            <a:avLst/>
          </a:prstGeom>
        </p:spPr>
        <p:txBody>
          <a:bodyP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100" b="1" i="0" kern="1200">
                <a:solidFill>
                  <a:schemeClr val="tx1"/>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Calibri" panose="020F0502020204030204" pitchFamily="34" charset="0"/>
                <a:ea typeface="+mn-ea"/>
                <a:cs typeface="Calibri" panose="020F0502020204030204" pitchFamily="34" charset="0"/>
              </a:defRPr>
            </a:lvl3pPr>
            <a:lvl4pPr marL="279450" indent="-279450" algn="l" defTabSz="914400" rtl="0" eaLnBrk="1" latinLnBrk="0" hangingPunct="1">
              <a:lnSpc>
                <a:spcPct val="100000"/>
              </a:lnSpc>
              <a:spcBef>
                <a:spcPts val="0"/>
              </a:spcBef>
              <a:spcAft>
                <a:spcPts val="600"/>
              </a:spcAft>
              <a:buClrTx/>
              <a:buFont typeface="Apple Symbols" panose="02000000000000000000" pitchFamily="2" charset="-79"/>
              <a:buChar char="⎯"/>
              <a:defRPr sz="1100" kern="1200">
                <a:solidFill>
                  <a:schemeClr val="tx1"/>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7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solidFill>
                  <a:srgbClr val="FF0000"/>
                </a:solidFill>
              </a:rPr>
              <a:t>ET PARFOIS BEAUCOUP.....</a:t>
            </a:r>
          </a:p>
        </p:txBody>
      </p:sp>
      <p:pic>
        <p:nvPicPr>
          <p:cNvPr id="7" name="Image 6">
            <a:extLst>
              <a:ext uri="{FF2B5EF4-FFF2-40B4-BE49-F238E27FC236}">
                <a16:creationId xmlns:a16="http://schemas.microsoft.com/office/drawing/2014/main" id="{FA451CB3-2F54-C940-A0F0-9CD75439216F}"/>
              </a:ext>
            </a:extLst>
          </p:cNvPr>
          <p:cNvPicPr>
            <a:picLocks noChangeAspect="1"/>
          </p:cNvPicPr>
          <p:nvPr/>
        </p:nvPicPr>
        <p:blipFill>
          <a:blip r:embed="rId2"/>
          <a:stretch>
            <a:fillRect/>
          </a:stretch>
        </p:blipFill>
        <p:spPr>
          <a:xfrm>
            <a:off x="669235" y="1668351"/>
            <a:ext cx="10853530" cy="4553543"/>
          </a:xfrm>
          <a:prstGeom prst="rect">
            <a:avLst/>
          </a:prstGeom>
        </p:spPr>
      </p:pic>
      <p:sp>
        <p:nvSpPr>
          <p:cNvPr id="8" name="ZoneTexte 7">
            <a:extLst>
              <a:ext uri="{FF2B5EF4-FFF2-40B4-BE49-F238E27FC236}">
                <a16:creationId xmlns:a16="http://schemas.microsoft.com/office/drawing/2014/main" id="{ECDB6BC5-4B43-EE4C-97C7-171878336538}"/>
              </a:ext>
            </a:extLst>
          </p:cNvPr>
          <p:cNvSpPr txBox="1"/>
          <p:nvPr/>
        </p:nvSpPr>
        <p:spPr>
          <a:xfrm>
            <a:off x="6882063" y="1213926"/>
            <a:ext cx="4924926" cy="369332"/>
          </a:xfrm>
          <a:prstGeom prst="rect">
            <a:avLst/>
          </a:prstGeom>
          <a:noFill/>
        </p:spPr>
        <p:txBody>
          <a:bodyPr wrap="square" rtlCol="0">
            <a:spAutoFit/>
          </a:bodyPr>
          <a:lstStyle/>
          <a:p>
            <a:r>
              <a:rPr lang="fr-FR" b="1" dirty="0">
                <a:solidFill>
                  <a:srgbClr val="FF0000"/>
                </a:solidFill>
                <a:latin typeface="Arial" panose="020B0604020202020204" pitchFamily="34" charset="0"/>
                <a:cs typeface="Arial" panose="020B0604020202020204" pitchFamily="34" charset="0"/>
              </a:rPr>
              <a:t>GOLFECH 2 du 20 mars au 20 avril 2024</a:t>
            </a:r>
          </a:p>
        </p:txBody>
      </p:sp>
      <p:sp>
        <p:nvSpPr>
          <p:cNvPr id="10" name="Espace réservé du numéro de diapositive 9">
            <a:extLst>
              <a:ext uri="{FF2B5EF4-FFF2-40B4-BE49-F238E27FC236}">
                <a16:creationId xmlns:a16="http://schemas.microsoft.com/office/drawing/2014/main" id="{27118896-E194-4841-8666-338C00614C49}"/>
              </a:ext>
            </a:extLst>
          </p:cNvPr>
          <p:cNvSpPr>
            <a:spLocks noGrp="1"/>
          </p:cNvSpPr>
          <p:nvPr>
            <p:ph type="sldNum" sz="quarter" idx="4"/>
          </p:nvPr>
        </p:nvSpPr>
        <p:spPr/>
        <p:txBody>
          <a:bodyPr/>
          <a:lstStyle/>
          <a:p>
            <a:fld id="{8F246C36-D02A-478A-A2B1-30A38C36882C}" type="slidenum">
              <a:rPr lang="fr-FR" smtClean="0"/>
              <a:pPr/>
              <a:t>47</a:t>
            </a:fld>
            <a:endParaRPr lang="fr-FR"/>
          </a:p>
        </p:txBody>
      </p:sp>
    </p:spTree>
    <p:extLst>
      <p:ext uri="{BB962C8B-B14F-4D97-AF65-F5344CB8AC3E}">
        <p14:creationId xmlns:p14="http://schemas.microsoft.com/office/powerpoint/2010/main" val="149485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B67FF3D2-E2B0-364C-8135-3F0C7B37168F}"/>
              </a:ext>
            </a:extLst>
          </p:cNvPr>
          <p:cNvSpPr txBox="1">
            <a:spLocks/>
          </p:cNvSpPr>
          <p:nvPr/>
        </p:nvSpPr>
        <p:spPr>
          <a:xfrm>
            <a:off x="220972" y="731050"/>
            <a:ext cx="11865201" cy="53975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100" b="1" i="0" kern="1200">
                <a:solidFill>
                  <a:schemeClr val="tx1"/>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Calibri" panose="020F0502020204030204" pitchFamily="34" charset="0"/>
                <a:ea typeface="+mn-ea"/>
                <a:cs typeface="Calibri" panose="020F0502020204030204" pitchFamily="34" charset="0"/>
              </a:defRPr>
            </a:lvl3pPr>
            <a:lvl4pPr marL="279450" indent="-279450" algn="l" defTabSz="914400" rtl="0" eaLnBrk="1" latinLnBrk="0" hangingPunct="1">
              <a:lnSpc>
                <a:spcPct val="100000"/>
              </a:lnSpc>
              <a:spcBef>
                <a:spcPts val="0"/>
              </a:spcBef>
              <a:spcAft>
                <a:spcPts val="600"/>
              </a:spcAft>
              <a:buClrTx/>
              <a:buFont typeface="Apple Symbols" panose="02000000000000000000" pitchFamily="2" charset="-79"/>
              <a:buChar char="⎯"/>
              <a:defRPr sz="1100" kern="1200">
                <a:solidFill>
                  <a:schemeClr val="tx1"/>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7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solidFill>
                  <a:srgbClr val="FF0000"/>
                </a:solidFill>
              </a:rPr>
              <a:t>ET ON PEUT L’OPTIMISER......</a:t>
            </a:r>
          </a:p>
        </p:txBody>
      </p:sp>
      <p:grpSp>
        <p:nvGrpSpPr>
          <p:cNvPr id="9" name="Groupe 8">
            <a:extLst>
              <a:ext uri="{FF2B5EF4-FFF2-40B4-BE49-F238E27FC236}">
                <a16:creationId xmlns:a16="http://schemas.microsoft.com/office/drawing/2014/main" id="{8FE59778-AEAE-D746-9ACF-3D8DCBAAF329}"/>
              </a:ext>
            </a:extLst>
          </p:cNvPr>
          <p:cNvGrpSpPr/>
          <p:nvPr/>
        </p:nvGrpSpPr>
        <p:grpSpPr>
          <a:xfrm>
            <a:off x="1859176" y="1614438"/>
            <a:ext cx="8117146" cy="469505"/>
            <a:chOff x="1859176" y="1614438"/>
            <a:chExt cx="8117146" cy="469505"/>
          </a:xfrm>
        </p:grpSpPr>
        <p:sp>
          <p:nvSpPr>
            <p:cNvPr id="10" name="Rectangle 9">
              <a:extLst>
                <a:ext uri="{FF2B5EF4-FFF2-40B4-BE49-F238E27FC236}">
                  <a16:creationId xmlns:a16="http://schemas.microsoft.com/office/drawing/2014/main" id="{A4EF72C3-0118-F646-A5DA-855B2114D678}"/>
                </a:ext>
              </a:extLst>
            </p:cNvPr>
            <p:cNvSpPr/>
            <p:nvPr/>
          </p:nvSpPr>
          <p:spPr>
            <a:xfrm>
              <a:off x="1859176" y="1614438"/>
              <a:ext cx="6161281" cy="469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Énergie en cuve (JEPP)</a:t>
              </a:r>
            </a:p>
          </p:txBody>
        </p:sp>
        <p:sp>
          <p:nvSpPr>
            <p:cNvPr id="11" name="Rectangle 10">
              <a:extLst>
                <a:ext uri="{FF2B5EF4-FFF2-40B4-BE49-F238E27FC236}">
                  <a16:creationId xmlns:a16="http://schemas.microsoft.com/office/drawing/2014/main" id="{D0DFC81D-0F67-B64D-8D31-6770800DCBC8}"/>
                </a:ext>
              </a:extLst>
            </p:cNvPr>
            <p:cNvSpPr/>
            <p:nvPr/>
          </p:nvSpPr>
          <p:spPr>
            <a:xfrm>
              <a:off x="8020457" y="1615943"/>
              <a:ext cx="1955865" cy="46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FF0000"/>
                  </a:solidFill>
                </a:rPr>
                <a:t>Énergie manquante</a:t>
              </a:r>
            </a:p>
          </p:txBody>
        </p:sp>
      </p:grpSp>
      <p:grpSp>
        <p:nvGrpSpPr>
          <p:cNvPr id="12" name="Groupe 11">
            <a:extLst>
              <a:ext uri="{FF2B5EF4-FFF2-40B4-BE49-F238E27FC236}">
                <a16:creationId xmlns:a16="http://schemas.microsoft.com/office/drawing/2014/main" id="{C4F07B3F-7A65-294B-AA15-32900C45011A}"/>
              </a:ext>
            </a:extLst>
          </p:cNvPr>
          <p:cNvGrpSpPr/>
          <p:nvPr/>
        </p:nvGrpSpPr>
        <p:grpSpPr>
          <a:xfrm>
            <a:off x="362069" y="1614438"/>
            <a:ext cx="11128841" cy="469505"/>
            <a:chOff x="362069" y="1614438"/>
            <a:chExt cx="11128841" cy="469505"/>
          </a:xfrm>
        </p:grpSpPr>
        <p:sp>
          <p:nvSpPr>
            <p:cNvPr id="13" name="Rectangle 12">
              <a:extLst>
                <a:ext uri="{FF2B5EF4-FFF2-40B4-BE49-F238E27FC236}">
                  <a16:creationId xmlns:a16="http://schemas.microsoft.com/office/drawing/2014/main" id="{7081B2BB-CB1D-EE49-904E-6E4913A9FC0F}"/>
                </a:ext>
              </a:extLst>
            </p:cNvPr>
            <p:cNvSpPr/>
            <p:nvPr/>
          </p:nvSpPr>
          <p:spPr>
            <a:xfrm>
              <a:off x="9993803" y="1614438"/>
              <a:ext cx="1497107" cy="4695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Arrêt N+1</a:t>
              </a:r>
            </a:p>
          </p:txBody>
        </p:sp>
        <p:sp>
          <p:nvSpPr>
            <p:cNvPr id="14" name="Rectangle 13">
              <a:extLst>
                <a:ext uri="{FF2B5EF4-FFF2-40B4-BE49-F238E27FC236}">
                  <a16:creationId xmlns:a16="http://schemas.microsoft.com/office/drawing/2014/main" id="{A8E685C5-5DC9-8B44-AED4-5143C6165EB3}"/>
                </a:ext>
              </a:extLst>
            </p:cNvPr>
            <p:cNvSpPr/>
            <p:nvPr/>
          </p:nvSpPr>
          <p:spPr>
            <a:xfrm>
              <a:off x="362069" y="1614438"/>
              <a:ext cx="1497107" cy="4695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Arrêt N</a:t>
              </a:r>
            </a:p>
          </p:txBody>
        </p:sp>
      </p:grpSp>
      <p:sp>
        <p:nvSpPr>
          <p:cNvPr id="15" name="ZoneTexte 14">
            <a:extLst>
              <a:ext uri="{FF2B5EF4-FFF2-40B4-BE49-F238E27FC236}">
                <a16:creationId xmlns:a16="http://schemas.microsoft.com/office/drawing/2014/main" id="{8DF7129B-F4F2-D042-86FD-2B737E7BC02A}"/>
              </a:ext>
            </a:extLst>
          </p:cNvPr>
          <p:cNvSpPr txBox="1"/>
          <p:nvPr/>
        </p:nvSpPr>
        <p:spPr>
          <a:xfrm>
            <a:off x="381945" y="2126977"/>
            <a:ext cx="4016469" cy="369332"/>
          </a:xfrm>
          <a:prstGeom prst="rect">
            <a:avLst/>
          </a:prstGeom>
          <a:noFill/>
        </p:spPr>
        <p:txBody>
          <a:bodyPr wrap="square" rtlCol="0">
            <a:spAutoFit/>
          </a:bodyPr>
          <a:lstStyle/>
          <a:p>
            <a:r>
              <a:rPr lang="fr-FR" dirty="0"/>
              <a:t>Contrainte : la date des arrêts</a:t>
            </a:r>
          </a:p>
        </p:txBody>
      </p:sp>
      <p:sp>
        <p:nvSpPr>
          <p:cNvPr id="16" name="ZoneTexte 15">
            <a:extLst>
              <a:ext uri="{FF2B5EF4-FFF2-40B4-BE49-F238E27FC236}">
                <a16:creationId xmlns:a16="http://schemas.microsoft.com/office/drawing/2014/main" id="{07874FE0-F87B-1840-8B0E-C00BD83819CC}"/>
              </a:ext>
            </a:extLst>
          </p:cNvPr>
          <p:cNvSpPr txBox="1"/>
          <p:nvPr/>
        </p:nvSpPr>
        <p:spPr>
          <a:xfrm>
            <a:off x="362070" y="2456251"/>
            <a:ext cx="4468732" cy="369332"/>
          </a:xfrm>
          <a:prstGeom prst="rect">
            <a:avLst/>
          </a:prstGeom>
          <a:noFill/>
        </p:spPr>
        <p:txBody>
          <a:bodyPr wrap="square" rtlCol="0">
            <a:spAutoFit/>
          </a:bodyPr>
          <a:lstStyle/>
          <a:p>
            <a:r>
              <a:rPr lang="fr-FR" b="1" dirty="0"/>
              <a:t>1</a:t>
            </a:r>
            <a:r>
              <a:rPr lang="fr-FR" b="1" baseline="30000" dirty="0"/>
              <a:t>ère</a:t>
            </a:r>
            <a:r>
              <a:rPr lang="fr-FR" b="1" dirty="0"/>
              <a:t> option </a:t>
            </a:r>
            <a:r>
              <a:rPr lang="fr-FR" dirty="0"/>
              <a:t>: on avance la date de l‘arrêt N+1</a:t>
            </a:r>
          </a:p>
        </p:txBody>
      </p:sp>
      <p:grpSp>
        <p:nvGrpSpPr>
          <p:cNvPr id="17" name="Groupe 16">
            <a:extLst>
              <a:ext uri="{FF2B5EF4-FFF2-40B4-BE49-F238E27FC236}">
                <a16:creationId xmlns:a16="http://schemas.microsoft.com/office/drawing/2014/main" id="{4E5A4420-618F-0D40-A94E-FBA8C1726D1C}"/>
              </a:ext>
            </a:extLst>
          </p:cNvPr>
          <p:cNvGrpSpPr/>
          <p:nvPr/>
        </p:nvGrpSpPr>
        <p:grpSpPr>
          <a:xfrm>
            <a:off x="362069" y="2871967"/>
            <a:ext cx="9165927" cy="469505"/>
            <a:chOff x="362069" y="2871967"/>
            <a:chExt cx="9165927" cy="469505"/>
          </a:xfrm>
        </p:grpSpPr>
        <p:sp>
          <p:nvSpPr>
            <p:cNvPr id="18" name="Rectangle 17">
              <a:extLst>
                <a:ext uri="{FF2B5EF4-FFF2-40B4-BE49-F238E27FC236}">
                  <a16:creationId xmlns:a16="http://schemas.microsoft.com/office/drawing/2014/main" id="{210BACD1-EB4B-FA41-B0F2-BD1885C43BBA}"/>
                </a:ext>
              </a:extLst>
            </p:cNvPr>
            <p:cNvSpPr/>
            <p:nvPr/>
          </p:nvSpPr>
          <p:spPr>
            <a:xfrm>
              <a:off x="929374" y="2871967"/>
              <a:ext cx="7091083" cy="469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Énergie en cuve (JEPP)</a:t>
              </a:r>
            </a:p>
          </p:txBody>
        </p:sp>
        <p:sp>
          <p:nvSpPr>
            <p:cNvPr id="19" name="Rectangle 18">
              <a:extLst>
                <a:ext uri="{FF2B5EF4-FFF2-40B4-BE49-F238E27FC236}">
                  <a16:creationId xmlns:a16="http://schemas.microsoft.com/office/drawing/2014/main" id="{F142D863-5772-FC40-BDA4-081D85239610}"/>
                </a:ext>
              </a:extLst>
            </p:cNvPr>
            <p:cNvSpPr/>
            <p:nvPr/>
          </p:nvSpPr>
          <p:spPr>
            <a:xfrm>
              <a:off x="8030889" y="2871967"/>
              <a:ext cx="1497107" cy="4695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Arrêt N+1</a:t>
              </a:r>
            </a:p>
          </p:txBody>
        </p:sp>
        <p:sp>
          <p:nvSpPr>
            <p:cNvPr id="20" name="Rectangle 19">
              <a:extLst>
                <a:ext uri="{FF2B5EF4-FFF2-40B4-BE49-F238E27FC236}">
                  <a16:creationId xmlns:a16="http://schemas.microsoft.com/office/drawing/2014/main" id="{42957BFF-8045-0A45-AA64-1615510E47B7}"/>
                </a:ext>
              </a:extLst>
            </p:cNvPr>
            <p:cNvSpPr/>
            <p:nvPr/>
          </p:nvSpPr>
          <p:spPr>
            <a:xfrm>
              <a:off x="362069" y="2871967"/>
              <a:ext cx="1497107" cy="4695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Arrêt N</a:t>
              </a:r>
            </a:p>
          </p:txBody>
        </p:sp>
      </p:grpSp>
      <p:sp>
        <p:nvSpPr>
          <p:cNvPr id="21" name="ZoneTexte 20">
            <a:extLst>
              <a:ext uri="{FF2B5EF4-FFF2-40B4-BE49-F238E27FC236}">
                <a16:creationId xmlns:a16="http://schemas.microsoft.com/office/drawing/2014/main" id="{7BF50DA7-3A52-C845-A5E6-CAC23CA7BFF0}"/>
              </a:ext>
            </a:extLst>
          </p:cNvPr>
          <p:cNvSpPr txBox="1"/>
          <p:nvPr/>
        </p:nvSpPr>
        <p:spPr>
          <a:xfrm>
            <a:off x="4830801" y="2440282"/>
            <a:ext cx="1095688" cy="369332"/>
          </a:xfrm>
          <a:prstGeom prst="rect">
            <a:avLst/>
          </a:prstGeom>
          <a:noFill/>
        </p:spPr>
        <p:txBody>
          <a:bodyPr wrap="square" rtlCol="0">
            <a:spAutoFit/>
          </a:bodyPr>
          <a:lstStyle/>
          <a:p>
            <a:r>
              <a:rPr lang="fr-FR" b="1" dirty="0">
                <a:solidFill>
                  <a:srgbClr val="FF0000"/>
                </a:solidFill>
              </a:rPr>
              <a:t>Perdante </a:t>
            </a:r>
          </a:p>
        </p:txBody>
      </p:sp>
      <p:sp>
        <p:nvSpPr>
          <p:cNvPr id="22" name="ZoneTexte 21">
            <a:extLst>
              <a:ext uri="{FF2B5EF4-FFF2-40B4-BE49-F238E27FC236}">
                <a16:creationId xmlns:a16="http://schemas.microsoft.com/office/drawing/2014/main" id="{53C92617-2B46-9A40-B71C-C60C59363F7C}"/>
              </a:ext>
            </a:extLst>
          </p:cNvPr>
          <p:cNvSpPr txBox="1"/>
          <p:nvPr/>
        </p:nvSpPr>
        <p:spPr>
          <a:xfrm>
            <a:off x="415079" y="3351962"/>
            <a:ext cx="7132039" cy="369332"/>
          </a:xfrm>
          <a:prstGeom prst="rect">
            <a:avLst/>
          </a:prstGeom>
          <a:noFill/>
        </p:spPr>
        <p:txBody>
          <a:bodyPr wrap="square" rtlCol="0">
            <a:spAutoFit/>
          </a:bodyPr>
          <a:lstStyle/>
          <a:p>
            <a:r>
              <a:rPr lang="fr-FR" b="1" dirty="0"/>
              <a:t>2</a:t>
            </a:r>
            <a:r>
              <a:rPr lang="fr-FR" b="1" baseline="30000" dirty="0"/>
              <a:t>ème</a:t>
            </a:r>
            <a:r>
              <a:rPr lang="fr-FR" b="1" dirty="0"/>
              <a:t> option </a:t>
            </a:r>
            <a:r>
              <a:rPr lang="fr-FR" dirty="0"/>
              <a:t>: on arrête le réacteur en été pour économie de combustible</a:t>
            </a:r>
          </a:p>
        </p:txBody>
      </p:sp>
      <p:pic>
        <p:nvPicPr>
          <p:cNvPr id="23" name="Image 22">
            <a:extLst>
              <a:ext uri="{FF2B5EF4-FFF2-40B4-BE49-F238E27FC236}">
                <a16:creationId xmlns:a16="http://schemas.microsoft.com/office/drawing/2014/main" id="{3F091602-FC99-6B4D-A1F1-6A6842C942EC}"/>
              </a:ext>
            </a:extLst>
          </p:cNvPr>
          <p:cNvPicPr>
            <a:picLocks noChangeAspect="1"/>
          </p:cNvPicPr>
          <p:nvPr/>
        </p:nvPicPr>
        <p:blipFill>
          <a:blip r:embed="rId2"/>
          <a:stretch>
            <a:fillRect/>
          </a:stretch>
        </p:blipFill>
        <p:spPr>
          <a:xfrm>
            <a:off x="401989" y="5047968"/>
            <a:ext cx="11049000" cy="1301941"/>
          </a:xfrm>
          <a:prstGeom prst="rect">
            <a:avLst/>
          </a:prstGeom>
        </p:spPr>
      </p:pic>
      <p:grpSp>
        <p:nvGrpSpPr>
          <p:cNvPr id="24" name="Groupe 23">
            <a:extLst>
              <a:ext uri="{FF2B5EF4-FFF2-40B4-BE49-F238E27FC236}">
                <a16:creationId xmlns:a16="http://schemas.microsoft.com/office/drawing/2014/main" id="{67C33E20-C6BE-9142-AE87-61E8AE56D915}"/>
              </a:ext>
            </a:extLst>
          </p:cNvPr>
          <p:cNvGrpSpPr/>
          <p:nvPr/>
        </p:nvGrpSpPr>
        <p:grpSpPr>
          <a:xfrm>
            <a:off x="415079" y="3708396"/>
            <a:ext cx="11128841" cy="469505"/>
            <a:chOff x="415079" y="3708396"/>
            <a:chExt cx="11128841" cy="469505"/>
          </a:xfrm>
        </p:grpSpPr>
        <p:sp>
          <p:nvSpPr>
            <p:cNvPr id="25" name="Rectangle 24">
              <a:extLst>
                <a:ext uri="{FF2B5EF4-FFF2-40B4-BE49-F238E27FC236}">
                  <a16:creationId xmlns:a16="http://schemas.microsoft.com/office/drawing/2014/main" id="{67504A7C-DED3-6941-8274-2ACBD2220FC3}"/>
                </a:ext>
              </a:extLst>
            </p:cNvPr>
            <p:cNvSpPr/>
            <p:nvPr/>
          </p:nvSpPr>
          <p:spPr>
            <a:xfrm>
              <a:off x="4527925" y="3715131"/>
              <a:ext cx="5518888" cy="462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Énergie en cuve (JEPP)</a:t>
              </a:r>
            </a:p>
          </p:txBody>
        </p:sp>
        <p:sp>
          <p:nvSpPr>
            <p:cNvPr id="26" name="Rectangle 25">
              <a:extLst>
                <a:ext uri="{FF2B5EF4-FFF2-40B4-BE49-F238E27FC236}">
                  <a16:creationId xmlns:a16="http://schemas.microsoft.com/office/drawing/2014/main" id="{AB9D1939-1793-7B4A-AA5F-B6D1DE0C8ADE}"/>
                </a:ext>
              </a:extLst>
            </p:cNvPr>
            <p:cNvSpPr/>
            <p:nvPr/>
          </p:nvSpPr>
          <p:spPr>
            <a:xfrm>
              <a:off x="10046813" y="3708396"/>
              <a:ext cx="1497107" cy="4695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Arrêt N+1</a:t>
              </a:r>
            </a:p>
          </p:txBody>
        </p:sp>
        <p:sp>
          <p:nvSpPr>
            <p:cNvPr id="27" name="Rectangle 26">
              <a:extLst>
                <a:ext uri="{FF2B5EF4-FFF2-40B4-BE49-F238E27FC236}">
                  <a16:creationId xmlns:a16="http://schemas.microsoft.com/office/drawing/2014/main" id="{DD982DDD-BD73-384B-8062-1F7D9AF2D3C4}"/>
                </a:ext>
              </a:extLst>
            </p:cNvPr>
            <p:cNvSpPr/>
            <p:nvPr/>
          </p:nvSpPr>
          <p:spPr>
            <a:xfrm>
              <a:off x="2572060" y="3709901"/>
              <a:ext cx="1955865" cy="46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FF0000"/>
                  </a:solidFill>
                </a:rPr>
                <a:t>Énergie manquante</a:t>
              </a:r>
            </a:p>
          </p:txBody>
        </p:sp>
        <p:sp>
          <p:nvSpPr>
            <p:cNvPr id="28" name="Rectangle 27">
              <a:extLst>
                <a:ext uri="{FF2B5EF4-FFF2-40B4-BE49-F238E27FC236}">
                  <a16:creationId xmlns:a16="http://schemas.microsoft.com/office/drawing/2014/main" id="{2AD408D1-AE9A-574E-82E8-EF8133062D4E}"/>
                </a:ext>
              </a:extLst>
            </p:cNvPr>
            <p:cNvSpPr/>
            <p:nvPr/>
          </p:nvSpPr>
          <p:spPr>
            <a:xfrm>
              <a:off x="415079" y="3708396"/>
              <a:ext cx="1497107" cy="4695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Arrêt N</a:t>
              </a:r>
            </a:p>
          </p:txBody>
        </p:sp>
        <p:sp>
          <p:nvSpPr>
            <p:cNvPr id="29" name="Rectangle 28">
              <a:extLst>
                <a:ext uri="{FF2B5EF4-FFF2-40B4-BE49-F238E27FC236}">
                  <a16:creationId xmlns:a16="http://schemas.microsoft.com/office/drawing/2014/main" id="{73991A8A-726A-2A47-8EAF-F1685C10665E}"/>
                </a:ext>
              </a:extLst>
            </p:cNvPr>
            <p:cNvSpPr/>
            <p:nvPr/>
          </p:nvSpPr>
          <p:spPr>
            <a:xfrm>
              <a:off x="1912186" y="3709901"/>
              <a:ext cx="659874"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0" name="ZoneTexte 29">
            <a:extLst>
              <a:ext uri="{FF2B5EF4-FFF2-40B4-BE49-F238E27FC236}">
                <a16:creationId xmlns:a16="http://schemas.microsoft.com/office/drawing/2014/main" id="{CA8E0BB3-A870-6648-B50D-91554B489DD0}"/>
              </a:ext>
            </a:extLst>
          </p:cNvPr>
          <p:cNvSpPr txBox="1"/>
          <p:nvPr/>
        </p:nvSpPr>
        <p:spPr>
          <a:xfrm>
            <a:off x="7329892" y="3354677"/>
            <a:ext cx="1681198" cy="369332"/>
          </a:xfrm>
          <a:prstGeom prst="rect">
            <a:avLst/>
          </a:prstGeom>
          <a:noFill/>
        </p:spPr>
        <p:txBody>
          <a:bodyPr wrap="square" rtlCol="0">
            <a:spAutoFit/>
          </a:bodyPr>
          <a:lstStyle/>
          <a:p>
            <a:r>
              <a:rPr lang="fr-FR" b="1" dirty="0">
                <a:solidFill>
                  <a:srgbClr val="FF0000"/>
                </a:solidFill>
              </a:rPr>
              <a:t>Gain modéré</a:t>
            </a:r>
          </a:p>
        </p:txBody>
      </p:sp>
      <p:sp>
        <p:nvSpPr>
          <p:cNvPr id="31" name="ZoneTexte 30">
            <a:extLst>
              <a:ext uri="{FF2B5EF4-FFF2-40B4-BE49-F238E27FC236}">
                <a16:creationId xmlns:a16="http://schemas.microsoft.com/office/drawing/2014/main" id="{713E279D-8415-894F-839A-85F756AC2578}"/>
              </a:ext>
            </a:extLst>
          </p:cNvPr>
          <p:cNvSpPr txBox="1"/>
          <p:nvPr/>
        </p:nvSpPr>
        <p:spPr>
          <a:xfrm>
            <a:off x="362069" y="4195596"/>
            <a:ext cx="7132039" cy="369332"/>
          </a:xfrm>
          <a:prstGeom prst="rect">
            <a:avLst/>
          </a:prstGeom>
          <a:noFill/>
        </p:spPr>
        <p:txBody>
          <a:bodyPr wrap="square" rtlCol="0">
            <a:spAutoFit/>
          </a:bodyPr>
          <a:lstStyle/>
          <a:p>
            <a:r>
              <a:rPr lang="fr-FR" b="1" dirty="0"/>
              <a:t>3</a:t>
            </a:r>
            <a:r>
              <a:rPr lang="fr-FR" b="1" baseline="30000" dirty="0"/>
              <a:t>ème</a:t>
            </a:r>
            <a:r>
              <a:rPr lang="fr-FR" b="1" dirty="0"/>
              <a:t> option </a:t>
            </a:r>
            <a:r>
              <a:rPr lang="fr-FR" dirty="0"/>
              <a:t>: on module le réacteur (jour, nuit, week-end)</a:t>
            </a:r>
          </a:p>
        </p:txBody>
      </p:sp>
      <p:grpSp>
        <p:nvGrpSpPr>
          <p:cNvPr id="32" name="Groupe 31">
            <a:extLst>
              <a:ext uri="{FF2B5EF4-FFF2-40B4-BE49-F238E27FC236}">
                <a16:creationId xmlns:a16="http://schemas.microsoft.com/office/drawing/2014/main" id="{E2E28F20-5840-CF46-BDBE-3C0E5149BB86}"/>
              </a:ext>
            </a:extLst>
          </p:cNvPr>
          <p:cNvGrpSpPr/>
          <p:nvPr/>
        </p:nvGrpSpPr>
        <p:grpSpPr>
          <a:xfrm>
            <a:off x="408454" y="4551089"/>
            <a:ext cx="11120374" cy="477895"/>
            <a:chOff x="408454" y="4551089"/>
            <a:chExt cx="11120374" cy="477895"/>
          </a:xfrm>
        </p:grpSpPr>
        <p:grpSp>
          <p:nvGrpSpPr>
            <p:cNvPr id="33" name="Groupe 32">
              <a:extLst>
                <a:ext uri="{FF2B5EF4-FFF2-40B4-BE49-F238E27FC236}">
                  <a16:creationId xmlns:a16="http://schemas.microsoft.com/office/drawing/2014/main" id="{C1AADABD-30FD-0844-A4E8-EDA25625C986}"/>
                </a:ext>
              </a:extLst>
            </p:cNvPr>
            <p:cNvGrpSpPr/>
            <p:nvPr/>
          </p:nvGrpSpPr>
          <p:grpSpPr>
            <a:xfrm>
              <a:off x="408454" y="4556535"/>
              <a:ext cx="11120374" cy="472449"/>
              <a:chOff x="408454" y="4556535"/>
              <a:chExt cx="11120374" cy="472449"/>
            </a:xfrm>
          </p:grpSpPr>
          <p:sp>
            <p:nvSpPr>
              <p:cNvPr id="41" name="Rectangle 40">
                <a:extLst>
                  <a:ext uri="{FF2B5EF4-FFF2-40B4-BE49-F238E27FC236}">
                    <a16:creationId xmlns:a16="http://schemas.microsoft.com/office/drawing/2014/main" id="{9EC7EE3D-FC23-A941-A0E5-0F6F6A2F17DE}"/>
                  </a:ext>
                </a:extLst>
              </p:cNvPr>
              <p:cNvSpPr/>
              <p:nvPr/>
            </p:nvSpPr>
            <p:spPr>
              <a:xfrm>
                <a:off x="1923601" y="4556535"/>
                <a:ext cx="8088242" cy="469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Énergie en cuve (JEPP)</a:t>
                </a:r>
              </a:p>
            </p:txBody>
          </p:sp>
          <p:sp>
            <p:nvSpPr>
              <p:cNvPr id="42" name="Rectangle 41">
                <a:extLst>
                  <a:ext uri="{FF2B5EF4-FFF2-40B4-BE49-F238E27FC236}">
                    <a16:creationId xmlns:a16="http://schemas.microsoft.com/office/drawing/2014/main" id="{C7ECAE0A-F36D-B140-9836-866CBBB26B04}"/>
                  </a:ext>
                </a:extLst>
              </p:cNvPr>
              <p:cNvSpPr/>
              <p:nvPr/>
            </p:nvSpPr>
            <p:spPr>
              <a:xfrm>
                <a:off x="10031721" y="4559479"/>
                <a:ext cx="1497107" cy="4695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Arrêt N+1</a:t>
                </a:r>
              </a:p>
            </p:txBody>
          </p:sp>
          <p:sp>
            <p:nvSpPr>
              <p:cNvPr id="43" name="Rectangle 42">
                <a:extLst>
                  <a:ext uri="{FF2B5EF4-FFF2-40B4-BE49-F238E27FC236}">
                    <a16:creationId xmlns:a16="http://schemas.microsoft.com/office/drawing/2014/main" id="{EA657216-14EB-0449-BDF6-078A0338788B}"/>
                  </a:ext>
                </a:extLst>
              </p:cNvPr>
              <p:cNvSpPr/>
              <p:nvPr/>
            </p:nvSpPr>
            <p:spPr>
              <a:xfrm>
                <a:off x="408454" y="4556536"/>
                <a:ext cx="1497107" cy="4695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Arrêt N</a:t>
                </a:r>
              </a:p>
            </p:txBody>
          </p:sp>
        </p:grpSp>
        <p:sp>
          <p:nvSpPr>
            <p:cNvPr id="34" name="Rectangle 33">
              <a:extLst>
                <a:ext uri="{FF2B5EF4-FFF2-40B4-BE49-F238E27FC236}">
                  <a16:creationId xmlns:a16="http://schemas.microsoft.com/office/drawing/2014/main" id="{2E5FD4B1-7DFC-9348-AB3D-DEEFA506942B}"/>
                </a:ext>
              </a:extLst>
            </p:cNvPr>
            <p:cNvSpPr/>
            <p:nvPr/>
          </p:nvSpPr>
          <p:spPr>
            <a:xfrm>
              <a:off x="2184400" y="4556535"/>
              <a:ext cx="76200" cy="362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A015757A-B60D-8144-B080-D97C7D369AD8}"/>
                </a:ext>
              </a:extLst>
            </p:cNvPr>
            <p:cNvSpPr/>
            <p:nvPr/>
          </p:nvSpPr>
          <p:spPr>
            <a:xfrm>
              <a:off x="2446866" y="4556533"/>
              <a:ext cx="125193" cy="36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79219E22-4226-E24C-BB3F-8A4CAD49B27B}"/>
                </a:ext>
              </a:extLst>
            </p:cNvPr>
            <p:cNvSpPr/>
            <p:nvPr/>
          </p:nvSpPr>
          <p:spPr>
            <a:xfrm>
              <a:off x="3132208" y="4551089"/>
              <a:ext cx="271425" cy="362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CA8EF5D2-BD11-6141-B305-FD36E6B2F284}"/>
                </a:ext>
              </a:extLst>
            </p:cNvPr>
            <p:cNvSpPr/>
            <p:nvPr/>
          </p:nvSpPr>
          <p:spPr>
            <a:xfrm>
              <a:off x="4322214" y="4557802"/>
              <a:ext cx="76200" cy="362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0F55131B-9A8D-1F41-9ABA-7DC12BCE60EE}"/>
                </a:ext>
              </a:extLst>
            </p:cNvPr>
            <p:cNvSpPr/>
            <p:nvPr/>
          </p:nvSpPr>
          <p:spPr>
            <a:xfrm>
              <a:off x="3664022" y="4556461"/>
              <a:ext cx="76200" cy="362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DEE77D78-C691-EC47-BA1A-DF1DDDD55953}"/>
                </a:ext>
              </a:extLst>
            </p:cNvPr>
            <p:cNvSpPr/>
            <p:nvPr/>
          </p:nvSpPr>
          <p:spPr>
            <a:xfrm>
              <a:off x="3993118" y="4559142"/>
              <a:ext cx="76200" cy="362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F69F8775-42DA-2941-BAA7-0364D2B04B31}"/>
                </a:ext>
              </a:extLst>
            </p:cNvPr>
            <p:cNvSpPr/>
            <p:nvPr/>
          </p:nvSpPr>
          <p:spPr>
            <a:xfrm>
              <a:off x="4786592" y="4556535"/>
              <a:ext cx="76200" cy="362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4" name="ZoneTexte 43">
            <a:extLst>
              <a:ext uri="{FF2B5EF4-FFF2-40B4-BE49-F238E27FC236}">
                <a16:creationId xmlns:a16="http://schemas.microsoft.com/office/drawing/2014/main" id="{77F59F8E-8A62-2345-92B6-1FA127FCB54A}"/>
              </a:ext>
            </a:extLst>
          </p:cNvPr>
          <p:cNvSpPr txBox="1"/>
          <p:nvPr/>
        </p:nvSpPr>
        <p:spPr>
          <a:xfrm>
            <a:off x="5811876" y="4177901"/>
            <a:ext cx="1289012" cy="369332"/>
          </a:xfrm>
          <a:prstGeom prst="rect">
            <a:avLst/>
          </a:prstGeom>
          <a:noFill/>
        </p:spPr>
        <p:txBody>
          <a:bodyPr wrap="square" rtlCol="0">
            <a:spAutoFit/>
          </a:bodyPr>
          <a:lstStyle/>
          <a:p>
            <a:r>
              <a:rPr lang="fr-FR" b="1" dirty="0">
                <a:solidFill>
                  <a:srgbClr val="FF0000"/>
                </a:solidFill>
              </a:rPr>
              <a:t>Gagnante</a:t>
            </a:r>
          </a:p>
        </p:txBody>
      </p:sp>
      <p:sp>
        <p:nvSpPr>
          <p:cNvPr id="45" name="Rectangle 44">
            <a:extLst>
              <a:ext uri="{FF2B5EF4-FFF2-40B4-BE49-F238E27FC236}">
                <a16:creationId xmlns:a16="http://schemas.microsoft.com/office/drawing/2014/main" id="{D74D2A30-6802-7442-8A80-36E446482D3E}"/>
              </a:ext>
            </a:extLst>
          </p:cNvPr>
          <p:cNvSpPr/>
          <p:nvPr/>
        </p:nvSpPr>
        <p:spPr>
          <a:xfrm>
            <a:off x="3455942" y="2112613"/>
            <a:ext cx="7995047" cy="369332"/>
          </a:xfrm>
          <a:prstGeom prst="rect">
            <a:avLst/>
          </a:prstGeom>
        </p:spPr>
        <p:txBody>
          <a:bodyPr wrap="square">
            <a:spAutoFit/>
          </a:bodyPr>
          <a:lstStyle/>
          <a:p>
            <a:r>
              <a:rPr lang="fr-FR" dirty="0">
                <a:solidFill>
                  <a:srgbClr val="FF0000"/>
                </a:solidFill>
              </a:rPr>
              <a:t>mais il peut y avoir plus de jours entre les deux arrêts que de combustible en cuve</a:t>
            </a:r>
          </a:p>
        </p:txBody>
      </p:sp>
      <p:sp>
        <p:nvSpPr>
          <p:cNvPr id="47" name="Espace réservé du numéro de diapositive 46">
            <a:extLst>
              <a:ext uri="{FF2B5EF4-FFF2-40B4-BE49-F238E27FC236}">
                <a16:creationId xmlns:a16="http://schemas.microsoft.com/office/drawing/2014/main" id="{70F95A42-80DF-CE4D-A3C4-787060571263}"/>
              </a:ext>
            </a:extLst>
          </p:cNvPr>
          <p:cNvSpPr>
            <a:spLocks noGrp="1"/>
          </p:cNvSpPr>
          <p:nvPr>
            <p:ph type="sldNum" sz="quarter" idx="4"/>
          </p:nvPr>
        </p:nvSpPr>
        <p:spPr/>
        <p:txBody>
          <a:bodyPr/>
          <a:lstStyle/>
          <a:p>
            <a:fld id="{8F246C36-D02A-478A-A2B1-30A38C36882C}" type="slidenum">
              <a:rPr lang="fr-FR" smtClean="0"/>
              <a:pPr/>
              <a:t>48</a:t>
            </a:fld>
            <a:endParaRPr lang="fr-FR"/>
          </a:p>
        </p:txBody>
      </p:sp>
    </p:spTree>
    <p:extLst>
      <p:ext uri="{BB962C8B-B14F-4D97-AF65-F5344CB8AC3E}">
        <p14:creationId xmlns:p14="http://schemas.microsoft.com/office/powerpoint/2010/main" val="414120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P spid="22" grpId="0"/>
      <p:bldP spid="30" grpId="0"/>
      <p:bldP spid="31" grpId="0"/>
      <p:bldP spid="44" grpId="0"/>
      <p:bldP spid="4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21EA-A2A1-B858-4617-C41A1817371B}"/>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3A3569BB-92A2-059A-8FA6-2F2466F6B4E7}"/>
              </a:ext>
            </a:extLst>
          </p:cNvPr>
          <p:cNvSpPr txBox="1"/>
          <p:nvPr/>
        </p:nvSpPr>
        <p:spPr>
          <a:xfrm>
            <a:off x="280152" y="957426"/>
            <a:ext cx="11736799" cy="861774"/>
          </a:xfrm>
          <a:prstGeom prst="rect">
            <a:avLst/>
          </a:prstGeom>
          <a:noFill/>
        </p:spPr>
        <p:txBody>
          <a:bodyPr wrap="square" lIns="0" tIns="0" rIns="0" bIns="0" rtlCol="0">
            <a:spAutoFit/>
          </a:bodyPr>
          <a:lstStyle/>
          <a:p>
            <a:pPr algn="ctr"/>
            <a:r>
              <a:rPr lang="fr-FR" sz="2800" b="1" dirty="0">
                <a:latin typeface="ADLaM Display" panose="02010000000000000000" pitchFamily="2" charset="0"/>
                <a:ea typeface="ADLaM Display" panose="02010000000000000000" pitchFamily="2" charset="0"/>
                <a:cs typeface="ADLaM Display" panose="02010000000000000000" pitchFamily="2" charset="0"/>
              </a:rPr>
              <a:t>Table ronde 2 : </a:t>
            </a:r>
            <a:r>
              <a:rPr lang="fr-FR" sz="2800" dirty="0">
                <a:latin typeface="ADLaM Display" panose="02010000000000000000" pitchFamily="2" charset="0"/>
                <a:ea typeface="ADLaM Display" panose="02010000000000000000" pitchFamily="2" charset="0"/>
                <a:cs typeface="ADLaM Display" panose="02010000000000000000" pitchFamily="2" charset="0"/>
              </a:rPr>
              <a:t>Rôle du nucléaire dans la stabilité du réseau électrique</a:t>
            </a:r>
          </a:p>
        </p:txBody>
      </p:sp>
      <p:pic>
        <p:nvPicPr>
          <p:cNvPr id="3" name="Image 2">
            <a:extLst>
              <a:ext uri="{FF2B5EF4-FFF2-40B4-BE49-F238E27FC236}">
                <a16:creationId xmlns:a16="http://schemas.microsoft.com/office/drawing/2014/main" id="{66900144-3479-06CD-A15B-3D56147174F9}"/>
              </a:ext>
            </a:extLst>
          </p:cNvPr>
          <p:cNvPicPr>
            <a:picLocks noChangeAspect="1"/>
          </p:cNvPicPr>
          <p:nvPr/>
        </p:nvPicPr>
        <p:blipFill>
          <a:blip r:embed="rId2"/>
          <a:stretch>
            <a:fillRect/>
          </a:stretch>
        </p:blipFill>
        <p:spPr>
          <a:xfrm>
            <a:off x="730838" y="96767"/>
            <a:ext cx="1442761" cy="708780"/>
          </a:xfrm>
          <a:prstGeom prst="rect">
            <a:avLst/>
          </a:prstGeom>
        </p:spPr>
      </p:pic>
      <p:pic>
        <p:nvPicPr>
          <p:cNvPr id="4" name="Image 3">
            <a:extLst>
              <a:ext uri="{FF2B5EF4-FFF2-40B4-BE49-F238E27FC236}">
                <a16:creationId xmlns:a16="http://schemas.microsoft.com/office/drawing/2014/main" id="{141D2124-3B43-C005-C97D-7A2335E334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1442" y="180132"/>
            <a:ext cx="2239153" cy="690792"/>
          </a:xfrm>
          <a:prstGeom prst="rect">
            <a:avLst/>
          </a:prstGeom>
          <a:noFill/>
        </p:spPr>
      </p:pic>
      <p:pic>
        <p:nvPicPr>
          <p:cNvPr id="6" name="Image 5">
            <a:extLst>
              <a:ext uri="{FF2B5EF4-FFF2-40B4-BE49-F238E27FC236}">
                <a16:creationId xmlns:a16="http://schemas.microsoft.com/office/drawing/2014/main" id="{1E3FA7AD-7EF2-F840-27FA-9ADE70FDCC0C}"/>
              </a:ext>
            </a:extLst>
          </p:cNvPr>
          <p:cNvPicPr>
            <a:picLocks noChangeAspect="1"/>
          </p:cNvPicPr>
          <p:nvPr/>
        </p:nvPicPr>
        <p:blipFill>
          <a:blip r:embed="rId4"/>
          <a:stretch>
            <a:fillRect/>
          </a:stretch>
        </p:blipFill>
        <p:spPr>
          <a:xfrm>
            <a:off x="5562009" y="96767"/>
            <a:ext cx="2084267" cy="774157"/>
          </a:xfrm>
          <a:prstGeom prst="rect">
            <a:avLst/>
          </a:prstGeom>
        </p:spPr>
      </p:pic>
      <p:pic>
        <p:nvPicPr>
          <p:cNvPr id="8" name="Image 7">
            <a:extLst>
              <a:ext uri="{FF2B5EF4-FFF2-40B4-BE49-F238E27FC236}">
                <a16:creationId xmlns:a16="http://schemas.microsoft.com/office/drawing/2014/main" id="{55B1987D-5FC6-8891-83DC-3903B182CC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0992" y="126517"/>
            <a:ext cx="1504344" cy="744407"/>
          </a:xfrm>
          <a:prstGeom prst="rect">
            <a:avLst/>
          </a:prstGeom>
          <a:noFill/>
        </p:spPr>
      </p:pic>
      <p:pic>
        <p:nvPicPr>
          <p:cNvPr id="9" name="Image 8">
            <a:extLst>
              <a:ext uri="{FF2B5EF4-FFF2-40B4-BE49-F238E27FC236}">
                <a16:creationId xmlns:a16="http://schemas.microsoft.com/office/drawing/2014/main" id="{4A88A077-69C2-BD7C-4EE4-434D44015707}"/>
              </a:ext>
            </a:extLst>
          </p:cNvPr>
          <p:cNvPicPr>
            <a:picLocks noChangeAspect="1"/>
          </p:cNvPicPr>
          <p:nvPr/>
        </p:nvPicPr>
        <p:blipFill>
          <a:blip r:embed="rId6"/>
          <a:stretch>
            <a:fillRect/>
          </a:stretch>
        </p:blipFill>
        <p:spPr>
          <a:xfrm>
            <a:off x="10583815" y="78384"/>
            <a:ext cx="739111" cy="792540"/>
          </a:xfrm>
          <a:prstGeom prst="rect">
            <a:avLst/>
          </a:prstGeom>
        </p:spPr>
      </p:pic>
      <p:pic>
        <p:nvPicPr>
          <p:cNvPr id="12" name="Image 11" descr="Une image contenant personne, Visage humain, mur, habits&#10;&#10;Le contenu généré par l’IA peut être incorrect.">
            <a:extLst>
              <a:ext uri="{FF2B5EF4-FFF2-40B4-BE49-F238E27FC236}">
                <a16:creationId xmlns:a16="http://schemas.microsoft.com/office/drawing/2014/main" id="{022D834E-3357-8CD8-2E85-D246B7F555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7492" y="4565651"/>
            <a:ext cx="1375404" cy="1768668"/>
          </a:xfrm>
          <a:prstGeom prst="rect">
            <a:avLst/>
          </a:prstGeom>
        </p:spPr>
      </p:pic>
      <p:sp>
        <p:nvSpPr>
          <p:cNvPr id="13" name="ZoneTexte 12">
            <a:extLst>
              <a:ext uri="{FF2B5EF4-FFF2-40B4-BE49-F238E27FC236}">
                <a16:creationId xmlns:a16="http://schemas.microsoft.com/office/drawing/2014/main" id="{4D63B12F-631F-A197-15E4-7DE0EE01BD91}"/>
              </a:ext>
            </a:extLst>
          </p:cNvPr>
          <p:cNvSpPr txBox="1"/>
          <p:nvPr/>
        </p:nvSpPr>
        <p:spPr>
          <a:xfrm>
            <a:off x="7472855" y="6377540"/>
            <a:ext cx="2524679"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Moez BELHAOUANE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EC à JUNIA/L2EP, </a:t>
            </a:r>
            <a:r>
              <a:rPr lang="fr-FR" sz="11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Modérateur</a:t>
            </a:r>
          </a:p>
        </p:txBody>
      </p:sp>
      <p:sp>
        <p:nvSpPr>
          <p:cNvPr id="16" name="ZoneTexte 15">
            <a:extLst>
              <a:ext uri="{FF2B5EF4-FFF2-40B4-BE49-F238E27FC236}">
                <a16:creationId xmlns:a16="http://schemas.microsoft.com/office/drawing/2014/main" id="{EBFBAD0E-8B8C-6EFF-3D00-4A5FD9224324}"/>
              </a:ext>
            </a:extLst>
          </p:cNvPr>
          <p:cNvSpPr txBox="1"/>
          <p:nvPr/>
        </p:nvSpPr>
        <p:spPr>
          <a:xfrm>
            <a:off x="6294665" y="2922549"/>
            <a:ext cx="4568336" cy="646331"/>
          </a:xfrm>
          <a:prstGeom prst="rect">
            <a:avLst/>
          </a:prstGeom>
          <a:noFill/>
        </p:spPr>
        <p:txBody>
          <a:bodyPr wrap="square">
            <a:spAutoFit/>
          </a:bodyPr>
          <a:lstStyle/>
          <a:p>
            <a:pPr algn="ctr"/>
            <a:r>
              <a:rPr lang="fr-FR" sz="1800"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Stabilité du réseau et complémentarité avec les énergies renouvelables ?</a:t>
            </a:r>
            <a:endParaRPr lang="fr-FR" sz="24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7" name="Rectangle : coins arrondis 16">
            <a:extLst>
              <a:ext uri="{FF2B5EF4-FFF2-40B4-BE49-F238E27FC236}">
                <a16:creationId xmlns:a16="http://schemas.microsoft.com/office/drawing/2014/main" id="{C1AD25E2-2B92-6C2A-B02C-3D31F59B5519}"/>
              </a:ext>
            </a:extLst>
          </p:cNvPr>
          <p:cNvSpPr/>
          <p:nvPr/>
        </p:nvSpPr>
        <p:spPr>
          <a:xfrm>
            <a:off x="6148552" y="2682323"/>
            <a:ext cx="4860563" cy="12117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ZoneTexte 4">
            <a:extLst>
              <a:ext uri="{FF2B5EF4-FFF2-40B4-BE49-F238E27FC236}">
                <a16:creationId xmlns:a16="http://schemas.microsoft.com/office/drawing/2014/main" id="{18DBBFE4-32E8-7B76-0406-FFD1C41B3940}"/>
              </a:ext>
            </a:extLst>
          </p:cNvPr>
          <p:cNvSpPr txBox="1"/>
          <p:nvPr/>
        </p:nvSpPr>
        <p:spPr>
          <a:xfrm>
            <a:off x="551236" y="4302563"/>
            <a:ext cx="4931945" cy="523220"/>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François BOULET </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Directeur de Programme R&amp;D, RTE</a:t>
            </a:r>
          </a:p>
          <a:p>
            <a:pPr algn="ctr"/>
            <a:r>
              <a:rPr lang="fr-FR" sz="11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Animateur</a:t>
            </a:r>
          </a:p>
        </p:txBody>
      </p:sp>
      <p:pic>
        <p:nvPicPr>
          <p:cNvPr id="10" name="Picture 2" descr="François BOULET - R&amp;D Program Director | LinkedIn">
            <a:extLst>
              <a:ext uri="{FF2B5EF4-FFF2-40B4-BE49-F238E27FC236}">
                <a16:creationId xmlns:a16="http://schemas.microsoft.com/office/drawing/2014/main" id="{FDC65750-2508-6991-99A9-8106A316AE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0856" y="1905702"/>
            <a:ext cx="2310359" cy="231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96032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3198B-4C73-2BE3-07B2-2A9CF431C3AA}"/>
            </a:ext>
          </a:extLst>
        </p:cNvPr>
        <p:cNvGrpSpPr/>
        <p:nvPr/>
      </p:nvGrpSpPr>
      <p:grpSpPr>
        <a:xfrm>
          <a:off x="0" y="0"/>
          <a:ext cx="0" cy="0"/>
          <a:chOff x="0" y="0"/>
          <a:chExt cx="0" cy="0"/>
        </a:xfrm>
      </p:grpSpPr>
      <p:sp>
        <p:nvSpPr>
          <p:cNvPr id="23" name="Titre 1">
            <a:extLst>
              <a:ext uri="{FF2B5EF4-FFF2-40B4-BE49-F238E27FC236}">
                <a16:creationId xmlns:a16="http://schemas.microsoft.com/office/drawing/2014/main" id="{70F329AA-78F2-5BD0-1D32-45D3A60AF1E5}"/>
              </a:ext>
            </a:extLst>
          </p:cNvPr>
          <p:cNvSpPr txBox="1">
            <a:spLocks/>
          </p:cNvSpPr>
          <p:nvPr/>
        </p:nvSpPr>
        <p:spPr>
          <a:xfrm>
            <a:off x="5686324" y="5275277"/>
            <a:ext cx="2381827" cy="1161417"/>
          </a:xfrm>
          <a:prstGeom prst="rect">
            <a:avLst/>
          </a:prstGeom>
          <a:solidFill>
            <a:schemeClr val="bg1"/>
          </a:solidFill>
        </p:spPr>
        <p:txBody>
          <a:bodyPr vert="horz" lIns="0" tIns="0" rIns="0" bIns="0" rtlCol="0" anchor="ctr" anchorCtr="0">
            <a:noAutofit/>
          </a:bodyPr>
          <a:lstStyle>
            <a:lvl1pPr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a:lstStyle>
          <a:p>
            <a:r>
              <a:rPr lang="fr-FR" sz="1800" dirty="0">
                <a:solidFill>
                  <a:schemeClr val="tx1">
                    <a:lumMod val="50000"/>
                  </a:schemeClr>
                </a:solidFill>
              </a:rPr>
              <a:t>Quiz interactif </a:t>
            </a:r>
          </a:p>
        </p:txBody>
      </p:sp>
      <p:sp>
        <p:nvSpPr>
          <p:cNvPr id="4" name="Titre 1">
            <a:extLst>
              <a:ext uri="{FF2B5EF4-FFF2-40B4-BE49-F238E27FC236}">
                <a16:creationId xmlns:a16="http://schemas.microsoft.com/office/drawing/2014/main" id="{4406262F-D46A-F769-F93F-194D579FF505}"/>
              </a:ext>
            </a:extLst>
          </p:cNvPr>
          <p:cNvSpPr txBox="1">
            <a:spLocks/>
          </p:cNvSpPr>
          <p:nvPr/>
        </p:nvSpPr>
        <p:spPr>
          <a:xfrm>
            <a:off x="8296554" y="2227343"/>
            <a:ext cx="2192385" cy="1161417"/>
          </a:xfrm>
          <a:prstGeom prst="rect">
            <a:avLst/>
          </a:prstGeom>
          <a:solidFill>
            <a:schemeClr val="bg1"/>
          </a:solidFill>
        </p:spPr>
        <p:txBody>
          <a:bodyPr vert="horz" lIns="0" tIns="0" rIns="0" bIns="0" rtlCol="0" anchor="ctr" anchorCtr="0">
            <a:noAutofit/>
          </a:bodyPr>
          <a:lstStyle>
            <a:lvl1pPr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a:lstStyle>
          <a:p>
            <a:r>
              <a:rPr lang="fr-FR" sz="1600" dirty="0">
                <a:solidFill>
                  <a:schemeClr val="accent1">
                    <a:lumMod val="75000"/>
                  </a:schemeClr>
                </a:solidFill>
              </a:rPr>
              <a:t>Table 1 - Le renouveau du nucléaire : l’EPR2</a:t>
            </a:r>
          </a:p>
        </p:txBody>
      </p:sp>
      <p:pic>
        <p:nvPicPr>
          <p:cNvPr id="6" name="Graphique 5">
            <a:extLst>
              <a:ext uri="{FF2B5EF4-FFF2-40B4-BE49-F238E27FC236}">
                <a16:creationId xmlns:a16="http://schemas.microsoft.com/office/drawing/2014/main" id="{2663C608-528A-5E16-68E0-A98D62AF9F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2253" y="1205112"/>
            <a:ext cx="686440" cy="1161418"/>
          </a:xfrm>
          <a:prstGeom prst="rect">
            <a:avLst/>
          </a:prstGeom>
        </p:spPr>
      </p:pic>
      <p:pic>
        <p:nvPicPr>
          <p:cNvPr id="8" name="Graphique 7">
            <a:extLst>
              <a:ext uri="{FF2B5EF4-FFF2-40B4-BE49-F238E27FC236}">
                <a16:creationId xmlns:a16="http://schemas.microsoft.com/office/drawing/2014/main" id="{94FE8155-8B6A-D855-AB01-83E4D04DBF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3560" y="1274118"/>
            <a:ext cx="959714" cy="1161417"/>
          </a:xfrm>
          <a:prstGeom prst="rect">
            <a:avLst/>
          </a:prstGeom>
        </p:spPr>
      </p:pic>
      <p:pic>
        <p:nvPicPr>
          <p:cNvPr id="10" name="Graphique 9">
            <a:extLst>
              <a:ext uri="{FF2B5EF4-FFF2-40B4-BE49-F238E27FC236}">
                <a16:creationId xmlns:a16="http://schemas.microsoft.com/office/drawing/2014/main" id="{3A5E9459-7D77-1A0C-F294-889B8CAAAA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24276" y="1274117"/>
            <a:ext cx="936942" cy="1161418"/>
          </a:xfrm>
          <a:prstGeom prst="rect">
            <a:avLst/>
          </a:prstGeom>
        </p:spPr>
      </p:pic>
      <p:pic>
        <p:nvPicPr>
          <p:cNvPr id="12" name="Graphique 11">
            <a:extLst>
              <a:ext uri="{FF2B5EF4-FFF2-40B4-BE49-F238E27FC236}">
                <a16:creationId xmlns:a16="http://schemas.microsoft.com/office/drawing/2014/main" id="{83292277-B390-1AE2-C310-5DD4642632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69953" y="4310675"/>
            <a:ext cx="1161418" cy="1161418"/>
          </a:xfrm>
          <a:prstGeom prst="rect">
            <a:avLst/>
          </a:prstGeom>
        </p:spPr>
      </p:pic>
      <p:pic>
        <p:nvPicPr>
          <p:cNvPr id="14" name="Graphique 13">
            <a:extLst>
              <a:ext uri="{FF2B5EF4-FFF2-40B4-BE49-F238E27FC236}">
                <a16:creationId xmlns:a16="http://schemas.microsoft.com/office/drawing/2014/main" id="{3067046E-A654-50FC-F45A-3F75B04244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36445" y="4421287"/>
            <a:ext cx="1018274" cy="1161418"/>
          </a:xfrm>
          <a:prstGeom prst="rect">
            <a:avLst/>
          </a:prstGeom>
        </p:spPr>
      </p:pic>
      <p:sp>
        <p:nvSpPr>
          <p:cNvPr id="2" name="Titre 1">
            <a:extLst>
              <a:ext uri="{FF2B5EF4-FFF2-40B4-BE49-F238E27FC236}">
                <a16:creationId xmlns:a16="http://schemas.microsoft.com/office/drawing/2014/main" id="{DADC935F-4B2D-D05B-F423-8E01C8962D8E}"/>
              </a:ext>
            </a:extLst>
          </p:cNvPr>
          <p:cNvSpPr>
            <a:spLocks noGrp="1"/>
          </p:cNvSpPr>
          <p:nvPr>
            <p:ph type="title"/>
          </p:nvPr>
        </p:nvSpPr>
        <p:spPr>
          <a:xfrm>
            <a:off x="3221126" y="2715277"/>
            <a:ext cx="1659071" cy="713723"/>
          </a:xfrm>
          <a:solidFill>
            <a:schemeClr val="bg1"/>
          </a:solidFill>
        </p:spPr>
        <p:txBody>
          <a:bodyPr anchor="ctr" anchorCtr="0"/>
          <a:lstStyle/>
          <a:p>
            <a:pPr marL="0" indent="0">
              <a:buNone/>
            </a:pPr>
            <a:r>
              <a:rPr lang="fr-FR" sz="1600" dirty="0">
                <a:solidFill>
                  <a:schemeClr val="accent5"/>
                </a:solidFill>
              </a:rPr>
              <a:t>La SFEN HdF: actions, communication et Jeune Génération (JG)</a:t>
            </a:r>
          </a:p>
        </p:txBody>
      </p:sp>
      <p:sp>
        <p:nvSpPr>
          <p:cNvPr id="3" name="Titre 1">
            <a:extLst>
              <a:ext uri="{FF2B5EF4-FFF2-40B4-BE49-F238E27FC236}">
                <a16:creationId xmlns:a16="http://schemas.microsoft.com/office/drawing/2014/main" id="{887A3485-E720-5CBF-B4B6-9927B4138552}"/>
              </a:ext>
            </a:extLst>
          </p:cNvPr>
          <p:cNvSpPr txBox="1">
            <a:spLocks/>
          </p:cNvSpPr>
          <p:nvPr/>
        </p:nvSpPr>
        <p:spPr>
          <a:xfrm>
            <a:off x="5587224" y="2522245"/>
            <a:ext cx="2192385" cy="1161417"/>
          </a:xfrm>
          <a:prstGeom prst="rect">
            <a:avLst/>
          </a:prstGeom>
          <a:solidFill>
            <a:schemeClr val="bg1"/>
          </a:solidFill>
        </p:spPr>
        <p:txBody>
          <a:bodyPr vert="horz" lIns="0" tIns="0" rIns="0" bIns="0" rtlCol="0" anchor="ctr" anchorCtr="0">
            <a:noAutofit/>
          </a:bodyPr>
          <a:lstStyle>
            <a:lvl1pPr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a:lstStyle>
          <a:p>
            <a:r>
              <a:rPr lang="fr-FR" sz="1600" dirty="0">
                <a:solidFill>
                  <a:schemeClr val="accent1">
                    <a:lumMod val="75000"/>
                  </a:schemeClr>
                </a:solidFill>
              </a:rPr>
              <a:t>La filière nucléaire aujourd’hui et la plateforme « Mon Avenir dans le Nucléaire »</a:t>
            </a:r>
          </a:p>
        </p:txBody>
      </p:sp>
      <p:sp>
        <p:nvSpPr>
          <p:cNvPr id="22" name="Titre 1">
            <a:extLst>
              <a:ext uri="{FF2B5EF4-FFF2-40B4-BE49-F238E27FC236}">
                <a16:creationId xmlns:a16="http://schemas.microsoft.com/office/drawing/2014/main" id="{2EDA29FD-A85B-8646-F714-A68CB96EBAF0}"/>
              </a:ext>
            </a:extLst>
          </p:cNvPr>
          <p:cNvSpPr txBox="1">
            <a:spLocks/>
          </p:cNvSpPr>
          <p:nvPr/>
        </p:nvSpPr>
        <p:spPr>
          <a:xfrm>
            <a:off x="3221126" y="5557173"/>
            <a:ext cx="2192385" cy="1161417"/>
          </a:xfrm>
          <a:prstGeom prst="rect">
            <a:avLst/>
          </a:prstGeom>
          <a:solidFill>
            <a:schemeClr val="bg1"/>
          </a:solidFill>
        </p:spPr>
        <p:txBody>
          <a:bodyPr vert="horz" lIns="0" tIns="0" rIns="0" bIns="0" rtlCol="0" anchor="ctr" anchorCtr="0">
            <a:noAutofit/>
          </a:bodyPr>
          <a:lstStyle>
            <a:lvl1pPr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a:lstStyle>
          <a:p>
            <a:r>
              <a:rPr lang="fr-FR" sz="1800" dirty="0">
                <a:solidFill>
                  <a:srgbClr val="2FAD66"/>
                </a:solidFill>
              </a:rPr>
              <a:t>Table 2 - Rôle du nucléaire dans la stabilité du réseau électrique</a:t>
            </a:r>
          </a:p>
        </p:txBody>
      </p:sp>
      <p:pic>
        <p:nvPicPr>
          <p:cNvPr id="5" name="Graphique 15">
            <a:extLst>
              <a:ext uri="{FF2B5EF4-FFF2-40B4-BE49-F238E27FC236}">
                <a16:creationId xmlns:a16="http://schemas.microsoft.com/office/drawing/2014/main" id="{3D3FE159-39D4-6BE4-6F1F-488389D2F2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23105" y="4421287"/>
            <a:ext cx="959714" cy="1161417"/>
          </a:xfrm>
          <a:prstGeom prst="rect">
            <a:avLst/>
          </a:prstGeom>
        </p:spPr>
      </p:pic>
      <p:sp>
        <p:nvSpPr>
          <p:cNvPr id="7" name="Titre 1">
            <a:extLst>
              <a:ext uri="{FF2B5EF4-FFF2-40B4-BE49-F238E27FC236}">
                <a16:creationId xmlns:a16="http://schemas.microsoft.com/office/drawing/2014/main" id="{F2960614-ACDA-2360-C412-24E3A8361C2B}"/>
              </a:ext>
            </a:extLst>
          </p:cNvPr>
          <p:cNvSpPr txBox="1">
            <a:spLocks/>
          </p:cNvSpPr>
          <p:nvPr/>
        </p:nvSpPr>
        <p:spPr>
          <a:xfrm>
            <a:off x="8604963" y="5582705"/>
            <a:ext cx="2192385" cy="1161417"/>
          </a:xfrm>
          <a:prstGeom prst="rect">
            <a:avLst/>
          </a:prstGeom>
          <a:solidFill>
            <a:schemeClr val="bg1"/>
          </a:solidFill>
        </p:spPr>
        <p:txBody>
          <a:bodyPr vert="horz" lIns="0" tIns="0" rIns="0" bIns="0" rtlCol="0" anchor="ctr" anchorCtr="0">
            <a:noAutofit/>
          </a:bodyPr>
          <a:lstStyle>
            <a:defPPr>
              <a:defRPr lang="fr-FR"/>
            </a:defPPr>
            <a:lvl1pPr marL="0" algn="ctr" defTabSz="914400" rtl="0" eaLnBrk="1" latinLnBrk="0" hangingPunct="1">
              <a:lnSpc>
                <a:spcPct val="90000"/>
              </a:lnSpc>
              <a:spcBef>
                <a:spcPct val="0"/>
              </a:spcBef>
              <a:buNone/>
              <a:defRPr sz="3000" b="1" i="0" kern="1200" cap="all" baseline="0">
                <a:solidFill>
                  <a:schemeClr val="tx1"/>
                </a:solidFill>
                <a:latin typeface="Calibri" panose="020F0502020204030204" pitchFamily="34" charset="0"/>
                <a:ea typeface="+mj-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FF0000"/>
                </a:solidFill>
              </a:rPr>
              <a:t>Conclusion et clôture de la conférence</a:t>
            </a:r>
          </a:p>
        </p:txBody>
      </p:sp>
      <p:sp>
        <p:nvSpPr>
          <p:cNvPr id="9" name="ZoneTexte 8">
            <a:extLst>
              <a:ext uri="{FF2B5EF4-FFF2-40B4-BE49-F238E27FC236}">
                <a16:creationId xmlns:a16="http://schemas.microsoft.com/office/drawing/2014/main" id="{7708A686-BBB3-BA64-191C-232F8FC71171}"/>
              </a:ext>
            </a:extLst>
          </p:cNvPr>
          <p:cNvSpPr txBox="1"/>
          <p:nvPr/>
        </p:nvSpPr>
        <p:spPr>
          <a:xfrm>
            <a:off x="3425445" y="139410"/>
            <a:ext cx="6177517" cy="615553"/>
          </a:xfrm>
          <a:prstGeom prst="rect">
            <a:avLst/>
          </a:prstGeom>
          <a:noFill/>
        </p:spPr>
        <p:txBody>
          <a:bodyPr wrap="square" lIns="0" tIns="0" rIns="0" bIns="0" rtlCol="0">
            <a:spAutoFit/>
          </a:bodyPr>
          <a:lstStyle/>
          <a:p>
            <a:pPr algn="ctr"/>
            <a:r>
              <a:rPr lang="fr-FR" sz="4000" b="1" dirty="0">
                <a:latin typeface="ADLaM Display" panose="02010000000000000000" pitchFamily="2" charset="0"/>
                <a:ea typeface="ADLaM Display" panose="02010000000000000000" pitchFamily="2" charset="0"/>
                <a:cs typeface="ADLaM Display" panose="02010000000000000000" pitchFamily="2" charset="0"/>
              </a:rPr>
              <a:t>Programme de la Soirée</a:t>
            </a:r>
          </a:p>
        </p:txBody>
      </p:sp>
    </p:spTree>
    <p:extLst>
      <p:ext uri="{BB962C8B-B14F-4D97-AF65-F5344CB8AC3E}">
        <p14:creationId xmlns:p14="http://schemas.microsoft.com/office/powerpoint/2010/main" val="84171799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A6D9"/>
          </a:solidFill>
        </p:spPr>
        <p:txBody>
          <a:bodyPr wrap="square" lIns="0" tIns="0" rIns="0" bIns="0" rtlCol="0"/>
          <a:lstStyle/>
          <a:p>
            <a:endParaRPr sz="2400"/>
          </a:p>
        </p:txBody>
      </p:sp>
      <p:pic>
        <p:nvPicPr>
          <p:cNvPr id="3" name="object 3"/>
          <p:cNvPicPr/>
          <p:nvPr/>
        </p:nvPicPr>
        <p:blipFill>
          <a:blip r:embed="rId2" cstate="print"/>
          <a:stretch>
            <a:fillRect/>
          </a:stretch>
        </p:blipFill>
        <p:spPr>
          <a:xfrm>
            <a:off x="544119" y="385403"/>
            <a:ext cx="3519932" cy="1906524"/>
          </a:xfrm>
          <a:prstGeom prst="rect">
            <a:avLst/>
          </a:prstGeom>
        </p:spPr>
      </p:pic>
      <p:sp>
        <p:nvSpPr>
          <p:cNvPr id="4" name="object 4"/>
          <p:cNvSpPr txBox="1"/>
          <p:nvPr/>
        </p:nvSpPr>
        <p:spPr>
          <a:xfrm>
            <a:off x="3072892" y="6256257"/>
            <a:ext cx="6131560" cy="345522"/>
          </a:xfrm>
          <a:prstGeom prst="rect">
            <a:avLst/>
          </a:prstGeom>
        </p:spPr>
        <p:txBody>
          <a:bodyPr vert="horz" wrap="square" lIns="0" tIns="16933" rIns="0" bIns="0" rtlCol="0">
            <a:spAutoFit/>
          </a:bodyPr>
          <a:lstStyle/>
          <a:p>
            <a:pPr marL="16933" marR="6773" indent="54185">
              <a:spcBef>
                <a:spcPts val="133"/>
              </a:spcBef>
            </a:pPr>
            <a:r>
              <a:rPr sz="1067" dirty="0">
                <a:solidFill>
                  <a:srgbClr val="FFFFFF"/>
                </a:solidFill>
                <a:latin typeface="Calibri"/>
                <a:cs typeface="Calibri"/>
              </a:rPr>
              <a:t>Copyright</a:t>
            </a:r>
            <a:r>
              <a:rPr sz="1067" spc="-13" dirty="0">
                <a:solidFill>
                  <a:srgbClr val="FFFFFF"/>
                </a:solidFill>
                <a:latin typeface="Calibri"/>
                <a:cs typeface="Calibri"/>
              </a:rPr>
              <a:t> </a:t>
            </a:r>
            <a:r>
              <a:rPr sz="1067" dirty="0">
                <a:solidFill>
                  <a:srgbClr val="FFFFFF"/>
                </a:solidFill>
                <a:latin typeface="Calibri"/>
                <a:cs typeface="Calibri"/>
              </a:rPr>
              <a:t>RTE</a:t>
            </a:r>
            <a:r>
              <a:rPr sz="1067" spc="-7" dirty="0">
                <a:solidFill>
                  <a:srgbClr val="FFFFFF"/>
                </a:solidFill>
                <a:latin typeface="Calibri"/>
                <a:cs typeface="Calibri"/>
              </a:rPr>
              <a:t> </a:t>
            </a:r>
            <a:r>
              <a:rPr sz="1067" dirty="0">
                <a:solidFill>
                  <a:srgbClr val="FFFFFF"/>
                </a:solidFill>
                <a:latin typeface="Calibri"/>
                <a:cs typeface="Calibri"/>
              </a:rPr>
              <a:t>–</a:t>
            </a:r>
            <a:r>
              <a:rPr sz="1067" spc="-13" dirty="0">
                <a:solidFill>
                  <a:srgbClr val="FFFFFF"/>
                </a:solidFill>
                <a:latin typeface="Calibri"/>
                <a:cs typeface="Calibri"/>
              </a:rPr>
              <a:t> 2021.</a:t>
            </a:r>
            <a:r>
              <a:rPr sz="1067" spc="-67" dirty="0">
                <a:solidFill>
                  <a:srgbClr val="FFFFFF"/>
                </a:solidFill>
                <a:latin typeface="Calibri"/>
                <a:cs typeface="Calibri"/>
              </a:rPr>
              <a:t> </a:t>
            </a:r>
            <a:r>
              <a:rPr sz="1067" dirty="0">
                <a:solidFill>
                  <a:srgbClr val="FFFFFF"/>
                </a:solidFill>
                <a:latin typeface="Calibri"/>
                <a:cs typeface="Calibri"/>
              </a:rPr>
              <a:t>Ce</a:t>
            </a:r>
            <a:r>
              <a:rPr sz="1067" spc="-7" dirty="0">
                <a:solidFill>
                  <a:srgbClr val="FFFFFF"/>
                </a:solidFill>
                <a:latin typeface="Calibri"/>
                <a:cs typeface="Calibri"/>
              </a:rPr>
              <a:t> </a:t>
            </a:r>
            <a:r>
              <a:rPr sz="1067" dirty="0">
                <a:solidFill>
                  <a:srgbClr val="FFFFFF"/>
                </a:solidFill>
                <a:latin typeface="Calibri"/>
                <a:cs typeface="Calibri"/>
              </a:rPr>
              <a:t>document</a:t>
            </a:r>
            <a:r>
              <a:rPr sz="1067" spc="-13" dirty="0">
                <a:solidFill>
                  <a:srgbClr val="FFFFFF"/>
                </a:solidFill>
                <a:latin typeface="Calibri"/>
                <a:cs typeface="Calibri"/>
              </a:rPr>
              <a:t> </a:t>
            </a:r>
            <a:r>
              <a:rPr sz="1067" dirty="0">
                <a:solidFill>
                  <a:srgbClr val="FFFFFF"/>
                </a:solidFill>
                <a:latin typeface="Calibri"/>
                <a:cs typeface="Calibri"/>
              </a:rPr>
              <a:t>est</a:t>
            </a:r>
            <a:r>
              <a:rPr sz="1067" spc="-13" dirty="0">
                <a:solidFill>
                  <a:srgbClr val="FFFFFF"/>
                </a:solidFill>
                <a:latin typeface="Calibri"/>
                <a:cs typeface="Calibri"/>
              </a:rPr>
              <a:t> </a:t>
            </a:r>
            <a:r>
              <a:rPr sz="1067" dirty="0">
                <a:solidFill>
                  <a:srgbClr val="FFFFFF"/>
                </a:solidFill>
                <a:latin typeface="Calibri"/>
                <a:cs typeface="Calibri"/>
              </a:rPr>
              <a:t>la</a:t>
            </a:r>
            <a:r>
              <a:rPr sz="1067" spc="7" dirty="0">
                <a:solidFill>
                  <a:srgbClr val="FFFFFF"/>
                </a:solidFill>
                <a:latin typeface="Calibri"/>
                <a:cs typeface="Calibri"/>
              </a:rPr>
              <a:t> </a:t>
            </a:r>
            <a:r>
              <a:rPr sz="1067" dirty="0">
                <a:solidFill>
                  <a:srgbClr val="FFFFFF"/>
                </a:solidFill>
                <a:latin typeface="Calibri"/>
                <a:cs typeface="Calibri"/>
              </a:rPr>
              <a:t>propriété</a:t>
            </a:r>
            <a:r>
              <a:rPr sz="1067" spc="7" dirty="0">
                <a:solidFill>
                  <a:srgbClr val="FFFFFF"/>
                </a:solidFill>
                <a:latin typeface="Calibri"/>
                <a:cs typeface="Calibri"/>
              </a:rPr>
              <a:t> </a:t>
            </a:r>
            <a:r>
              <a:rPr sz="1067" dirty="0">
                <a:solidFill>
                  <a:srgbClr val="FFFFFF"/>
                </a:solidFill>
                <a:latin typeface="Calibri"/>
                <a:cs typeface="Calibri"/>
              </a:rPr>
              <a:t>de RTE.</a:t>
            </a:r>
            <a:r>
              <a:rPr sz="1067" spc="-33" dirty="0">
                <a:solidFill>
                  <a:srgbClr val="FFFFFF"/>
                </a:solidFill>
                <a:latin typeface="Calibri"/>
                <a:cs typeface="Calibri"/>
              </a:rPr>
              <a:t> </a:t>
            </a:r>
            <a:r>
              <a:rPr sz="1067" dirty="0">
                <a:solidFill>
                  <a:srgbClr val="FFFFFF"/>
                </a:solidFill>
                <a:latin typeface="Calibri"/>
                <a:cs typeface="Calibri"/>
              </a:rPr>
              <a:t>Toute</a:t>
            </a:r>
            <a:r>
              <a:rPr sz="1067" spc="-7" dirty="0">
                <a:solidFill>
                  <a:srgbClr val="FFFFFF"/>
                </a:solidFill>
                <a:latin typeface="Calibri"/>
                <a:cs typeface="Calibri"/>
              </a:rPr>
              <a:t> </a:t>
            </a:r>
            <a:r>
              <a:rPr sz="1067" spc="-13" dirty="0">
                <a:solidFill>
                  <a:srgbClr val="FFFFFF"/>
                </a:solidFill>
                <a:latin typeface="Calibri"/>
                <a:cs typeface="Calibri"/>
              </a:rPr>
              <a:t>communication,</a:t>
            </a:r>
            <a:r>
              <a:rPr sz="1067" spc="13" dirty="0">
                <a:solidFill>
                  <a:srgbClr val="FFFFFF"/>
                </a:solidFill>
                <a:latin typeface="Calibri"/>
                <a:cs typeface="Calibri"/>
              </a:rPr>
              <a:t> </a:t>
            </a:r>
            <a:r>
              <a:rPr sz="1067" spc="-13" dirty="0">
                <a:solidFill>
                  <a:srgbClr val="FFFFFF"/>
                </a:solidFill>
                <a:latin typeface="Calibri"/>
                <a:cs typeface="Calibri"/>
              </a:rPr>
              <a:t>reproduction,</a:t>
            </a:r>
            <a:r>
              <a:rPr sz="1067" spc="47" dirty="0">
                <a:solidFill>
                  <a:srgbClr val="FFFFFF"/>
                </a:solidFill>
                <a:latin typeface="Calibri"/>
                <a:cs typeface="Calibri"/>
              </a:rPr>
              <a:t> </a:t>
            </a:r>
            <a:r>
              <a:rPr sz="1067" spc="-13" dirty="0">
                <a:solidFill>
                  <a:srgbClr val="FFFFFF"/>
                </a:solidFill>
                <a:latin typeface="Calibri"/>
                <a:cs typeface="Calibri"/>
              </a:rPr>
              <a:t>publication</a:t>
            </a:r>
            <a:r>
              <a:rPr sz="1067" spc="667" dirty="0">
                <a:solidFill>
                  <a:srgbClr val="FFFFFF"/>
                </a:solidFill>
                <a:latin typeface="Calibri"/>
                <a:cs typeface="Calibri"/>
              </a:rPr>
              <a:t> </a:t>
            </a:r>
            <a:r>
              <a:rPr sz="1067" dirty="0">
                <a:solidFill>
                  <a:srgbClr val="FFFFFF"/>
                </a:solidFill>
                <a:latin typeface="Calibri"/>
                <a:cs typeface="Calibri"/>
              </a:rPr>
              <a:t>même</a:t>
            </a:r>
            <a:r>
              <a:rPr sz="1067" spc="-53" dirty="0">
                <a:solidFill>
                  <a:srgbClr val="FFFFFF"/>
                </a:solidFill>
                <a:latin typeface="Calibri"/>
                <a:cs typeface="Calibri"/>
              </a:rPr>
              <a:t> </a:t>
            </a:r>
            <a:r>
              <a:rPr sz="1067" dirty="0">
                <a:solidFill>
                  <a:srgbClr val="FFFFFF"/>
                </a:solidFill>
                <a:latin typeface="Calibri"/>
                <a:cs typeface="Calibri"/>
              </a:rPr>
              <a:t>partielle</a:t>
            </a:r>
            <a:r>
              <a:rPr sz="1067" spc="20" dirty="0">
                <a:solidFill>
                  <a:srgbClr val="FFFFFF"/>
                </a:solidFill>
                <a:latin typeface="Calibri"/>
                <a:cs typeface="Calibri"/>
              </a:rPr>
              <a:t> </a:t>
            </a:r>
            <a:r>
              <a:rPr sz="1067" dirty="0">
                <a:solidFill>
                  <a:srgbClr val="FFFFFF"/>
                </a:solidFill>
                <a:latin typeface="Calibri"/>
                <a:cs typeface="Calibri"/>
              </a:rPr>
              <a:t>est</a:t>
            </a:r>
            <a:r>
              <a:rPr sz="1067" spc="-20" dirty="0">
                <a:solidFill>
                  <a:srgbClr val="FFFFFF"/>
                </a:solidFill>
                <a:latin typeface="Calibri"/>
                <a:cs typeface="Calibri"/>
              </a:rPr>
              <a:t> </a:t>
            </a:r>
            <a:r>
              <a:rPr sz="1067" dirty="0">
                <a:solidFill>
                  <a:srgbClr val="FFFFFF"/>
                </a:solidFill>
                <a:latin typeface="Calibri"/>
                <a:cs typeface="Calibri"/>
              </a:rPr>
              <a:t>interdite sauf</a:t>
            </a:r>
            <a:r>
              <a:rPr sz="1067" spc="-13" dirty="0">
                <a:solidFill>
                  <a:srgbClr val="FFFFFF"/>
                </a:solidFill>
                <a:latin typeface="Calibri"/>
                <a:cs typeface="Calibri"/>
              </a:rPr>
              <a:t> autorisation</a:t>
            </a:r>
            <a:r>
              <a:rPr sz="1067" spc="27" dirty="0">
                <a:solidFill>
                  <a:srgbClr val="FFFFFF"/>
                </a:solidFill>
                <a:latin typeface="Calibri"/>
                <a:cs typeface="Calibri"/>
              </a:rPr>
              <a:t> </a:t>
            </a:r>
            <a:r>
              <a:rPr sz="1067" dirty="0">
                <a:solidFill>
                  <a:srgbClr val="FFFFFF"/>
                </a:solidFill>
                <a:latin typeface="Calibri"/>
                <a:cs typeface="Calibri"/>
              </a:rPr>
              <a:t>écrite</a:t>
            </a:r>
            <a:r>
              <a:rPr sz="1067" spc="-7" dirty="0">
                <a:solidFill>
                  <a:srgbClr val="FFFFFF"/>
                </a:solidFill>
                <a:latin typeface="Calibri"/>
                <a:cs typeface="Calibri"/>
              </a:rPr>
              <a:t> </a:t>
            </a:r>
            <a:r>
              <a:rPr sz="1067" dirty="0">
                <a:solidFill>
                  <a:srgbClr val="FFFFFF"/>
                </a:solidFill>
                <a:latin typeface="Calibri"/>
                <a:cs typeface="Calibri"/>
              </a:rPr>
              <a:t>du</a:t>
            </a:r>
            <a:r>
              <a:rPr sz="1067" spc="-20" dirty="0">
                <a:solidFill>
                  <a:srgbClr val="FFFFFF"/>
                </a:solidFill>
                <a:latin typeface="Calibri"/>
                <a:cs typeface="Calibri"/>
              </a:rPr>
              <a:t> </a:t>
            </a:r>
            <a:r>
              <a:rPr sz="1067" dirty="0">
                <a:solidFill>
                  <a:srgbClr val="FFFFFF"/>
                </a:solidFill>
                <a:latin typeface="Calibri"/>
                <a:cs typeface="Calibri"/>
              </a:rPr>
              <a:t>Gestionnaire</a:t>
            </a:r>
            <a:r>
              <a:rPr sz="1067" spc="27" dirty="0">
                <a:solidFill>
                  <a:srgbClr val="FFFFFF"/>
                </a:solidFill>
                <a:latin typeface="Calibri"/>
                <a:cs typeface="Calibri"/>
              </a:rPr>
              <a:t> </a:t>
            </a:r>
            <a:r>
              <a:rPr sz="1067" dirty="0">
                <a:solidFill>
                  <a:srgbClr val="FFFFFF"/>
                </a:solidFill>
                <a:latin typeface="Calibri"/>
                <a:cs typeface="Calibri"/>
              </a:rPr>
              <a:t>du</a:t>
            </a:r>
            <a:r>
              <a:rPr sz="1067" spc="-20" dirty="0">
                <a:solidFill>
                  <a:srgbClr val="FFFFFF"/>
                </a:solidFill>
                <a:latin typeface="Calibri"/>
                <a:cs typeface="Calibri"/>
              </a:rPr>
              <a:t> </a:t>
            </a:r>
            <a:r>
              <a:rPr sz="1067" dirty="0">
                <a:solidFill>
                  <a:srgbClr val="FFFFFF"/>
                </a:solidFill>
                <a:latin typeface="Calibri"/>
                <a:cs typeface="Calibri"/>
              </a:rPr>
              <a:t>Réseau</a:t>
            </a:r>
            <a:r>
              <a:rPr sz="1067" spc="7" dirty="0">
                <a:solidFill>
                  <a:srgbClr val="FFFFFF"/>
                </a:solidFill>
                <a:latin typeface="Calibri"/>
                <a:cs typeface="Calibri"/>
              </a:rPr>
              <a:t> </a:t>
            </a:r>
            <a:r>
              <a:rPr sz="1067" dirty="0">
                <a:solidFill>
                  <a:srgbClr val="FFFFFF"/>
                </a:solidFill>
                <a:latin typeface="Calibri"/>
                <a:cs typeface="Calibri"/>
              </a:rPr>
              <a:t>de</a:t>
            </a:r>
            <a:r>
              <a:rPr sz="1067" spc="-27" dirty="0">
                <a:solidFill>
                  <a:srgbClr val="FFFFFF"/>
                </a:solidFill>
                <a:latin typeface="Calibri"/>
                <a:cs typeface="Calibri"/>
              </a:rPr>
              <a:t> </a:t>
            </a:r>
            <a:r>
              <a:rPr sz="1067" spc="-13" dirty="0">
                <a:solidFill>
                  <a:srgbClr val="FFFFFF"/>
                </a:solidFill>
                <a:latin typeface="Calibri"/>
                <a:cs typeface="Calibri"/>
              </a:rPr>
              <a:t>Transport</a:t>
            </a:r>
            <a:r>
              <a:rPr sz="1067" spc="-20" dirty="0">
                <a:solidFill>
                  <a:srgbClr val="FFFFFF"/>
                </a:solidFill>
                <a:latin typeface="Calibri"/>
                <a:cs typeface="Calibri"/>
              </a:rPr>
              <a:t> </a:t>
            </a:r>
            <a:r>
              <a:rPr sz="1067" spc="-13" dirty="0">
                <a:solidFill>
                  <a:srgbClr val="FFFFFF"/>
                </a:solidFill>
                <a:latin typeface="Calibri"/>
                <a:cs typeface="Calibri"/>
              </a:rPr>
              <a:t>d'Électricité</a:t>
            </a:r>
            <a:r>
              <a:rPr sz="1067" spc="-7" dirty="0">
                <a:solidFill>
                  <a:srgbClr val="FFFFFF"/>
                </a:solidFill>
                <a:latin typeface="Calibri"/>
                <a:cs typeface="Calibri"/>
              </a:rPr>
              <a:t> </a:t>
            </a:r>
            <a:r>
              <a:rPr sz="1067" spc="-13" dirty="0">
                <a:solidFill>
                  <a:srgbClr val="FFFFFF"/>
                </a:solidFill>
                <a:latin typeface="Calibri"/>
                <a:cs typeface="Calibri"/>
              </a:rPr>
              <a:t>(RTE)</a:t>
            </a:r>
            <a:endParaRPr sz="1067">
              <a:latin typeface="Calibri"/>
              <a:cs typeface="Calibri"/>
            </a:endParaRPr>
          </a:p>
        </p:txBody>
      </p:sp>
      <p:sp>
        <p:nvSpPr>
          <p:cNvPr id="5" name="object 5"/>
          <p:cNvSpPr/>
          <p:nvPr/>
        </p:nvSpPr>
        <p:spPr>
          <a:xfrm>
            <a:off x="779678" y="4366260"/>
            <a:ext cx="7404100" cy="0"/>
          </a:xfrm>
          <a:custGeom>
            <a:avLst/>
            <a:gdLst/>
            <a:ahLst/>
            <a:cxnLst/>
            <a:rect l="l" t="t" r="r" b="b"/>
            <a:pathLst>
              <a:path w="5553075">
                <a:moveTo>
                  <a:pt x="0" y="0"/>
                </a:moveTo>
                <a:lnTo>
                  <a:pt x="5552516" y="0"/>
                </a:lnTo>
              </a:path>
            </a:pathLst>
          </a:custGeom>
          <a:ln w="19050">
            <a:solidFill>
              <a:srgbClr val="FFFFFF"/>
            </a:solidFill>
            <a:prstDash val="dot"/>
          </a:ln>
        </p:spPr>
        <p:txBody>
          <a:bodyPr wrap="square" lIns="0" tIns="0" rIns="0" bIns="0" rtlCol="0"/>
          <a:lstStyle/>
          <a:p>
            <a:endParaRPr sz="2400"/>
          </a:p>
        </p:txBody>
      </p:sp>
      <p:sp>
        <p:nvSpPr>
          <p:cNvPr id="6" name="object 6"/>
          <p:cNvSpPr txBox="1">
            <a:spLocks noGrp="1"/>
          </p:cNvSpPr>
          <p:nvPr>
            <p:ph type="title"/>
          </p:nvPr>
        </p:nvSpPr>
        <p:spPr>
          <a:xfrm>
            <a:off x="879583" y="2773002"/>
            <a:ext cx="10416409" cy="755762"/>
          </a:xfrm>
          <a:prstGeom prst="rect">
            <a:avLst/>
          </a:prstGeom>
        </p:spPr>
        <p:txBody>
          <a:bodyPr vert="horz" wrap="square" lIns="0" tIns="16933" rIns="0" bIns="0" rtlCol="0" anchor="t">
            <a:spAutoFit/>
          </a:bodyPr>
          <a:lstStyle/>
          <a:p>
            <a:pPr marL="16933">
              <a:lnSpc>
                <a:spcPct val="100000"/>
              </a:lnSpc>
              <a:spcBef>
                <a:spcPts val="133"/>
              </a:spcBef>
            </a:pPr>
            <a:r>
              <a:rPr sz="4800" dirty="0">
                <a:solidFill>
                  <a:srgbClr val="FFFFFF"/>
                </a:solidFill>
              </a:rPr>
              <a:t>Stabilité</a:t>
            </a:r>
            <a:r>
              <a:rPr sz="4800" spc="-113" dirty="0">
                <a:solidFill>
                  <a:srgbClr val="FFFFFF"/>
                </a:solidFill>
              </a:rPr>
              <a:t> </a:t>
            </a:r>
            <a:r>
              <a:rPr sz="4800" dirty="0">
                <a:solidFill>
                  <a:srgbClr val="FFFFFF"/>
                </a:solidFill>
              </a:rPr>
              <a:t>du</a:t>
            </a:r>
            <a:r>
              <a:rPr sz="4800" spc="-87" dirty="0">
                <a:solidFill>
                  <a:srgbClr val="FFFFFF"/>
                </a:solidFill>
              </a:rPr>
              <a:t> </a:t>
            </a:r>
            <a:r>
              <a:rPr sz="4800" dirty="0">
                <a:solidFill>
                  <a:srgbClr val="FFFFFF"/>
                </a:solidFill>
              </a:rPr>
              <a:t>système</a:t>
            </a:r>
            <a:r>
              <a:rPr sz="4800" spc="-107" dirty="0">
                <a:solidFill>
                  <a:srgbClr val="FFFFFF"/>
                </a:solidFill>
              </a:rPr>
              <a:t> </a:t>
            </a:r>
            <a:r>
              <a:rPr sz="4800" spc="-13" dirty="0">
                <a:solidFill>
                  <a:srgbClr val="FFFFFF"/>
                </a:solidFill>
              </a:rPr>
              <a:t>électrique</a:t>
            </a:r>
            <a:endParaRPr sz="4800" dirty="0"/>
          </a:p>
        </p:txBody>
      </p:sp>
      <p:sp>
        <p:nvSpPr>
          <p:cNvPr id="7" name="object 7"/>
          <p:cNvSpPr txBox="1"/>
          <p:nvPr/>
        </p:nvSpPr>
        <p:spPr>
          <a:xfrm>
            <a:off x="896008" y="3528764"/>
            <a:ext cx="3596640" cy="590697"/>
          </a:xfrm>
          <a:prstGeom prst="rect">
            <a:avLst/>
          </a:prstGeom>
        </p:spPr>
        <p:txBody>
          <a:bodyPr vert="horz" wrap="square" lIns="0" tIns="16087" rIns="0" bIns="0" rtlCol="0">
            <a:spAutoFit/>
          </a:bodyPr>
          <a:lstStyle/>
          <a:p>
            <a:pPr marL="16933">
              <a:spcBef>
                <a:spcPts val="127"/>
              </a:spcBef>
            </a:pPr>
            <a:r>
              <a:rPr sz="3733" b="1" dirty="0">
                <a:solidFill>
                  <a:srgbClr val="FFFFFF"/>
                </a:solidFill>
                <a:latin typeface="Calibri"/>
                <a:cs typeface="Calibri"/>
              </a:rPr>
              <a:t>Les</a:t>
            </a:r>
            <a:r>
              <a:rPr sz="3733" b="1" spc="-93" dirty="0">
                <a:solidFill>
                  <a:srgbClr val="FFFFFF"/>
                </a:solidFill>
                <a:latin typeface="Calibri"/>
                <a:cs typeface="Calibri"/>
              </a:rPr>
              <a:t> </a:t>
            </a:r>
            <a:r>
              <a:rPr sz="3733" b="1" dirty="0">
                <a:solidFill>
                  <a:srgbClr val="FFFFFF"/>
                </a:solidFill>
                <a:latin typeface="Calibri"/>
                <a:cs typeface="Calibri"/>
              </a:rPr>
              <a:t>enjeux</a:t>
            </a:r>
            <a:r>
              <a:rPr sz="3733" b="1" spc="-73" dirty="0">
                <a:solidFill>
                  <a:srgbClr val="FFFFFF"/>
                </a:solidFill>
                <a:latin typeface="Calibri"/>
                <a:cs typeface="Calibri"/>
              </a:rPr>
              <a:t> </a:t>
            </a:r>
            <a:r>
              <a:rPr sz="3733" b="1" spc="-13" dirty="0">
                <a:solidFill>
                  <a:srgbClr val="FFFFFF"/>
                </a:solidFill>
                <a:latin typeface="Calibri"/>
                <a:cs typeface="Calibri"/>
              </a:rPr>
              <a:t>actuels</a:t>
            </a:r>
            <a:endParaRPr sz="3733" dirty="0">
              <a:latin typeface="Calibri"/>
              <a:cs typeface="Calibri"/>
            </a:endParaRPr>
          </a:p>
        </p:txBody>
      </p:sp>
      <p:sp>
        <p:nvSpPr>
          <p:cNvPr id="8" name="object 8"/>
          <p:cNvSpPr txBox="1"/>
          <p:nvPr/>
        </p:nvSpPr>
        <p:spPr>
          <a:xfrm>
            <a:off x="940544" y="4567597"/>
            <a:ext cx="1508760" cy="960946"/>
          </a:xfrm>
          <a:prstGeom prst="rect">
            <a:avLst/>
          </a:prstGeom>
        </p:spPr>
        <p:txBody>
          <a:bodyPr vert="horz" wrap="square" lIns="0" tIns="16933" rIns="0" bIns="0" rtlCol="0">
            <a:spAutoFit/>
          </a:bodyPr>
          <a:lstStyle/>
          <a:p>
            <a:pPr marL="16933">
              <a:spcBef>
                <a:spcPts val="133"/>
              </a:spcBef>
            </a:pPr>
            <a:r>
              <a:rPr sz="1600" b="1" dirty="0">
                <a:solidFill>
                  <a:srgbClr val="FFFFFF"/>
                </a:solidFill>
                <a:latin typeface="Calibri"/>
                <a:cs typeface="Calibri"/>
              </a:rPr>
              <a:t>4</a:t>
            </a:r>
            <a:r>
              <a:rPr sz="1600" b="1" spc="-27" dirty="0">
                <a:solidFill>
                  <a:srgbClr val="FFFFFF"/>
                </a:solidFill>
                <a:latin typeface="Calibri"/>
                <a:cs typeface="Calibri"/>
              </a:rPr>
              <a:t> </a:t>
            </a:r>
            <a:r>
              <a:rPr sz="1600" b="1" dirty="0">
                <a:solidFill>
                  <a:srgbClr val="FFFFFF"/>
                </a:solidFill>
                <a:latin typeface="Calibri"/>
                <a:cs typeface="Calibri"/>
              </a:rPr>
              <a:t>novembre</a:t>
            </a:r>
            <a:r>
              <a:rPr sz="1600" b="1" spc="-33" dirty="0">
                <a:solidFill>
                  <a:srgbClr val="FFFFFF"/>
                </a:solidFill>
                <a:latin typeface="Calibri"/>
                <a:cs typeface="Calibri"/>
              </a:rPr>
              <a:t> </a:t>
            </a:r>
            <a:r>
              <a:rPr sz="1600" b="1" spc="-27" dirty="0">
                <a:solidFill>
                  <a:srgbClr val="FFFFFF"/>
                </a:solidFill>
                <a:latin typeface="Calibri"/>
                <a:cs typeface="Calibri"/>
              </a:rPr>
              <a:t>2025</a:t>
            </a:r>
            <a:endParaRPr sz="1600">
              <a:latin typeface="Calibri"/>
              <a:cs typeface="Calibri"/>
            </a:endParaRPr>
          </a:p>
          <a:p>
            <a:pPr>
              <a:spcBef>
                <a:spcPts val="1613"/>
              </a:spcBef>
            </a:pPr>
            <a:endParaRPr sz="1600">
              <a:latin typeface="Calibri"/>
              <a:cs typeface="Calibri"/>
            </a:endParaRPr>
          </a:p>
          <a:p>
            <a:pPr marL="16933"/>
            <a:r>
              <a:rPr sz="1600" b="1" dirty="0">
                <a:solidFill>
                  <a:srgbClr val="FFFFFF"/>
                </a:solidFill>
                <a:latin typeface="Calibri"/>
                <a:cs typeface="Calibri"/>
              </a:rPr>
              <a:t>Conférence</a:t>
            </a:r>
            <a:r>
              <a:rPr sz="1600" b="1" spc="-33" dirty="0">
                <a:solidFill>
                  <a:srgbClr val="FFFFFF"/>
                </a:solidFill>
                <a:latin typeface="Calibri"/>
                <a:cs typeface="Calibri"/>
              </a:rPr>
              <a:t> </a:t>
            </a:r>
            <a:r>
              <a:rPr sz="1600" b="1" dirty="0">
                <a:solidFill>
                  <a:srgbClr val="FFFFFF"/>
                </a:solidFill>
                <a:latin typeface="Calibri"/>
                <a:cs typeface="Calibri"/>
              </a:rPr>
              <a:t>à</a:t>
            </a:r>
            <a:r>
              <a:rPr sz="1600" b="1" spc="-33" dirty="0">
                <a:solidFill>
                  <a:srgbClr val="FFFFFF"/>
                </a:solidFill>
                <a:latin typeface="Calibri"/>
                <a:cs typeface="Calibri"/>
              </a:rPr>
              <a:t> HEI</a:t>
            </a:r>
            <a:endParaRPr sz="16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96000" y="990453"/>
            <a:ext cx="5568865" cy="5428669"/>
          </a:xfrm>
          <a:prstGeom prst="rect">
            <a:avLst/>
          </a:prstGeom>
        </p:spPr>
      </p:pic>
      <p:sp>
        <p:nvSpPr>
          <p:cNvPr id="3" name="object 3"/>
          <p:cNvSpPr txBox="1">
            <a:spLocks noGrp="1"/>
          </p:cNvSpPr>
          <p:nvPr>
            <p:ph type="title"/>
          </p:nvPr>
        </p:nvSpPr>
        <p:spPr>
          <a:xfrm>
            <a:off x="1001183" y="1318125"/>
            <a:ext cx="14253632" cy="674608"/>
          </a:xfrm>
          <a:prstGeom prst="rect">
            <a:avLst/>
          </a:prstGeom>
        </p:spPr>
        <p:txBody>
          <a:bodyPr vert="horz" wrap="square" lIns="0" tIns="17780" rIns="0" bIns="0" rtlCol="0" anchor="t">
            <a:spAutoFit/>
          </a:bodyPr>
          <a:lstStyle/>
          <a:p>
            <a:pPr marL="16933">
              <a:lnSpc>
                <a:spcPct val="100000"/>
              </a:lnSpc>
              <a:spcBef>
                <a:spcPts val="140"/>
              </a:spcBef>
            </a:pPr>
            <a:r>
              <a:rPr sz="4267" spc="-13" dirty="0"/>
              <a:t>Définition</a:t>
            </a:r>
            <a:endParaRPr sz="4267" dirty="0"/>
          </a:p>
        </p:txBody>
      </p:sp>
      <p:sp>
        <p:nvSpPr>
          <p:cNvPr id="6" name="object 6"/>
          <p:cNvSpPr txBox="1"/>
          <p:nvPr/>
        </p:nvSpPr>
        <p:spPr>
          <a:xfrm>
            <a:off x="7761395" y="6656897"/>
            <a:ext cx="4430605" cy="179793"/>
          </a:xfrm>
          <a:prstGeom prst="rect">
            <a:avLst/>
          </a:prstGeom>
        </p:spPr>
        <p:txBody>
          <a:bodyPr vert="horz" wrap="square" lIns="0" tIns="0" rIns="0" bIns="0" rtlCol="0">
            <a:spAutoFit/>
          </a:bodyPr>
          <a:lstStyle/>
          <a:p>
            <a:pPr marL="16933">
              <a:lnSpc>
                <a:spcPts val="1393"/>
              </a:lnSpc>
            </a:pPr>
            <a:r>
              <a:rPr sz="1333" dirty="0">
                <a:solidFill>
                  <a:srgbClr val="575757"/>
                </a:solidFill>
                <a:latin typeface="Calibri"/>
                <a:cs typeface="Calibri"/>
              </a:rPr>
              <a:t>Stabilité</a:t>
            </a:r>
            <a:r>
              <a:rPr sz="1333" spc="-47" dirty="0">
                <a:solidFill>
                  <a:srgbClr val="575757"/>
                </a:solidFill>
                <a:latin typeface="Calibri"/>
                <a:cs typeface="Calibri"/>
              </a:rPr>
              <a:t> </a:t>
            </a:r>
            <a:r>
              <a:rPr sz="1333" dirty="0">
                <a:solidFill>
                  <a:srgbClr val="575757"/>
                </a:solidFill>
                <a:latin typeface="Calibri"/>
                <a:cs typeface="Calibri"/>
              </a:rPr>
              <a:t>du</a:t>
            </a:r>
            <a:r>
              <a:rPr sz="1333" spc="-53" dirty="0">
                <a:solidFill>
                  <a:srgbClr val="575757"/>
                </a:solidFill>
                <a:latin typeface="Calibri"/>
                <a:cs typeface="Calibri"/>
              </a:rPr>
              <a:t> </a:t>
            </a:r>
            <a:r>
              <a:rPr sz="1333" dirty="0">
                <a:solidFill>
                  <a:srgbClr val="575757"/>
                </a:solidFill>
                <a:latin typeface="Calibri"/>
                <a:cs typeface="Calibri"/>
              </a:rPr>
              <a:t>système</a:t>
            </a:r>
            <a:r>
              <a:rPr sz="1333" spc="-13" dirty="0">
                <a:solidFill>
                  <a:srgbClr val="575757"/>
                </a:solidFill>
                <a:latin typeface="Calibri"/>
                <a:cs typeface="Calibri"/>
              </a:rPr>
              <a:t> </a:t>
            </a:r>
            <a:r>
              <a:rPr sz="1333" dirty="0">
                <a:solidFill>
                  <a:srgbClr val="575757"/>
                </a:solidFill>
                <a:latin typeface="Calibri"/>
                <a:cs typeface="Calibri"/>
              </a:rPr>
              <a:t>électrique</a:t>
            </a:r>
            <a:r>
              <a:rPr sz="1333" dirty="0">
                <a:solidFill>
                  <a:srgbClr val="48A2D3"/>
                </a:solidFill>
                <a:latin typeface="Calibri"/>
                <a:cs typeface="Calibri"/>
              </a:rPr>
              <a:t>|</a:t>
            </a:r>
            <a:r>
              <a:rPr sz="1333" spc="-20" dirty="0">
                <a:solidFill>
                  <a:srgbClr val="48A2D3"/>
                </a:solidFill>
                <a:latin typeface="Calibri"/>
                <a:cs typeface="Calibri"/>
              </a:rPr>
              <a:t> </a:t>
            </a:r>
            <a:r>
              <a:rPr sz="1333" spc="-13" dirty="0">
                <a:solidFill>
                  <a:srgbClr val="575757"/>
                </a:solidFill>
                <a:latin typeface="Calibri"/>
                <a:cs typeface="Calibri"/>
              </a:rPr>
              <a:t>04/11/2025</a:t>
            </a:r>
            <a:r>
              <a:rPr sz="1333" spc="33" dirty="0">
                <a:solidFill>
                  <a:srgbClr val="575757"/>
                </a:solidFill>
                <a:latin typeface="Calibri"/>
                <a:cs typeface="Calibri"/>
              </a:rPr>
              <a:t> </a:t>
            </a:r>
            <a:r>
              <a:rPr sz="1333" dirty="0">
                <a:solidFill>
                  <a:srgbClr val="48A2D3"/>
                </a:solidFill>
                <a:latin typeface="Calibri"/>
                <a:cs typeface="Calibri"/>
              </a:rPr>
              <a:t>|</a:t>
            </a:r>
            <a:r>
              <a:rPr sz="1333" spc="-47" dirty="0">
                <a:solidFill>
                  <a:srgbClr val="48A2D3"/>
                </a:solidFill>
                <a:latin typeface="Calibri"/>
                <a:cs typeface="Calibri"/>
              </a:rPr>
              <a:t> </a:t>
            </a:r>
            <a:r>
              <a:rPr sz="1333" dirty="0">
                <a:solidFill>
                  <a:srgbClr val="575757"/>
                </a:solidFill>
                <a:latin typeface="Calibri"/>
                <a:cs typeface="Calibri"/>
              </a:rPr>
              <a:t>Conférence</a:t>
            </a:r>
            <a:r>
              <a:rPr sz="1333" spc="-7" dirty="0">
                <a:solidFill>
                  <a:srgbClr val="575757"/>
                </a:solidFill>
                <a:latin typeface="Calibri"/>
                <a:cs typeface="Calibri"/>
              </a:rPr>
              <a:t> </a:t>
            </a:r>
            <a:r>
              <a:rPr sz="1333" dirty="0">
                <a:solidFill>
                  <a:srgbClr val="575757"/>
                </a:solidFill>
                <a:latin typeface="Calibri"/>
                <a:cs typeface="Calibri"/>
              </a:rPr>
              <a:t>à</a:t>
            </a:r>
            <a:r>
              <a:rPr sz="1333" spc="-53" dirty="0">
                <a:solidFill>
                  <a:srgbClr val="575757"/>
                </a:solidFill>
                <a:latin typeface="Calibri"/>
                <a:cs typeface="Calibri"/>
              </a:rPr>
              <a:t> </a:t>
            </a:r>
            <a:r>
              <a:rPr sz="1333" spc="-33" dirty="0">
                <a:solidFill>
                  <a:srgbClr val="575757"/>
                </a:solidFill>
                <a:latin typeface="Calibri"/>
                <a:cs typeface="Calibri"/>
              </a:rPr>
              <a:t>HEI</a:t>
            </a:r>
            <a:endParaRPr sz="1333" dirty="0">
              <a:latin typeface="Calibri"/>
              <a:cs typeface="Calibri"/>
            </a:endParaRPr>
          </a:p>
        </p:txBody>
      </p:sp>
      <p:sp>
        <p:nvSpPr>
          <p:cNvPr id="4" name="object 4"/>
          <p:cNvSpPr txBox="1"/>
          <p:nvPr/>
        </p:nvSpPr>
        <p:spPr>
          <a:xfrm>
            <a:off x="527133" y="2227833"/>
            <a:ext cx="4791287" cy="3775562"/>
          </a:xfrm>
          <a:prstGeom prst="rect">
            <a:avLst/>
          </a:prstGeom>
        </p:spPr>
        <p:txBody>
          <a:bodyPr vert="horz" wrap="square" lIns="0" tIns="77892" rIns="0" bIns="0" rtlCol="0">
            <a:spAutoFit/>
          </a:bodyPr>
          <a:lstStyle/>
          <a:p>
            <a:pPr algn="ctr">
              <a:spcBef>
                <a:spcPts val="612"/>
              </a:spcBef>
            </a:pPr>
            <a:r>
              <a:rPr sz="2667" b="1" dirty="0">
                <a:latin typeface="Calibri"/>
                <a:cs typeface="Calibri"/>
              </a:rPr>
              <a:t>Stabilité</a:t>
            </a:r>
            <a:r>
              <a:rPr sz="2667" b="1" spc="-107" dirty="0">
                <a:latin typeface="Calibri"/>
                <a:cs typeface="Calibri"/>
              </a:rPr>
              <a:t> </a:t>
            </a:r>
            <a:r>
              <a:rPr sz="2667" b="1" spc="-67" dirty="0">
                <a:latin typeface="Calibri"/>
                <a:cs typeface="Calibri"/>
              </a:rPr>
              <a:t>:</a:t>
            </a:r>
            <a:endParaRPr sz="2667" dirty="0">
              <a:latin typeface="Calibri"/>
              <a:cs typeface="Calibri"/>
            </a:endParaRPr>
          </a:p>
          <a:p>
            <a:pPr algn="ctr">
              <a:spcBef>
                <a:spcPts val="479"/>
              </a:spcBef>
            </a:pPr>
            <a:r>
              <a:rPr sz="2667" dirty="0">
                <a:latin typeface="Calibri"/>
                <a:cs typeface="Calibri"/>
              </a:rPr>
              <a:t>propriété</a:t>
            </a:r>
            <a:r>
              <a:rPr sz="2667" spc="-47" dirty="0">
                <a:latin typeface="Calibri"/>
                <a:cs typeface="Calibri"/>
              </a:rPr>
              <a:t> </a:t>
            </a:r>
            <a:r>
              <a:rPr sz="2667" dirty="0">
                <a:latin typeface="Calibri"/>
                <a:cs typeface="Calibri"/>
              </a:rPr>
              <a:t>qui</a:t>
            </a:r>
            <a:r>
              <a:rPr sz="2667" spc="-67" dirty="0">
                <a:latin typeface="Calibri"/>
                <a:cs typeface="Calibri"/>
              </a:rPr>
              <a:t> </a:t>
            </a:r>
            <a:r>
              <a:rPr sz="2667" dirty="0">
                <a:latin typeface="Calibri"/>
                <a:cs typeface="Calibri"/>
              </a:rPr>
              <a:t>permet</a:t>
            </a:r>
            <a:r>
              <a:rPr sz="2667" spc="-27" dirty="0">
                <a:latin typeface="Calibri"/>
                <a:cs typeface="Calibri"/>
              </a:rPr>
              <a:t> </a:t>
            </a:r>
            <a:r>
              <a:rPr sz="2667" dirty="0">
                <a:latin typeface="Calibri"/>
                <a:cs typeface="Calibri"/>
              </a:rPr>
              <a:t>au</a:t>
            </a:r>
            <a:r>
              <a:rPr sz="2667" spc="-47" dirty="0">
                <a:latin typeface="Calibri"/>
                <a:cs typeface="Calibri"/>
              </a:rPr>
              <a:t> </a:t>
            </a:r>
            <a:r>
              <a:rPr sz="2667" dirty="0">
                <a:latin typeface="Calibri"/>
                <a:cs typeface="Calibri"/>
              </a:rPr>
              <a:t>réseau</a:t>
            </a:r>
            <a:r>
              <a:rPr sz="2667" spc="-27" dirty="0">
                <a:latin typeface="Calibri"/>
                <a:cs typeface="Calibri"/>
              </a:rPr>
              <a:t> </a:t>
            </a:r>
            <a:r>
              <a:rPr sz="2667" spc="-33" dirty="0">
                <a:latin typeface="Calibri"/>
                <a:cs typeface="Calibri"/>
              </a:rPr>
              <a:t>de</a:t>
            </a:r>
            <a:endParaRPr sz="2667" dirty="0">
              <a:latin typeface="Calibri"/>
              <a:cs typeface="Calibri"/>
            </a:endParaRPr>
          </a:p>
          <a:p>
            <a:pPr algn="ctr">
              <a:spcBef>
                <a:spcPts val="479"/>
              </a:spcBef>
            </a:pPr>
            <a:r>
              <a:rPr sz="2667" dirty="0">
                <a:latin typeface="Calibri"/>
                <a:cs typeface="Calibri"/>
              </a:rPr>
              <a:t>rester</a:t>
            </a:r>
            <a:r>
              <a:rPr sz="2667" spc="-20" dirty="0">
                <a:latin typeface="Calibri"/>
                <a:cs typeface="Calibri"/>
              </a:rPr>
              <a:t> </a:t>
            </a:r>
            <a:r>
              <a:rPr sz="2667" dirty="0">
                <a:latin typeface="Calibri"/>
                <a:cs typeface="Calibri"/>
              </a:rPr>
              <a:t>dans</a:t>
            </a:r>
            <a:r>
              <a:rPr sz="2667" spc="-60" dirty="0">
                <a:latin typeface="Calibri"/>
                <a:cs typeface="Calibri"/>
              </a:rPr>
              <a:t> </a:t>
            </a:r>
            <a:r>
              <a:rPr sz="2667" dirty="0">
                <a:latin typeface="Calibri"/>
                <a:cs typeface="Calibri"/>
              </a:rPr>
              <a:t>un</a:t>
            </a:r>
            <a:r>
              <a:rPr sz="2667" spc="-40" dirty="0">
                <a:latin typeface="Calibri"/>
                <a:cs typeface="Calibri"/>
              </a:rPr>
              <a:t> </a:t>
            </a:r>
            <a:r>
              <a:rPr sz="2667" dirty="0">
                <a:latin typeface="Calibri"/>
                <a:cs typeface="Calibri"/>
              </a:rPr>
              <a:t>état</a:t>
            </a:r>
            <a:r>
              <a:rPr sz="2667" spc="-40" dirty="0">
                <a:latin typeface="Calibri"/>
                <a:cs typeface="Calibri"/>
              </a:rPr>
              <a:t> </a:t>
            </a:r>
            <a:r>
              <a:rPr sz="2667" spc="-13" dirty="0">
                <a:latin typeface="Calibri"/>
                <a:cs typeface="Calibri"/>
              </a:rPr>
              <a:t>d’équilibre</a:t>
            </a:r>
            <a:endParaRPr sz="2667" dirty="0">
              <a:latin typeface="Calibri"/>
              <a:cs typeface="Calibri"/>
            </a:endParaRPr>
          </a:p>
          <a:p>
            <a:pPr marL="1693" algn="ctr">
              <a:spcBef>
                <a:spcPts val="480"/>
              </a:spcBef>
            </a:pPr>
            <a:r>
              <a:rPr sz="2667" dirty="0">
                <a:latin typeface="Calibri"/>
                <a:cs typeface="Calibri"/>
              </a:rPr>
              <a:t>dans</a:t>
            </a:r>
            <a:r>
              <a:rPr sz="2667" spc="-87" dirty="0">
                <a:latin typeface="Calibri"/>
                <a:cs typeface="Calibri"/>
              </a:rPr>
              <a:t> </a:t>
            </a:r>
            <a:r>
              <a:rPr sz="2667" dirty="0">
                <a:latin typeface="Calibri"/>
                <a:cs typeface="Calibri"/>
              </a:rPr>
              <a:t>des</a:t>
            </a:r>
            <a:r>
              <a:rPr sz="2667" spc="-60" dirty="0">
                <a:latin typeface="Calibri"/>
                <a:cs typeface="Calibri"/>
              </a:rPr>
              <a:t> </a:t>
            </a:r>
            <a:r>
              <a:rPr sz="2667" dirty="0">
                <a:latin typeface="Calibri"/>
                <a:cs typeface="Calibri"/>
              </a:rPr>
              <a:t>conditions</a:t>
            </a:r>
            <a:r>
              <a:rPr sz="2667" spc="-93" dirty="0">
                <a:latin typeface="Calibri"/>
                <a:cs typeface="Calibri"/>
              </a:rPr>
              <a:t> </a:t>
            </a:r>
            <a:r>
              <a:rPr sz="2667" spc="-13" dirty="0">
                <a:latin typeface="Calibri"/>
                <a:cs typeface="Calibri"/>
              </a:rPr>
              <a:t>normales</a:t>
            </a:r>
            <a:endParaRPr sz="2667" dirty="0">
              <a:latin typeface="Calibri"/>
              <a:cs typeface="Calibri"/>
            </a:endParaRPr>
          </a:p>
          <a:p>
            <a:pPr marL="847" algn="ctr">
              <a:spcBef>
                <a:spcPts val="480"/>
              </a:spcBef>
            </a:pPr>
            <a:r>
              <a:rPr sz="2667" spc="-13" dirty="0">
                <a:latin typeface="Calibri"/>
                <a:cs typeface="Calibri"/>
              </a:rPr>
              <a:t>d’exploitation</a:t>
            </a:r>
            <a:endParaRPr sz="2667" dirty="0">
              <a:latin typeface="Calibri"/>
              <a:cs typeface="Calibri"/>
            </a:endParaRPr>
          </a:p>
          <a:p>
            <a:pPr marL="71118" marR="59265" algn="ctr">
              <a:lnSpc>
                <a:spcPct val="114999"/>
              </a:lnSpc>
            </a:pPr>
            <a:r>
              <a:rPr sz="2667" dirty="0">
                <a:latin typeface="Calibri"/>
                <a:cs typeface="Calibri"/>
              </a:rPr>
              <a:t>et</a:t>
            </a:r>
            <a:r>
              <a:rPr sz="2667" spc="-27" dirty="0">
                <a:latin typeface="Calibri"/>
                <a:cs typeface="Calibri"/>
              </a:rPr>
              <a:t> </a:t>
            </a:r>
            <a:r>
              <a:rPr sz="2667" dirty="0">
                <a:latin typeface="Calibri"/>
                <a:cs typeface="Calibri"/>
              </a:rPr>
              <a:t>de</a:t>
            </a:r>
            <a:r>
              <a:rPr sz="2667" spc="-27" dirty="0">
                <a:latin typeface="Calibri"/>
                <a:cs typeface="Calibri"/>
              </a:rPr>
              <a:t> </a:t>
            </a:r>
            <a:r>
              <a:rPr sz="2667" dirty="0">
                <a:latin typeface="Calibri"/>
                <a:cs typeface="Calibri"/>
              </a:rPr>
              <a:t>regagner</a:t>
            </a:r>
            <a:r>
              <a:rPr sz="2667" spc="-40" dirty="0">
                <a:latin typeface="Calibri"/>
                <a:cs typeface="Calibri"/>
              </a:rPr>
              <a:t> </a:t>
            </a:r>
            <a:r>
              <a:rPr sz="2667" dirty="0">
                <a:latin typeface="Calibri"/>
                <a:cs typeface="Calibri"/>
              </a:rPr>
              <a:t>un</a:t>
            </a:r>
            <a:r>
              <a:rPr sz="2667" spc="-33" dirty="0">
                <a:latin typeface="Calibri"/>
                <a:cs typeface="Calibri"/>
              </a:rPr>
              <a:t> </a:t>
            </a:r>
            <a:r>
              <a:rPr sz="2667" dirty="0">
                <a:latin typeface="Calibri"/>
                <a:cs typeface="Calibri"/>
              </a:rPr>
              <a:t>état</a:t>
            </a:r>
            <a:r>
              <a:rPr sz="2667" spc="-27" dirty="0">
                <a:latin typeface="Calibri"/>
                <a:cs typeface="Calibri"/>
              </a:rPr>
              <a:t> </a:t>
            </a:r>
            <a:r>
              <a:rPr sz="2667" spc="-13" dirty="0">
                <a:latin typeface="Calibri"/>
                <a:cs typeface="Calibri"/>
              </a:rPr>
              <a:t>d’équilibre </a:t>
            </a:r>
            <a:r>
              <a:rPr sz="2667" dirty="0">
                <a:latin typeface="Calibri"/>
                <a:cs typeface="Calibri"/>
              </a:rPr>
              <a:t>acceptable</a:t>
            </a:r>
            <a:r>
              <a:rPr sz="2667" spc="-67" dirty="0">
                <a:latin typeface="Calibri"/>
                <a:cs typeface="Calibri"/>
              </a:rPr>
              <a:t> </a:t>
            </a:r>
            <a:r>
              <a:rPr sz="2667" dirty="0">
                <a:latin typeface="Calibri"/>
                <a:cs typeface="Calibri"/>
              </a:rPr>
              <a:t>à</a:t>
            </a:r>
            <a:r>
              <a:rPr sz="2667" spc="-60" dirty="0">
                <a:latin typeface="Calibri"/>
                <a:cs typeface="Calibri"/>
              </a:rPr>
              <a:t> </a:t>
            </a:r>
            <a:r>
              <a:rPr sz="2667" dirty="0">
                <a:latin typeface="Calibri"/>
                <a:cs typeface="Calibri"/>
              </a:rPr>
              <a:t>la</a:t>
            </a:r>
            <a:r>
              <a:rPr sz="2667" spc="-53" dirty="0">
                <a:latin typeface="Calibri"/>
                <a:cs typeface="Calibri"/>
              </a:rPr>
              <a:t> </a:t>
            </a:r>
            <a:r>
              <a:rPr sz="2667" dirty="0">
                <a:latin typeface="Calibri"/>
                <a:cs typeface="Calibri"/>
              </a:rPr>
              <a:t>suite</a:t>
            </a:r>
            <a:r>
              <a:rPr sz="2667" spc="-47" dirty="0">
                <a:latin typeface="Calibri"/>
                <a:cs typeface="Calibri"/>
              </a:rPr>
              <a:t> </a:t>
            </a:r>
            <a:r>
              <a:rPr sz="2667" spc="-27" dirty="0">
                <a:latin typeface="Calibri"/>
                <a:cs typeface="Calibri"/>
              </a:rPr>
              <a:t>d’une </a:t>
            </a:r>
            <a:r>
              <a:rPr sz="2667" spc="-13" dirty="0">
                <a:latin typeface="Calibri"/>
                <a:cs typeface="Calibri"/>
              </a:rPr>
              <a:t>perturbation.</a:t>
            </a:r>
            <a:endParaRPr sz="2667" dirty="0">
              <a:latin typeface="Calibri"/>
              <a:cs typeface="Calibri"/>
            </a:endParaRPr>
          </a:p>
        </p:txBody>
      </p:sp>
      <p:pic>
        <p:nvPicPr>
          <p:cNvPr id="7" name="Image 6">
            <a:extLst>
              <a:ext uri="{FF2B5EF4-FFF2-40B4-BE49-F238E27FC236}">
                <a16:creationId xmlns:a16="http://schemas.microsoft.com/office/drawing/2014/main" id="{0535F870-852F-FD4A-43E3-EE73BF25191B}"/>
              </a:ext>
            </a:extLst>
          </p:cNvPr>
          <p:cNvPicPr>
            <a:picLocks noChangeAspect="1"/>
          </p:cNvPicPr>
          <p:nvPr/>
        </p:nvPicPr>
        <p:blipFill>
          <a:blip r:embed="rId3"/>
          <a:stretch>
            <a:fillRect/>
          </a:stretch>
        </p:blipFill>
        <p:spPr>
          <a:xfrm>
            <a:off x="730838" y="96767"/>
            <a:ext cx="1442761" cy="708780"/>
          </a:xfrm>
          <a:prstGeom prst="rect">
            <a:avLst/>
          </a:prstGeom>
        </p:spPr>
      </p:pic>
      <p:pic>
        <p:nvPicPr>
          <p:cNvPr id="8" name="Image 7">
            <a:extLst>
              <a:ext uri="{FF2B5EF4-FFF2-40B4-BE49-F238E27FC236}">
                <a16:creationId xmlns:a16="http://schemas.microsoft.com/office/drawing/2014/main" id="{ABBB5A95-4584-3BC9-27C7-2F5FE5F377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11442" y="180132"/>
            <a:ext cx="2239153" cy="690792"/>
          </a:xfrm>
          <a:prstGeom prst="rect">
            <a:avLst/>
          </a:prstGeom>
          <a:noFill/>
        </p:spPr>
      </p:pic>
      <p:pic>
        <p:nvPicPr>
          <p:cNvPr id="9" name="Image 8">
            <a:extLst>
              <a:ext uri="{FF2B5EF4-FFF2-40B4-BE49-F238E27FC236}">
                <a16:creationId xmlns:a16="http://schemas.microsoft.com/office/drawing/2014/main" id="{BAF5BD3F-1B81-435A-866C-C6C429F8AFF1}"/>
              </a:ext>
            </a:extLst>
          </p:cNvPr>
          <p:cNvPicPr>
            <a:picLocks noChangeAspect="1"/>
          </p:cNvPicPr>
          <p:nvPr/>
        </p:nvPicPr>
        <p:blipFill>
          <a:blip r:embed="rId5"/>
          <a:stretch>
            <a:fillRect/>
          </a:stretch>
        </p:blipFill>
        <p:spPr>
          <a:xfrm>
            <a:off x="5562009" y="96767"/>
            <a:ext cx="2084267" cy="774157"/>
          </a:xfrm>
          <a:prstGeom prst="rect">
            <a:avLst/>
          </a:prstGeom>
        </p:spPr>
      </p:pic>
      <p:pic>
        <p:nvPicPr>
          <p:cNvPr id="10" name="Image 9">
            <a:extLst>
              <a:ext uri="{FF2B5EF4-FFF2-40B4-BE49-F238E27FC236}">
                <a16:creationId xmlns:a16="http://schemas.microsoft.com/office/drawing/2014/main" id="{55DDEB92-D49F-DAA3-1680-D285CAD34B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50992" y="126517"/>
            <a:ext cx="1504344" cy="744407"/>
          </a:xfrm>
          <a:prstGeom prst="rect">
            <a:avLst/>
          </a:prstGeom>
          <a:noFill/>
        </p:spPr>
      </p:pic>
      <p:pic>
        <p:nvPicPr>
          <p:cNvPr id="11" name="Image 10">
            <a:extLst>
              <a:ext uri="{FF2B5EF4-FFF2-40B4-BE49-F238E27FC236}">
                <a16:creationId xmlns:a16="http://schemas.microsoft.com/office/drawing/2014/main" id="{72D5B71B-66AD-3D40-6970-191C75045577}"/>
              </a:ext>
            </a:extLst>
          </p:cNvPr>
          <p:cNvPicPr>
            <a:picLocks noChangeAspect="1"/>
          </p:cNvPicPr>
          <p:nvPr/>
        </p:nvPicPr>
        <p:blipFill>
          <a:blip r:embed="rId7"/>
          <a:stretch>
            <a:fillRect/>
          </a:stretch>
        </p:blipFill>
        <p:spPr>
          <a:xfrm>
            <a:off x="10583815" y="78384"/>
            <a:ext cx="739111" cy="79254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7116" y="917383"/>
            <a:ext cx="11057089" cy="590697"/>
          </a:xfrm>
          <a:prstGeom prst="rect">
            <a:avLst/>
          </a:prstGeom>
        </p:spPr>
        <p:txBody>
          <a:bodyPr vert="horz" wrap="square" lIns="0" tIns="16087" rIns="0" bIns="0" rtlCol="0" anchor="t">
            <a:spAutoFit/>
          </a:bodyPr>
          <a:lstStyle/>
          <a:p>
            <a:pPr marL="16933">
              <a:lnSpc>
                <a:spcPct val="100000"/>
              </a:lnSpc>
              <a:spcBef>
                <a:spcPts val="127"/>
              </a:spcBef>
            </a:pPr>
            <a:r>
              <a:rPr dirty="0"/>
              <a:t>Les</a:t>
            </a:r>
            <a:r>
              <a:rPr spc="-93" dirty="0"/>
              <a:t> </a:t>
            </a:r>
            <a:r>
              <a:rPr dirty="0"/>
              <a:t>enjeux</a:t>
            </a:r>
            <a:r>
              <a:rPr spc="-60" dirty="0"/>
              <a:t> </a:t>
            </a:r>
            <a:r>
              <a:rPr dirty="0"/>
              <a:t>actuels</a:t>
            </a:r>
            <a:r>
              <a:rPr spc="-80" dirty="0"/>
              <a:t> </a:t>
            </a:r>
            <a:r>
              <a:rPr dirty="0"/>
              <a:t>de</a:t>
            </a:r>
            <a:r>
              <a:rPr spc="-87" dirty="0"/>
              <a:t> </a:t>
            </a:r>
            <a:r>
              <a:rPr spc="-13" dirty="0"/>
              <a:t>stabilité</a:t>
            </a:r>
          </a:p>
        </p:txBody>
      </p:sp>
      <p:sp>
        <p:nvSpPr>
          <p:cNvPr id="5" name="object 5"/>
          <p:cNvSpPr txBox="1"/>
          <p:nvPr/>
        </p:nvSpPr>
        <p:spPr>
          <a:xfrm>
            <a:off x="7761395" y="6630074"/>
            <a:ext cx="4430605" cy="179793"/>
          </a:xfrm>
          <a:prstGeom prst="rect">
            <a:avLst/>
          </a:prstGeom>
        </p:spPr>
        <p:txBody>
          <a:bodyPr vert="horz" wrap="square" lIns="0" tIns="0" rIns="0" bIns="0" rtlCol="0">
            <a:spAutoFit/>
          </a:bodyPr>
          <a:lstStyle/>
          <a:p>
            <a:pPr marL="16933">
              <a:lnSpc>
                <a:spcPts val="1393"/>
              </a:lnSpc>
            </a:pPr>
            <a:r>
              <a:rPr sz="1333" dirty="0">
                <a:solidFill>
                  <a:srgbClr val="575757"/>
                </a:solidFill>
                <a:latin typeface="Calibri"/>
                <a:cs typeface="Calibri"/>
              </a:rPr>
              <a:t>Stabilité</a:t>
            </a:r>
            <a:r>
              <a:rPr sz="1333" spc="-47" dirty="0">
                <a:solidFill>
                  <a:srgbClr val="575757"/>
                </a:solidFill>
                <a:latin typeface="Calibri"/>
                <a:cs typeface="Calibri"/>
              </a:rPr>
              <a:t> </a:t>
            </a:r>
            <a:r>
              <a:rPr sz="1333" dirty="0">
                <a:solidFill>
                  <a:srgbClr val="575757"/>
                </a:solidFill>
                <a:latin typeface="Calibri"/>
                <a:cs typeface="Calibri"/>
              </a:rPr>
              <a:t>du</a:t>
            </a:r>
            <a:r>
              <a:rPr sz="1333" spc="-53" dirty="0">
                <a:solidFill>
                  <a:srgbClr val="575757"/>
                </a:solidFill>
                <a:latin typeface="Calibri"/>
                <a:cs typeface="Calibri"/>
              </a:rPr>
              <a:t> </a:t>
            </a:r>
            <a:r>
              <a:rPr sz="1333" dirty="0">
                <a:solidFill>
                  <a:srgbClr val="575757"/>
                </a:solidFill>
                <a:latin typeface="Calibri"/>
                <a:cs typeface="Calibri"/>
              </a:rPr>
              <a:t>système</a:t>
            </a:r>
            <a:r>
              <a:rPr sz="1333" spc="-13" dirty="0">
                <a:solidFill>
                  <a:srgbClr val="575757"/>
                </a:solidFill>
                <a:latin typeface="Calibri"/>
                <a:cs typeface="Calibri"/>
              </a:rPr>
              <a:t> </a:t>
            </a:r>
            <a:r>
              <a:rPr sz="1333" dirty="0">
                <a:solidFill>
                  <a:srgbClr val="575757"/>
                </a:solidFill>
                <a:latin typeface="Calibri"/>
                <a:cs typeface="Calibri"/>
              </a:rPr>
              <a:t>électrique</a:t>
            </a:r>
            <a:r>
              <a:rPr sz="1333" dirty="0">
                <a:solidFill>
                  <a:srgbClr val="48A2D3"/>
                </a:solidFill>
                <a:latin typeface="Calibri"/>
                <a:cs typeface="Calibri"/>
              </a:rPr>
              <a:t>|</a:t>
            </a:r>
            <a:r>
              <a:rPr sz="1333" spc="-20" dirty="0">
                <a:solidFill>
                  <a:srgbClr val="48A2D3"/>
                </a:solidFill>
                <a:latin typeface="Calibri"/>
                <a:cs typeface="Calibri"/>
              </a:rPr>
              <a:t> </a:t>
            </a:r>
            <a:r>
              <a:rPr sz="1333" spc="-13" dirty="0">
                <a:solidFill>
                  <a:srgbClr val="575757"/>
                </a:solidFill>
                <a:latin typeface="Calibri"/>
                <a:cs typeface="Calibri"/>
              </a:rPr>
              <a:t>04/11/2025</a:t>
            </a:r>
            <a:r>
              <a:rPr sz="1333" spc="33" dirty="0">
                <a:solidFill>
                  <a:srgbClr val="575757"/>
                </a:solidFill>
                <a:latin typeface="Calibri"/>
                <a:cs typeface="Calibri"/>
              </a:rPr>
              <a:t> </a:t>
            </a:r>
            <a:r>
              <a:rPr sz="1333" dirty="0">
                <a:solidFill>
                  <a:srgbClr val="48A2D3"/>
                </a:solidFill>
                <a:latin typeface="Calibri"/>
                <a:cs typeface="Calibri"/>
              </a:rPr>
              <a:t>|</a:t>
            </a:r>
            <a:r>
              <a:rPr sz="1333" spc="-47" dirty="0">
                <a:solidFill>
                  <a:srgbClr val="48A2D3"/>
                </a:solidFill>
                <a:latin typeface="Calibri"/>
                <a:cs typeface="Calibri"/>
              </a:rPr>
              <a:t> </a:t>
            </a:r>
            <a:r>
              <a:rPr sz="1333" dirty="0">
                <a:solidFill>
                  <a:srgbClr val="575757"/>
                </a:solidFill>
                <a:latin typeface="Calibri"/>
                <a:cs typeface="Calibri"/>
              </a:rPr>
              <a:t>Conférence</a:t>
            </a:r>
            <a:r>
              <a:rPr sz="1333" spc="-7" dirty="0">
                <a:solidFill>
                  <a:srgbClr val="575757"/>
                </a:solidFill>
                <a:latin typeface="Calibri"/>
                <a:cs typeface="Calibri"/>
              </a:rPr>
              <a:t> </a:t>
            </a:r>
            <a:r>
              <a:rPr sz="1333" dirty="0">
                <a:solidFill>
                  <a:srgbClr val="575757"/>
                </a:solidFill>
                <a:latin typeface="Calibri"/>
                <a:cs typeface="Calibri"/>
              </a:rPr>
              <a:t>à</a:t>
            </a:r>
            <a:r>
              <a:rPr sz="1333" spc="-53" dirty="0">
                <a:solidFill>
                  <a:srgbClr val="575757"/>
                </a:solidFill>
                <a:latin typeface="Calibri"/>
                <a:cs typeface="Calibri"/>
              </a:rPr>
              <a:t> </a:t>
            </a:r>
            <a:r>
              <a:rPr sz="1333" spc="-33" dirty="0">
                <a:solidFill>
                  <a:srgbClr val="575757"/>
                </a:solidFill>
                <a:latin typeface="Calibri"/>
                <a:cs typeface="Calibri"/>
              </a:rPr>
              <a:t>HEI</a:t>
            </a:r>
            <a:endParaRPr sz="1333" dirty="0">
              <a:latin typeface="Calibri"/>
              <a:cs typeface="Calibri"/>
            </a:endParaRPr>
          </a:p>
        </p:txBody>
      </p:sp>
      <p:sp>
        <p:nvSpPr>
          <p:cNvPr id="3" name="object 3"/>
          <p:cNvSpPr txBox="1"/>
          <p:nvPr/>
        </p:nvSpPr>
        <p:spPr>
          <a:xfrm>
            <a:off x="637116" y="1632923"/>
            <a:ext cx="10917767" cy="4799861"/>
          </a:xfrm>
          <a:prstGeom prst="rect">
            <a:avLst/>
          </a:prstGeom>
        </p:spPr>
        <p:txBody>
          <a:bodyPr vert="horz" wrap="square" lIns="0" tIns="16087" rIns="0" bIns="0" rtlCol="0">
            <a:spAutoFit/>
          </a:bodyPr>
          <a:lstStyle/>
          <a:p>
            <a:pPr marL="395383" indent="-229441">
              <a:spcBef>
                <a:spcPts val="127"/>
              </a:spcBef>
              <a:buClr>
                <a:srgbClr val="00A6D9"/>
              </a:buClr>
              <a:buSzPct val="112500"/>
              <a:buFont typeface="Arial MT"/>
              <a:buChar char="•"/>
              <a:tabLst>
                <a:tab pos="395383" algn="l"/>
              </a:tabLst>
            </a:pPr>
            <a:r>
              <a:rPr sz="2133" dirty="0">
                <a:latin typeface="Calibri"/>
                <a:cs typeface="Calibri"/>
              </a:rPr>
              <a:t>Stabilité</a:t>
            </a:r>
            <a:r>
              <a:rPr sz="2133" spc="-80" dirty="0">
                <a:latin typeface="Calibri"/>
                <a:cs typeface="Calibri"/>
              </a:rPr>
              <a:t> </a:t>
            </a:r>
            <a:r>
              <a:rPr sz="2133" dirty="0">
                <a:latin typeface="Calibri"/>
                <a:cs typeface="Calibri"/>
              </a:rPr>
              <a:t>:</a:t>
            </a:r>
            <a:r>
              <a:rPr sz="2133" spc="-53" dirty="0">
                <a:latin typeface="Calibri"/>
                <a:cs typeface="Calibri"/>
              </a:rPr>
              <a:t> </a:t>
            </a:r>
            <a:r>
              <a:rPr sz="2133" dirty="0">
                <a:latin typeface="Calibri"/>
                <a:cs typeface="Calibri"/>
              </a:rPr>
              <a:t>enjeu</a:t>
            </a:r>
            <a:r>
              <a:rPr sz="2133" spc="-13" dirty="0">
                <a:latin typeface="Calibri"/>
                <a:cs typeface="Calibri"/>
              </a:rPr>
              <a:t> </a:t>
            </a:r>
            <a:r>
              <a:rPr sz="2133" dirty="0">
                <a:latin typeface="Calibri"/>
                <a:cs typeface="Calibri"/>
              </a:rPr>
              <a:t>vital</a:t>
            </a:r>
            <a:r>
              <a:rPr sz="2133" spc="-67" dirty="0">
                <a:latin typeface="Calibri"/>
                <a:cs typeface="Calibri"/>
              </a:rPr>
              <a:t> </a:t>
            </a:r>
            <a:r>
              <a:rPr sz="2133" dirty="0">
                <a:latin typeface="Calibri"/>
                <a:cs typeface="Calibri"/>
              </a:rPr>
              <a:t>pour</a:t>
            </a:r>
            <a:r>
              <a:rPr sz="2133" spc="-20" dirty="0">
                <a:latin typeface="Calibri"/>
                <a:cs typeface="Calibri"/>
              </a:rPr>
              <a:t> </a:t>
            </a:r>
            <a:r>
              <a:rPr sz="2133" dirty="0">
                <a:latin typeface="Calibri"/>
                <a:cs typeface="Calibri"/>
              </a:rPr>
              <a:t>la</a:t>
            </a:r>
            <a:r>
              <a:rPr sz="2133" spc="-60" dirty="0">
                <a:latin typeface="Calibri"/>
                <a:cs typeface="Calibri"/>
              </a:rPr>
              <a:t> </a:t>
            </a:r>
            <a:r>
              <a:rPr sz="2133" dirty="0">
                <a:latin typeface="Calibri"/>
                <a:cs typeface="Calibri"/>
              </a:rPr>
              <a:t>sécurité</a:t>
            </a:r>
            <a:r>
              <a:rPr sz="2133" spc="-33" dirty="0">
                <a:latin typeface="Calibri"/>
                <a:cs typeface="Calibri"/>
              </a:rPr>
              <a:t> </a:t>
            </a:r>
            <a:r>
              <a:rPr sz="2133" dirty="0">
                <a:latin typeface="Calibri"/>
                <a:cs typeface="Calibri"/>
              </a:rPr>
              <a:t>énergétique</a:t>
            </a:r>
            <a:r>
              <a:rPr sz="2133" spc="-13" dirty="0">
                <a:latin typeface="Calibri"/>
                <a:cs typeface="Calibri"/>
              </a:rPr>
              <a:t> </a:t>
            </a:r>
            <a:r>
              <a:rPr sz="2133" dirty="0">
                <a:latin typeface="Calibri"/>
                <a:cs typeface="Calibri"/>
              </a:rPr>
              <a:t>nationale</a:t>
            </a:r>
            <a:r>
              <a:rPr sz="2133" spc="-67" dirty="0">
                <a:latin typeface="Calibri"/>
                <a:cs typeface="Calibri"/>
              </a:rPr>
              <a:t> </a:t>
            </a:r>
            <a:r>
              <a:rPr sz="2133" dirty="0">
                <a:latin typeface="Calibri"/>
                <a:cs typeface="Calibri"/>
              </a:rPr>
              <a:t>et</a:t>
            </a:r>
            <a:r>
              <a:rPr sz="2133" spc="-47" dirty="0">
                <a:latin typeface="Calibri"/>
                <a:cs typeface="Calibri"/>
              </a:rPr>
              <a:t> </a:t>
            </a:r>
            <a:r>
              <a:rPr sz="2133" spc="-13" dirty="0">
                <a:latin typeface="Calibri"/>
                <a:cs typeface="Calibri"/>
              </a:rPr>
              <a:t>européenne</a:t>
            </a:r>
            <a:endParaRPr sz="2133" dirty="0">
              <a:latin typeface="Calibri"/>
              <a:cs typeface="Calibri"/>
            </a:endParaRPr>
          </a:p>
          <a:p>
            <a:pPr marL="395383" indent="-229441">
              <a:spcBef>
                <a:spcPts val="387"/>
              </a:spcBef>
              <a:buClr>
                <a:srgbClr val="00A6D9"/>
              </a:buClr>
              <a:buSzPct val="112500"/>
              <a:buFont typeface="Arial MT"/>
              <a:buChar char="•"/>
              <a:tabLst>
                <a:tab pos="395383" algn="l"/>
              </a:tabLst>
            </a:pPr>
            <a:r>
              <a:rPr sz="2133" dirty="0">
                <a:latin typeface="Calibri"/>
                <a:cs typeface="Calibri"/>
              </a:rPr>
              <a:t>Chaque</a:t>
            </a:r>
            <a:r>
              <a:rPr sz="2133" spc="-80" dirty="0">
                <a:latin typeface="Calibri"/>
                <a:cs typeface="Calibri"/>
              </a:rPr>
              <a:t> </a:t>
            </a:r>
            <a:r>
              <a:rPr sz="2133" dirty="0">
                <a:latin typeface="Calibri"/>
                <a:cs typeface="Calibri"/>
              </a:rPr>
              <a:t>événement</a:t>
            </a:r>
            <a:r>
              <a:rPr sz="2133" spc="-33" dirty="0">
                <a:latin typeface="Calibri"/>
                <a:cs typeface="Calibri"/>
              </a:rPr>
              <a:t> </a:t>
            </a:r>
            <a:r>
              <a:rPr sz="2133" dirty="0">
                <a:latin typeface="Calibri"/>
                <a:cs typeface="Calibri"/>
              </a:rPr>
              <a:t>réseau</a:t>
            </a:r>
            <a:r>
              <a:rPr sz="2133" spc="-60" dirty="0">
                <a:latin typeface="Calibri"/>
                <a:cs typeface="Calibri"/>
              </a:rPr>
              <a:t> </a:t>
            </a:r>
            <a:r>
              <a:rPr sz="2133" dirty="0">
                <a:latin typeface="Calibri"/>
                <a:cs typeface="Calibri"/>
              </a:rPr>
              <a:t>nécessite</a:t>
            </a:r>
            <a:r>
              <a:rPr sz="2133" spc="-53" dirty="0">
                <a:latin typeface="Calibri"/>
                <a:cs typeface="Calibri"/>
              </a:rPr>
              <a:t> </a:t>
            </a:r>
            <a:r>
              <a:rPr sz="2133" dirty="0">
                <a:latin typeface="Calibri"/>
                <a:cs typeface="Calibri"/>
              </a:rPr>
              <a:t>une</a:t>
            </a:r>
            <a:r>
              <a:rPr sz="2133" spc="-80" dirty="0">
                <a:latin typeface="Calibri"/>
                <a:cs typeface="Calibri"/>
              </a:rPr>
              <a:t> </a:t>
            </a:r>
            <a:r>
              <a:rPr sz="2133" dirty="0">
                <a:latin typeface="Calibri"/>
                <a:cs typeface="Calibri"/>
              </a:rPr>
              <a:t>approche</a:t>
            </a:r>
            <a:r>
              <a:rPr sz="2133" spc="-47" dirty="0">
                <a:latin typeface="Calibri"/>
                <a:cs typeface="Calibri"/>
              </a:rPr>
              <a:t> </a:t>
            </a:r>
            <a:r>
              <a:rPr sz="2133" dirty="0">
                <a:latin typeface="Calibri"/>
                <a:cs typeface="Calibri"/>
              </a:rPr>
              <a:t>d’étude</a:t>
            </a:r>
            <a:r>
              <a:rPr sz="2133" spc="-67" dirty="0">
                <a:latin typeface="Calibri"/>
                <a:cs typeface="Calibri"/>
              </a:rPr>
              <a:t> </a:t>
            </a:r>
            <a:r>
              <a:rPr sz="2133" spc="-13" dirty="0">
                <a:latin typeface="Calibri"/>
                <a:cs typeface="Calibri"/>
              </a:rPr>
              <a:t>spécifique</a:t>
            </a:r>
            <a:endParaRPr sz="2133" dirty="0">
              <a:latin typeface="Calibri"/>
              <a:cs typeface="Calibri"/>
            </a:endParaRPr>
          </a:p>
          <a:p>
            <a:pPr marL="395383" indent="-229441">
              <a:spcBef>
                <a:spcPts val="380"/>
              </a:spcBef>
              <a:buClr>
                <a:srgbClr val="00A6D9"/>
              </a:buClr>
              <a:buSzPct val="112500"/>
              <a:buFont typeface="Arial MT"/>
              <a:buChar char="•"/>
              <a:tabLst>
                <a:tab pos="395383" algn="l"/>
              </a:tabLst>
            </a:pPr>
            <a:r>
              <a:rPr sz="2133" dirty="0">
                <a:latin typeface="Calibri"/>
                <a:cs typeface="Calibri"/>
              </a:rPr>
              <a:t>Les</a:t>
            </a:r>
            <a:r>
              <a:rPr sz="2133" spc="-53" dirty="0">
                <a:latin typeface="Calibri"/>
                <a:cs typeface="Calibri"/>
              </a:rPr>
              <a:t> </a:t>
            </a:r>
            <a:r>
              <a:rPr sz="2133" dirty="0">
                <a:latin typeface="Calibri"/>
                <a:cs typeface="Calibri"/>
              </a:rPr>
              <a:t>enjeux</a:t>
            </a:r>
            <a:r>
              <a:rPr sz="2133" spc="-47" dirty="0">
                <a:latin typeface="Calibri"/>
                <a:cs typeface="Calibri"/>
              </a:rPr>
              <a:t> </a:t>
            </a:r>
            <a:r>
              <a:rPr sz="2133" spc="-13" dirty="0">
                <a:latin typeface="Calibri"/>
                <a:cs typeface="Calibri"/>
              </a:rPr>
              <a:t>historiques</a:t>
            </a:r>
            <a:r>
              <a:rPr sz="2133" spc="-67" dirty="0">
                <a:latin typeface="Calibri"/>
                <a:cs typeface="Calibri"/>
              </a:rPr>
              <a:t> </a:t>
            </a:r>
            <a:r>
              <a:rPr sz="2133" dirty="0">
                <a:latin typeface="Calibri"/>
                <a:cs typeface="Calibri"/>
              </a:rPr>
              <a:t>perdurent</a:t>
            </a:r>
            <a:r>
              <a:rPr sz="2133" spc="-13" dirty="0">
                <a:latin typeface="Calibri"/>
                <a:cs typeface="Calibri"/>
              </a:rPr>
              <a:t> </a:t>
            </a:r>
            <a:r>
              <a:rPr sz="2133" dirty="0">
                <a:latin typeface="Calibri"/>
                <a:cs typeface="Calibri"/>
              </a:rPr>
              <a:t>:</a:t>
            </a:r>
            <a:r>
              <a:rPr sz="2133" spc="-67" dirty="0">
                <a:latin typeface="Calibri"/>
                <a:cs typeface="Calibri"/>
              </a:rPr>
              <a:t> </a:t>
            </a:r>
            <a:r>
              <a:rPr sz="2133" dirty="0">
                <a:latin typeface="Calibri"/>
                <a:cs typeface="Calibri"/>
              </a:rPr>
              <a:t>stabilité</a:t>
            </a:r>
            <a:r>
              <a:rPr sz="2133" spc="-93" dirty="0">
                <a:latin typeface="Calibri"/>
                <a:cs typeface="Calibri"/>
              </a:rPr>
              <a:t> </a:t>
            </a:r>
            <a:r>
              <a:rPr sz="2133" dirty="0">
                <a:latin typeface="Calibri"/>
                <a:cs typeface="Calibri"/>
              </a:rPr>
              <a:t>des</a:t>
            </a:r>
            <a:r>
              <a:rPr sz="2133" spc="-67" dirty="0">
                <a:latin typeface="Calibri"/>
                <a:cs typeface="Calibri"/>
              </a:rPr>
              <a:t> </a:t>
            </a:r>
            <a:r>
              <a:rPr sz="2133" dirty="0">
                <a:latin typeface="Calibri"/>
                <a:cs typeface="Calibri"/>
              </a:rPr>
              <a:t>angles</a:t>
            </a:r>
            <a:r>
              <a:rPr sz="2133" spc="-80" dirty="0">
                <a:latin typeface="Calibri"/>
                <a:cs typeface="Calibri"/>
              </a:rPr>
              <a:t> </a:t>
            </a:r>
            <a:r>
              <a:rPr sz="2133" dirty="0">
                <a:latin typeface="Calibri"/>
                <a:cs typeface="Calibri"/>
              </a:rPr>
              <a:t>rotoriques</a:t>
            </a:r>
            <a:r>
              <a:rPr sz="2133" spc="-20" dirty="0">
                <a:latin typeface="Calibri"/>
                <a:cs typeface="Calibri"/>
              </a:rPr>
              <a:t> </a:t>
            </a:r>
            <a:r>
              <a:rPr sz="2133" dirty="0">
                <a:latin typeface="Calibri"/>
                <a:cs typeface="Calibri"/>
              </a:rPr>
              <a:t>(oscillations</a:t>
            </a:r>
            <a:r>
              <a:rPr sz="2133" spc="-73" dirty="0">
                <a:latin typeface="Calibri"/>
                <a:cs typeface="Calibri"/>
              </a:rPr>
              <a:t> </a:t>
            </a:r>
            <a:r>
              <a:rPr sz="2133" dirty="0">
                <a:latin typeface="Calibri"/>
                <a:cs typeface="Calibri"/>
              </a:rPr>
              <a:t>interzones</a:t>
            </a:r>
            <a:r>
              <a:rPr sz="2133" spc="-40" dirty="0">
                <a:latin typeface="Calibri"/>
                <a:cs typeface="Calibri"/>
              </a:rPr>
              <a:t> </a:t>
            </a:r>
            <a:r>
              <a:rPr sz="2133" spc="-33" dirty="0">
                <a:latin typeface="Calibri"/>
                <a:cs typeface="Calibri"/>
              </a:rPr>
              <a:t>et</a:t>
            </a:r>
            <a:endParaRPr sz="2133" dirty="0">
              <a:latin typeface="Calibri"/>
              <a:cs typeface="Calibri"/>
            </a:endParaRPr>
          </a:p>
          <a:p>
            <a:pPr marL="395383">
              <a:spcBef>
                <a:spcPts val="387"/>
              </a:spcBef>
            </a:pPr>
            <a:r>
              <a:rPr sz="2133" dirty="0">
                <a:latin typeface="Calibri"/>
                <a:cs typeface="Calibri"/>
              </a:rPr>
              <a:t>stabilité</a:t>
            </a:r>
            <a:r>
              <a:rPr sz="2133" spc="-87" dirty="0">
                <a:latin typeface="Calibri"/>
                <a:cs typeface="Calibri"/>
              </a:rPr>
              <a:t> </a:t>
            </a:r>
            <a:r>
              <a:rPr sz="2133" dirty="0">
                <a:latin typeface="Calibri"/>
                <a:cs typeface="Calibri"/>
              </a:rPr>
              <a:t>transitoire),</a:t>
            </a:r>
            <a:r>
              <a:rPr sz="2133" spc="-7" dirty="0">
                <a:latin typeface="Calibri"/>
                <a:cs typeface="Calibri"/>
              </a:rPr>
              <a:t> </a:t>
            </a:r>
            <a:r>
              <a:rPr sz="2133" dirty="0">
                <a:latin typeface="Calibri"/>
                <a:cs typeface="Calibri"/>
              </a:rPr>
              <a:t>stabilité</a:t>
            </a:r>
            <a:r>
              <a:rPr sz="2133" spc="-67" dirty="0">
                <a:latin typeface="Calibri"/>
                <a:cs typeface="Calibri"/>
              </a:rPr>
              <a:t> </a:t>
            </a:r>
            <a:r>
              <a:rPr sz="2133" dirty="0">
                <a:latin typeface="Calibri"/>
                <a:cs typeface="Calibri"/>
              </a:rPr>
              <a:t>en</a:t>
            </a:r>
            <a:r>
              <a:rPr sz="2133" spc="-20" dirty="0">
                <a:latin typeface="Calibri"/>
                <a:cs typeface="Calibri"/>
              </a:rPr>
              <a:t> </a:t>
            </a:r>
            <a:r>
              <a:rPr sz="2133" dirty="0">
                <a:latin typeface="Calibri"/>
                <a:cs typeface="Calibri"/>
              </a:rPr>
              <a:t>fréquence</a:t>
            </a:r>
            <a:r>
              <a:rPr sz="2133" spc="-13" dirty="0">
                <a:latin typeface="Calibri"/>
                <a:cs typeface="Calibri"/>
              </a:rPr>
              <a:t> </a:t>
            </a:r>
            <a:r>
              <a:rPr sz="2133" dirty="0">
                <a:latin typeface="Calibri"/>
                <a:cs typeface="Calibri"/>
              </a:rPr>
              <a:t>et</a:t>
            </a:r>
            <a:r>
              <a:rPr sz="2133" spc="-27" dirty="0">
                <a:latin typeface="Calibri"/>
                <a:cs typeface="Calibri"/>
              </a:rPr>
              <a:t> </a:t>
            </a:r>
            <a:r>
              <a:rPr sz="2133" dirty="0">
                <a:latin typeface="Calibri"/>
                <a:cs typeface="Calibri"/>
              </a:rPr>
              <a:t>en</a:t>
            </a:r>
            <a:r>
              <a:rPr sz="2133" spc="-33" dirty="0">
                <a:latin typeface="Calibri"/>
                <a:cs typeface="Calibri"/>
              </a:rPr>
              <a:t> </a:t>
            </a:r>
            <a:r>
              <a:rPr sz="2133" spc="-13" dirty="0">
                <a:latin typeface="Calibri"/>
                <a:cs typeface="Calibri"/>
              </a:rPr>
              <a:t>tension</a:t>
            </a:r>
            <a:endParaRPr sz="2133" dirty="0">
              <a:latin typeface="Calibri"/>
              <a:cs typeface="Calibri"/>
            </a:endParaRPr>
          </a:p>
          <a:p>
            <a:pPr marL="395383" indent="-229441">
              <a:spcBef>
                <a:spcPts val="387"/>
              </a:spcBef>
              <a:buClr>
                <a:srgbClr val="00A6D9"/>
              </a:buClr>
              <a:buSzPct val="112500"/>
              <a:buFont typeface="Arial MT"/>
              <a:buChar char="•"/>
              <a:tabLst>
                <a:tab pos="395383" algn="l"/>
              </a:tabLst>
            </a:pPr>
            <a:r>
              <a:rPr sz="2133" dirty="0">
                <a:latin typeface="Calibri"/>
                <a:cs typeface="Calibri"/>
              </a:rPr>
              <a:t>Apparition</a:t>
            </a:r>
            <a:r>
              <a:rPr sz="2133" spc="-67" dirty="0">
                <a:latin typeface="Calibri"/>
                <a:cs typeface="Calibri"/>
              </a:rPr>
              <a:t> </a:t>
            </a:r>
            <a:r>
              <a:rPr sz="2133" dirty="0">
                <a:latin typeface="Calibri"/>
                <a:cs typeface="Calibri"/>
              </a:rPr>
              <a:t>à</a:t>
            </a:r>
            <a:r>
              <a:rPr sz="2133" spc="-53" dirty="0">
                <a:latin typeface="Calibri"/>
                <a:cs typeface="Calibri"/>
              </a:rPr>
              <a:t> </a:t>
            </a:r>
            <a:r>
              <a:rPr sz="2133" dirty="0">
                <a:latin typeface="Calibri"/>
                <a:cs typeface="Calibri"/>
              </a:rPr>
              <a:t>grande</a:t>
            </a:r>
            <a:r>
              <a:rPr sz="2133" spc="-53" dirty="0">
                <a:latin typeface="Calibri"/>
                <a:cs typeface="Calibri"/>
              </a:rPr>
              <a:t> </a:t>
            </a:r>
            <a:r>
              <a:rPr sz="2133" dirty="0">
                <a:latin typeface="Calibri"/>
                <a:cs typeface="Calibri"/>
              </a:rPr>
              <a:t>échelle</a:t>
            </a:r>
            <a:r>
              <a:rPr sz="2133" spc="-33" dirty="0">
                <a:latin typeface="Calibri"/>
                <a:cs typeface="Calibri"/>
              </a:rPr>
              <a:t> </a:t>
            </a:r>
            <a:r>
              <a:rPr sz="2133" dirty="0">
                <a:latin typeface="Calibri"/>
                <a:cs typeface="Calibri"/>
              </a:rPr>
              <a:t>de</a:t>
            </a:r>
            <a:r>
              <a:rPr sz="2133" spc="-40" dirty="0">
                <a:latin typeface="Calibri"/>
                <a:cs typeface="Calibri"/>
              </a:rPr>
              <a:t> </a:t>
            </a:r>
            <a:r>
              <a:rPr sz="2133" spc="-13" dirty="0">
                <a:latin typeface="Calibri"/>
                <a:cs typeface="Calibri"/>
              </a:rPr>
              <a:t>nouveaux</a:t>
            </a:r>
            <a:r>
              <a:rPr sz="2133" spc="-40" dirty="0">
                <a:latin typeface="Calibri"/>
                <a:cs typeface="Calibri"/>
              </a:rPr>
              <a:t> </a:t>
            </a:r>
            <a:r>
              <a:rPr sz="2133" dirty="0">
                <a:latin typeface="Calibri"/>
                <a:cs typeface="Calibri"/>
              </a:rPr>
              <a:t>problèmes</a:t>
            </a:r>
            <a:r>
              <a:rPr sz="2133" spc="-20" dirty="0">
                <a:latin typeface="Calibri"/>
                <a:cs typeface="Calibri"/>
              </a:rPr>
              <a:t> </a:t>
            </a:r>
            <a:r>
              <a:rPr sz="2133" dirty="0">
                <a:latin typeface="Calibri"/>
                <a:cs typeface="Calibri"/>
              </a:rPr>
              <a:t>:</a:t>
            </a:r>
            <a:r>
              <a:rPr sz="2133" spc="-53" dirty="0">
                <a:latin typeface="Calibri"/>
                <a:cs typeface="Calibri"/>
              </a:rPr>
              <a:t> </a:t>
            </a:r>
            <a:r>
              <a:rPr sz="2133" dirty="0">
                <a:latin typeface="Calibri"/>
                <a:cs typeface="Calibri"/>
              </a:rPr>
              <a:t>stabilité</a:t>
            </a:r>
            <a:r>
              <a:rPr sz="2133" spc="-100" dirty="0">
                <a:latin typeface="Calibri"/>
                <a:cs typeface="Calibri"/>
              </a:rPr>
              <a:t> </a:t>
            </a:r>
            <a:r>
              <a:rPr sz="2133" dirty="0">
                <a:latin typeface="Calibri"/>
                <a:cs typeface="Calibri"/>
              </a:rPr>
              <a:t>entre</a:t>
            </a:r>
            <a:r>
              <a:rPr sz="2133" spc="-27" dirty="0">
                <a:latin typeface="Calibri"/>
                <a:cs typeface="Calibri"/>
              </a:rPr>
              <a:t> </a:t>
            </a:r>
            <a:r>
              <a:rPr sz="2133" dirty="0">
                <a:latin typeface="Calibri"/>
                <a:cs typeface="Calibri"/>
              </a:rPr>
              <a:t>convertisseurs, </a:t>
            </a:r>
            <a:r>
              <a:rPr sz="2133" spc="-13" dirty="0">
                <a:latin typeface="Calibri"/>
                <a:cs typeface="Calibri"/>
              </a:rPr>
              <a:t>résonances</a:t>
            </a:r>
            <a:endParaRPr sz="2133" dirty="0">
              <a:latin typeface="Calibri"/>
              <a:cs typeface="Calibri"/>
            </a:endParaRPr>
          </a:p>
          <a:p>
            <a:pPr marL="16933"/>
            <a:endParaRPr lang="fr-FR" sz="2133" dirty="0">
              <a:latin typeface="Calibri"/>
              <a:cs typeface="Calibri"/>
            </a:endParaRPr>
          </a:p>
          <a:p>
            <a:pPr marL="16933"/>
            <a:r>
              <a:rPr sz="3733" b="1" dirty="0" err="1">
                <a:solidFill>
                  <a:srgbClr val="00A6D9"/>
                </a:solidFill>
                <a:latin typeface="Calibri"/>
                <a:cs typeface="Calibri"/>
              </a:rPr>
              <a:t>Défis</a:t>
            </a:r>
            <a:r>
              <a:rPr sz="3733" b="1" spc="-87" dirty="0">
                <a:solidFill>
                  <a:srgbClr val="00A6D9"/>
                </a:solidFill>
                <a:latin typeface="Calibri"/>
                <a:cs typeface="Calibri"/>
              </a:rPr>
              <a:t> </a:t>
            </a:r>
            <a:r>
              <a:rPr sz="3733" b="1" dirty="0">
                <a:solidFill>
                  <a:srgbClr val="00A6D9"/>
                </a:solidFill>
                <a:latin typeface="Calibri"/>
                <a:cs typeface="Calibri"/>
              </a:rPr>
              <a:t>liés</a:t>
            </a:r>
            <a:r>
              <a:rPr sz="3733" b="1" spc="-80" dirty="0">
                <a:solidFill>
                  <a:srgbClr val="00A6D9"/>
                </a:solidFill>
                <a:latin typeface="Calibri"/>
                <a:cs typeface="Calibri"/>
              </a:rPr>
              <a:t> </a:t>
            </a:r>
            <a:r>
              <a:rPr sz="3733" b="1" dirty="0">
                <a:solidFill>
                  <a:srgbClr val="00A6D9"/>
                </a:solidFill>
                <a:latin typeface="Calibri"/>
                <a:cs typeface="Calibri"/>
              </a:rPr>
              <a:t>à</a:t>
            </a:r>
            <a:r>
              <a:rPr sz="3733" b="1" spc="-80" dirty="0">
                <a:solidFill>
                  <a:srgbClr val="00A6D9"/>
                </a:solidFill>
                <a:latin typeface="Calibri"/>
                <a:cs typeface="Calibri"/>
              </a:rPr>
              <a:t> </a:t>
            </a:r>
            <a:r>
              <a:rPr sz="3733" b="1" dirty="0">
                <a:solidFill>
                  <a:srgbClr val="00A6D9"/>
                </a:solidFill>
                <a:latin typeface="Calibri"/>
                <a:cs typeface="Calibri"/>
              </a:rPr>
              <a:t>l'intégration</a:t>
            </a:r>
            <a:r>
              <a:rPr sz="3733" b="1" spc="-53" dirty="0">
                <a:solidFill>
                  <a:srgbClr val="00A6D9"/>
                </a:solidFill>
                <a:latin typeface="Calibri"/>
                <a:cs typeface="Calibri"/>
              </a:rPr>
              <a:t> </a:t>
            </a:r>
            <a:r>
              <a:rPr sz="3733" b="1" dirty="0">
                <a:solidFill>
                  <a:srgbClr val="00A6D9"/>
                </a:solidFill>
                <a:latin typeface="Calibri"/>
                <a:cs typeface="Calibri"/>
              </a:rPr>
              <a:t>de</a:t>
            </a:r>
            <a:r>
              <a:rPr sz="3733" b="1" spc="-87" dirty="0">
                <a:solidFill>
                  <a:srgbClr val="00A6D9"/>
                </a:solidFill>
                <a:latin typeface="Calibri"/>
                <a:cs typeface="Calibri"/>
              </a:rPr>
              <a:t> </a:t>
            </a:r>
            <a:r>
              <a:rPr sz="3733" b="1" dirty="0">
                <a:solidFill>
                  <a:srgbClr val="00A6D9"/>
                </a:solidFill>
                <a:latin typeface="Calibri"/>
                <a:cs typeface="Calibri"/>
              </a:rPr>
              <a:t>l’électronique</a:t>
            </a:r>
            <a:r>
              <a:rPr sz="3733" b="1" spc="-47" dirty="0">
                <a:solidFill>
                  <a:srgbClr val="00A6D9"/>
                </a:solidFill>
                <a:latin typeface="Calibri"/>
                <a:cs typeface="Calibri"/>
              </a:rPr>
              <a:t> </a:t>
            </a:r>
            <a:r>
              <a:rPr sz="3733" b="1" dirty="0">
                <a:solidFill>
                  <a:srgbClr val="00A6D9"/>
                </a:solidFill>
                <a:latin typeface="Calibri"/>
                <a:cs typeface="Calibri"/>
              </a:rPr>
              <a:t>de</a:t>
            </a:r>
            <a:r>
              <a:rPr sz="3733" b="1" spc="-87" dirty="0">
                <a:solidFill>
                  <a:srgbClr val="00A6D9"/>
                </a:solidFill>
                <a:latin typeface="Calibri"/>
                <a:cs typeface="Calibri"/>
              </a:rPr>
              <a:t> </a:t>
            </a:r>
            <a:r>
              <a:rPr sz="3733" b="1" spc="-13" dirty="0">
                <a:solidFill>
                  <a:srgbClr val="00A6D9"/>
                </a:solidFill>
                <a:latin typeface="Calibri"/>
                <a:cs typeface="Calibri"/>
              </a:rPr>
              <a:t>puissance</a:t>
            </a:r>
            <a:endParaRPr sz="3733" dirty="0">
              <a:latin typeface="Calibri"/>
              <a:cs typeface="Calibri"/>
            </a:endParaRPr>
          </a:p>
          <a:p>
            <a:pPr marL="398770" indent="-229441">
              <a:spcBef>
                <a:spcPts val="1460"/>
              </a:spcBef>
              <a:buClr>
                <a:srgbClr val="00A6D9"/>
              </a:buClr>
              <a:buSzPct val="112500"/>
              <a:buFont typeface="Arial MT"/>
              <a:buChar char="•"/>
              <a:tabLst>
                <a:tab pos="398770" algn="l"/>
              </a:tabLst>
            </a:pPr>
            <a:r>
              <a:rPr sz="2133" dirty="0">
                <a:latin typeface="Calibri"/>
                <a:cs typeface="Calibri"/>
              </a:rPr>
              <a:t>Nouveaux</a:t>
            </a:r>
            <a:r>
              <a:rPr sz="2133" spc="-33" dirty="0">
                <a:latin typeface="Calibri"/>
                <a:cs typeface="Calibri"/>
              </a:rPr>
              <a:t> </a:t>
            </a:r>
            <a:r>
              <a:rPr sz="2133" dirty="0">
                <a:latin typeface="Calibri"/>
                <a:cs typeface="Calibri"/>
              </a:rPr>
              <a:t>défis</a:t>
            </a:r>
            <a:r>
              <a:rPr sz="2133" spc="-53" dirty="0">
                <a:latin typeface="Calibri"/>
                <a:cs typeface="Calibri"/>
              </a:rPr>
              <a:t> </a:t>
            </a:r>
            <a:r>
              <a:rPr sz="2133" dirty="0">
                <a:latin typeface="Calibri"/>
                <a:cs typeface="Calibri"/>
              </a:rPr>
              <a:t>:</a:t>
            </a:r>
            <a:r>
              <a:rPr sz="2133" spc="-53" dirty="0">
                <a:latin typeface="Calibri"/>
                <a:cs typeface="Calibri"/>
              </a:rPr>
              <a:t> </a:t>
            </a:r>
            <a:r>
              <a:rPr sz="2133" dirty="0">
                <a:latin typeface="Calibri"/>
                <a:cs typeface="Calibri"/>
              </a:rPr>
              <a:t>dynamiques</a:t>
            </a:r>
            <a:r>
              <a:rPr sz="2133" spc="-53" dirty="0">
                <a:latin typeface="Calibri"/>
                <a:cs typeface="Calibri"/>
              </a:rPr>
              <a:t> </a:t>
            </a:r>
            <a:r>
              <a:rPr sz="2133" dirty="0">
                <a:latin typeface="Calibri"/>
                <a:cs typeface="Calibri"/>
              </a:rPr>
              <a:t>plus</a:t>
            </a:r>
            <a:r>
              <a:rPr sz="2133" spc="-60" dirty="0">
                <a:latin typeface="Calibri"/>
                <a:cs typeface="Calibri"/>
              </a:rPr>
              <a:t> </a:t>
            </a:r>
            <a:r>
              <a:rPr sz="2133" dirty="0">
                <a:latin typeface="Calibri"/>
                <a:cs typeface="Calibri"/>
              </a:rPr>
              <a:t>rapides,</a:t>
            </a:r>
            <a:r>
              <a:rPr sz="2133" spc="-47" dirty="0">
                <a:latin typeface="Calibri"/>
                <a:cs typeface="Calibri"/>
              </a:rPr>
              <a:t> </a:t>
            </a:r>
            <a:r>
              <a:rPr sz="2133" spc="-13" dirty="0">
                <a:latin typeface="Calibri"/>
                <a:cs typeface="Calibri"/>
              </a:rPr>
              <a:t>comportements</a:t>
            </a:r>
            <a:r>
              <a:rPr sz="2133" spc="7" dirty="0">
                <a:latin typeface="Calibri"/>
                <a:cs typeface="Calibri"/>
              </a:rPr>
              <a:t> </a:t>
            </a:r>
            <a:r>
              <a:rPr sz="2133" spc="-13" dirty="0">
                <a:latin typeface="Calibri"/>
                <a:cs typeface="Calibri"/>
              </a:rPr>
              <a:t>inédits</a:t>
            </a:r>
            <a:endParaRPr sz="2133" dirty="0">
              <a:latin typeface="Calibri"/>
              <a:cs typeface="Calibri"/>
            </a:endParaRPr>
          </a:p>
          <a:p>
            <a:pPr marL="398770" indent="-229441">
              <a:spcBef>
                <a:spcPts val="380"/>
              </a:spcBef>
              <a:buClr>
                <a:srgbClr val="00A6D9"/>
              </a:buClr>
              <a:buSzPct val="112500"/>
              <a:buFont typeface="Arial MT"/>
              <a:buChar char="•"/>
              <a:tabLst>
                <a:tab pos="398770" algn="l"/>
              </a:tabLst>
            </a:pPr>
            <a:r>
              <a:rPr sz="2133" dirty="0">
                <a:latin typeface="Calibri"/>
                <a:cs typeface="Calibri"/>
              </a:rPr>
              <a:t>Nouveaux</a:t>
            </a:r>
            <a:r>
              <a:rPr sz="2133" spc="-60" dirty="0">
                <a:latin typeface="Calibri"/>
                <a:cs typeface="Calibri"/>
              </a:rPr>
              <a:t> </a:t>
            </a:r>
            <a:r>
              <a:rPr sz="2133" dirty="0">
                <a:latin typeface="Calibri"/>
                <a:cs typeface="Calibri"/>
              </a:rPr>
              <a:t>risques</a:t>
            </a:r>
            <a:r>
              <a:rPr sz="2133" spc="-53" dirty="0">
                <a:latin typeface="Calibri"/>
                <a:cs typeface="Calibri"/>
              </a:rPr>
              <a:t> </a:t>
            </a:r>
            <a:r>
              <a:rPr sz="2133" dirty="0">
                <a:latin typeface="Calibri"/>
                <a:cs typeface="Calibri"/>
              </a:rPr>
              <a:t>:</a:t>
            </a:r>
            <a:r>
              <a:rPr sz="2133" spc="-80" dirty="0">
                <a:latin typeface="Calibri"/>
                <a:cs typeface="Calibri"/>
              </a:rPr>
              <a:t> </a:t>
            </a:r>
            <a:r>
              <a:rPr sz="2133" spc="-13" dirty="0">
                <a:latin typeface="Calibri"/>
                <a:cs typeface="Calibri"/>
              </a:rPr>
              <a:t>déclenchements</a:t>
            </a:r>
            <a:r>
              <a:rPr sz="2133" spc="-47" dirty="0">
                <a:latin typeface="Calibri"/>
                <a:cs typeface="Calibri"/>
              </a:rPr>
              <a:t> </a:t>
            </a:r>
            <a:r>
              <a:rPr sz="2133" dirty="0">
                <a:latin typeface="Calibri"/>
                <a:cs typeface="Calibri"/>
              </a:rPr>
              <a:t>intempestifs,</a:t>
            </a:r>
            <a:r>
              <a:rPr sz="2133" spc="-73" dirty="0">
                <a:latin typeface="Calibri"/>
                <a:cs typeface="Calibri"/>
              </a:rPr>
              <a:t> </a:t>
            </a:r>
            <a:r>
              <a:rPr sz="2133" dirty="0">
                <a:latin typeface="Calibri"/>
                <a:cs typeface="Calibri"/>
              </a:rPr>
              <a:t>incidents</a:t>
            </a:r>
            <a:r>
              <a:rPr sz="2133" spc="-87" dirty="0">
                <a:latin typeface="Calibri"/>
                <a:cs typeface="Calibri"/>
              </a:rPr>
              <a:t> </a:t>
            </a:r>
            <a:r>
              <a:rPr sz="2133" dirty="0">
                <a:latin typeface="Calibri"/>
                <a:cs typeface="Calibri"/>
              </a:rPr>
              <a:t>majeurs</a:t>
            </a:r>
            <a:r>
              <a:rPr sz="2133" spc="-60" dirty="0">
                <a:latin typeface="Calibri"/>
                <a:cs typeface="Calibri"/>
              </a:rPr>
              <a:t> </a:t>
            </a:r>
            <a:r>
              <a:rPr sz="2133" spc="-13" dirty="0">
                <a:latin typeface="Calibri"/>
                <a:cs typeface="Calibri"/>
              </a:rPr>
              <a:t>potentiels</a:t>
            </a:r>
            <a:endParaRPr sz="2133" dirty="0">
              <a:latin typeface="Calibri"/>
              <a:cs typeface="Calibri"/>
            </a:endParaRPr>
          </a:p>
          <a:p>
            <a:pPr marL="398770" marR="168481" indent="-230288">
              <a:lnSpc>
                <a:spcPct val="114999"/>
              </a:lnSpc>
              <a:buClr>
                <a:srgbClr val="00A6D9"/>
              </a:buClr>
              <a:buSzPct val="112500"/>
              <a:buFont typeface="Arial MT"/>
              <a:buChar char="•"/>
              <a:tabLst>
                <a:tab pos="398770" algn="l"/>
              </a:tabLst>
            </a:pPr>
            <a:r>
              <a:rPr sz="2133" dirty="0">
                <a:latin typeface="Calibri"/>
                <a:cs typeface="Calibri"/>
              </a:rPr>
              <a:t>Interactions</a:t>
            </a:r>
            <a:r>
              <a:rPr sz="2133" spc="-93" dirty="0">
                <a:latin typeface="Calibri"/>
                <a:cs typeface="Calibri"/>
              </a:rPr>
              <a:t> </a:t>
            </a:r>
            <a:r>
              <a:rPr sz="2133" dirty="0">
                <a:latin typeface="Calibri"/>
                <a:cs typeface="Calibri"/>
              </a:rPr>
              <a:t>complexes</a:t>
            </a:r>
            <a:r>
              <a:rPr sz="2133" spc="-80" dirty="0">
                <a:latin typeface="Calibri"/>
                <a:cs typeface="Calibri"/>
              </a:rPr>
              <a:t> </a:t>
            </a:r>
            <a:r>
              <a:rPr sz="2133" dirty="0">
                <a:latin typeface="Calibri"/>
                <a:cs typeface="Calibri"/>
              </a:rPr>
              <a:t>entre</a:t>
            </a:r>
            <a:r>
              <a:rPr sz="2133" spc="-67" dirty="0">
                <a:latin typeface="Calibri"/>
                <a:cs typeface="Calibri"/>
              </a:rPr>
              <a:t> </a:t>
            </a:r>
            <a:r>
              <a:rPr sz="2133" dirty="0">
                <a:latin typeface="Calibri"/>
                <a:cs typeface="Calibri"/>
              </a:rPr>
              <a:t>contrôles</a:t>
            </a:r>
            <a:r>
              <a:rPr sz="2133" spc="-47" dirty="0">
                <a:latin typeface="Calibri"/>
                <a:cs typeface="Calibri"/>
              </a:rPr>
              <a:t> </a:t>
            </a:r>
            <a:r>
              <a:rPr sz="2133" dirty="0">
                <a:latin typeface="Calibri"/>
                <a:cs typeface="Calibri"/>
              </a:rPr>
              <a:t>convertisseurs,</a:t>
            </a:r>
            <a:r>
              <a:rPr sz="2133" spc="-40" dirty="0">
                <a:latin typeface="Calibri"/>
                <a:cs typeface="Calibri"/>
              </a:rPr>
              <a:t> </a:t>
            </a:r>
            <a:r>
              <a:rPr sz="2133" dirty="0">
                <a:latin typeface="Calibri"/>
                <a:cs typeface="Calibri"/>
              </a:rPr>
              <a:t>éléments</a:t>
            </a:r>
            <a:r>
              <a:rPr sz="2133" spc="-80" dirty="0">
                <a:latin typeface="Calibri"/>
                <a:cs typeface="Calibri"/>
              </a:rPr>
              <a:t> </a:t>
            </a:r>
            <a:r>
              <a:rPr sz="2133" dirty="0">
                <a:latin typeface="Calibri"/>
                <a:cs typeface="Calibri"/>
              </a:rPr>
              <a:t>passifs/actifs,</a:t>
            </a:r>
            <a:r>
              <a:rPr sz="2133" spc="-113" dirty="0">
                <a:latin typeface="Calibri"/>
                <a:cs typeface="Calibri"/>
              </a:rPr>
              <a:t> </a:t>
            </a:r>
            <a:r>
              <a:rPr sz="2133" dirty="0">
                <a:latin typeface="Calibri"/>
                <a:cs typeface="Calibri"/>
              </a:rPr>
              <a:t>et</a:t>
            </a:r>
            <a:r>
              <a:rPr sz="2133" spc="-93" dirty="0">
                <a:latin typeface="Calibri"/>
                <a:cs typeface="Calibri"/>
              </a:rPr>
              <a:t> </a:t>
            </a:r>
            <a:r>
              <a:rPr sz="2133" spc="-13" dirty="0">
                <a:latin typeface="Calibri"/>
                <a:cs typeface="Calibri"/>
              </a:rPr>
              <a:t>générateurs historiques</a:t>
            </a:r>
            <a:endParaRPr sz="2133" dirty="0">
              <a:latin typeface="Calibri"/>
              <a:cs typeface="Calibri"/>
            </a:endParaRPr>
          </a:p>
          <a:p>
            <a:pPr marL="398770" indent="-229441">
              <a:spcBef>
                <a:spcPts val="387"/>
              </a:spcBef>
              <a:buClr>
                <a:srgbClr val="00A6D9"/>
              </a:buClr>
              <a:buSzPct val="112500"/>
              <a:buFont typeface="Arial MT"/>
              <a:buChar char="•"/>
              <a:tabLst>
                <a:tab pos="398770" algn="l"/>
              </a:tabLst>
            </a:pPr>
            <a:r>
              <a:rPr sz="2133" dirty="0">
                <a:latin typeface="Calibri"/>
                <a:cs typeface="Calibri"/>
              </a:rPr>
              <a:t>Mécanismes</a:t>
            </a:r>
            <a:r>
              <a:rPr sz="2133" spc="-47" dirty="0">
                <a:latin typeface="Calibri"/>
                <a:cs typeface="Calibri"/>
              </a:rPr>
              <a:t> </a:t>
            </a:r>
            <a:r>
              <a:rPr sz="2133" dirty="0">
                <a:latin typeface="Calibri"/>
                <a:cs typeface="Calibri"/>
              </a:rPr>
              <a:t>de</a:t>
            </a:r>
            <a:r>
              <a:rPr sz="2133" spc="-33" dirty="0">
                <a:latin typeface="Calibri"/>
                <a:cs typeface="Calibri"/>
              </a:rPr>
              <a:t> </a:t>
            </a:r>
            <a:r>
              <a:rPr sz="2133" dirty="0">
                <a:latin typeface="Calibri"/>
                <a:cs typeface="Calibri"/>
              </a:rPr>
              <a:t>monitoring</a:t>
            </a:r>
            <a:r>
              <a:rPr sz="2133" spc="-33" dirty="0">
                <a:latin typeface="Calibri"/>
                <a:cs typeface="Calibri"/>
              </a:rPr>
              <a:t> </a:t>
            </a:r>
            <a:r>
              <a:rPr sz="2133" dirty="0">
                <a:latin typeface="Calibri"/>
                <a:cs typeface="Calibri"/>
              </a:rPr>
              <a:t>et</a:t>
            </a:r>
            <a:r>
              <a:rPr sz="2133" spc="-27" dirty="0">
                <a:latin typeface="Calibri"/>
                <a:cs typeface="Calibri"/>
              </a:rPr>
              <a:t> </a:t>
            </a:r>
            <a:r>
              <a:rPr sz="2133" dirty="0">
                <a:latin typeface="Calibri"/>
                <a:cs typeface="Calibri"/>
              </a:rPr>
              <a:t>de</a:t>
            </a:r>
            <a:r>
              <a:rPr sz="2133" spc="-33" dirty="0">
                <a:latin typeface="Calibri"/>
                <a:cs typeface="Calibri"/>
              </a:rPr>
              <a:t> </a:t>
            </a:r>
            <a:r>
              <a:rPr sz="2133" dirty="0">
                <a:latin typeface="Calibri"/>
                <a:cs typeface="Calibri"/>
              </a:rPr>
              <a:t>stabilisation</a:t>
            </a:r>
            <a:r>
              <a:rPr sz="2133" spc="-73" dirty="0">
                <a:latin typeface="Calibri"/>
                <a:cs typeface="Calibri"/>
              </a:rPr>
              <a:t> </a:t>
            </a:r>
            <a:r>
              <a:rPr sz="2133" spc="-13" dirty="0">
                <a:latin typeface="Calibri"/>
                <a:cs typeface="Calibri"/>
              </a:rPr>
              <a:t>spécifiques</a:t>
            </a:r>
            <a:r>
              <a:rPr sz="2133" spc="-60" dirty="0">
                <a:latin typeface="Calibri"/>
                <a:cs typeface="Calibri"/>
              </a:rPr>
              <a:t> </a:t>
            </a:r>
            <a:r>
              <a:rPr sz="2133" dirty="0">
                <a:latin typeface="Calibri"/>
                <a:cs typeface="Calibri"/>
              </a:rPr>
              <a:t>déployés</a:t>
            </a:r>
            <a:r>
              <a:rPr sz="2133" spc="-7" dirty="0">
                <a:latin typeface="Calibri"/>
                <a:cs typeface="Calibri"/>
              </a:rPr>
              <a:t> </a:t>
            </a:r>
            <a:r>
              <a:rPr sz="2133" dirty="0">
                <a:latin typeface="Calibri"/>
                <a:cs typeface="Calibri"/>
              </a:rPr>
              <a:t>par</a:t>
            </a:r>
            <a:r>
              <a:rPr sz="2133" spc="-53" dirty="0">
                <a:latin typeface="Calibri"/>
                <a:cs typeface="Calibri"/>
              </a:rPr>
              <a:t> </a:t>
            </a:r>
            <a:r>
              <a:rPr sz="2133" spc="-33" dirty="0">
                <a:latin typeface="Calibri"/>
                <a:cs typeface="Calibri"/>
              </a:rPr>
              <a:t>RTE</a:t>
            </a:r>
            <a:endParaRPr sz="2133" dirty="0">
              <a:latin typeface="Calibri"/>
              <a:cs typeface="Calibri"/>
            </a:endParaRPr>
          </a:p>
        </p:txBody>
      </p:sp>
      <p:pic>
        <p:nvPicPr>
          <p:cNvPr id="6" name="Image 5">
            <a:extLst>
              <a:ext uri="{FF2B5EF4-FFF2-40B4-BE49-F238E27FC236}">
                <a16:creationId xmlns:a16="http://schemas.microsoft.com/office/drawing/2014/main" id="{96483A0B-0B3F-48EC-8ABF-1813D0D8185C}"/>
              </a:ext>
            </a:extLst>
          </p:cNvPr>
          <p:cNvPicPr>
            <a:picLocks noChangeAspect="1"/>
          </p:cNvPicPr>
          <p:nvPr/>
        </p:nvPicPr>
        <p:blipFill>
          <a:blip r:embed="rId2"/>
          <a:stretch>
            <a:fillRect/>
          </a:stretch>
        </p:blipFill>
        <p:spPr>
          <a:xfrm>
            <a:off x="738859" y="18383"/>
            <a:ext cx="1442761" cy="708780"/>
          </a:xfrm>
          <a:prstGeom prst="rect">
            <a:avLst/>
          </a:prstGeom>
        </p:spPr>
      </p:pic>
      <p:pic>
        <p:nvPicPr>
          <p:cNvPr id="7" name="Image 6">
            <a:extLst>
              <a:ext uri="{FF2B5EF4-FFF2-40B4-BE49-F238E27FC236}">
                <a16:creationId xmlns:a16="http://schemas.microsoft.com/office/drawing/2014/main" id="{66054A14-B37D-E935-4DAD-9FCD02AC16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9463" y="101748"/>
            <a:ext cx="2239153" cy="690792"/>
          </a:xfrm>
          <a:prstGeom prst="rect">
            <a:avLst/>
          </a:prstGeom>
          <a:noFill/>
        </p:spPr>
      </p:pic>
      <p:pic>
        <p:nvPicPr>
          <p:cNvPr id="8" name="Image 7">
            <a:extLst>
              <a:ext uri="{FF2B5EF4-FFF2-40B4-BE49-F238E27FC236}">
                <a16:creationId xmlns:a16="http://schemas.microsoft.com/office/drawing/2014/main" id="{5F82E4EE-5FC6-9378-8764-4AF984EF8CAF}"/>
              </a:ext>
            </a:extLst>
          </p:cNvPr>
          <p:cNvPicPr>
            <a:picLocks noChangeAspect="1"/>
          </p:cNvPicPr>
          <p:nvPr/>
        </p:nvPicPr>
        <p:blipFill>
          <a:blip r:embed="rId4"/>
          <a:stretch>
            <a:fillRect/>
          </a:stretch>
        </p:blipFill>
        <p:spPr>
          <a:xfrm>
            <a:off x="5570030" y="18383"/>
            <a:ext cx="2084267" cy="774157"/>
          </a:xfrm>
          <a:prstGeom prst="rect">
            <a:avLst/>
          </a:prstGeom>
        </p:spPr>
      </p:pic>
      <p:pic>
        <p:nvPicPr>
          <p:cNvPr id="9" name="Image 8">
            <a:extLst>
              <a:ext uri="{FF2B5EF4-FFF2-40B4-BE49-F238E27FC236}">
                <a16:creationId xmlns:a16="http://schemas.microsoft.com/office/drawing/2014/main" id="{B74409AC-B453-1CF4-D1B1-454F0329B0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9013" y="48133"/>
            <a:ext cx="1504344" cy="744407"/>
          </a:xfrm>
          <a:prstGeom prst="rect">
            <a:avLst/>
          </a:prstGeom>
          <a:noFill/>
        </p:spPr>
      </p:pic>
      <p:pic>
        <p:nvPicPr>
          <p:cNvPr id="10" name="Image 9">
            <a:extLst>
              <a:ext uri="{FF2B5EF4-FFF2-40B4-BE49-F238E27FC236}">
                <a16:creationId xmlns:a16="http://schemas.microsoft.com/office/drawing/2014/main" id="{6074261E-A293-35FA-F68C-8CFA95A643CD}"/>
              </a:ext>
            </a:extLst>
          </p:cNvPr>
          <p:cNvPicPr>
            <a:picLocks noChangeAspect="1"/>
          </p:cNvPicPr>
          <p:nvPr/>
        </p:nvPicPr>
        <p:blipFill>
          <a:blip r:embed="rId6"/>
          <a:stretch>
            <a:fillRect/>
          </a:stretch>
        </p:blipFill>
        <p:spPr>
          <a:xfrm>
            <a:off x="10591836" y="0"/>
            <a:ext cx="739111" cy="79254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5686" y="1017462"/>
            <a:ext cx="11382233" cy="878018"/>
          </a:xfrm>
          <a:prstGeom prst="rect">
            <a:avLst/>
          </a:prstGeom>
        </p:spPr>
        <p:txBody>
          <a:bodyPr vert="horz" wrap="square" lIns="0" tIns="16087" rIns="0" bIns="0" rtlCol="0" anchor="t">
            <a:spAutoFit/>
          </a:bodyPr>
          <a:lstStyle/>
          <a:p>
            <a:pPr marL="16933" algn="ctr">
              <a:lnSpc>
                <a:spcPct val="100000"/>
              </a:lnSpc>
              <a:spcBef>
                <a:spcPts val="127"/>
              </a:spcBef>
            </a:pPr>
            <a:r>
              <a:rPr sz="2800" dirty="0"/>
              <a:t>Quatre</a:t>
            </a:r>
            <a:r>
              <a:rPr sz="2800" spc="-67" dirty="0"/>
              <a:t> </a:t>
            </a:r>
            <a:r>
              <a:rPr sz="2800" dirty="0"/>
              <a:t>conditions</a:t>
            </a:r>
            <a:r>
              <a:rPr sz="2800" spc="-73" dirty="0"/>
              <a:t> </a:t>
            </a:r>
            <a:r>
              <a:rPr sz="2800" dirty="0"/>
              <a:t>techniques</a:t>
            </a:r>
            <a:r>
              <a:rPr sz="2800" spc="-60" dirty="0"/>
              <a:t> </a:t>
            </a:r>
            <a:r>
              <a:rPr sz="2800" dirty="0"/>
              <a:t>strictes</a:t>
            </a:r>
            <a:r>
              <a:rPr sz="2800" spc="-67" dirty="0"/>
              <a:t> </a:t>
            </a:r>
            <a:r>
              <a:rPr sz="2800" dirty="0"/>
              <a:t>pour</a:t>
            </a:r>
            <a:r>
              <a:rPr sz="2800" spc="-73" dirty="0"/>
              <a:t> </a:t>
            </a:r>
            <a:r>
              <a:rPr sz="2800" dirty="0"/>
              <a:t>un</a:t>
            </a:r>
            <a:r>
              <a:rPr sz="2800" spc="-80" dirty="0"/>
              <a:t> </a:t>
            </a:r>
            <a:r>
              <a:rPr sz="2800" spc="-13" dirty="0"/>
              <a:t>réseau</a:t>
            </a:r>
          </a:p>
          <a:p>
            <a:pPr marL="16933" algn="ctr">
              <a:lnSpc>
                <a:spcPct val="100000"/>
              </a:lnSpc>
              <a:spcBef>
                <a:spcPts val="7"/>
              </a:spcBef>
            </a:pPr>
            <a:r>
              <a:rPr sz="2800" dirty="0"/>
              <a:t>avec</a:t>
            </a:r>
            <a:r>
              <a:rPr sz="2800" spc="-67" dirty="0"/>
              <a:t> </a:t>
            </a:r>
            <a:r>
              <a:rPr sz="2800" dirty="0"/>
              <a:t>forte</a:t>
            </a:r>
            <a:r>
              <a:rPr sz="2800" spc="-73" dirty="0"/>
              <a:t> </a:t>
            </a:r>
            <a:r>
              <a:rPr sz="2800" dirty="0"/>
              <a:t>part</a:t>
            </a:r>
            <a:r>
              <a:rPr sz="2800" spc="-53" dirty="0"/>
              <a:t> </a:t>
            </a:r>
            <a:r>
              <a:rPr sz="2800" dirty="0"/>
              <a:t>d’ENR</a:t>
            </a:r>
            <a:r>
              <a:rPr sz="2800" spc="-93" dirty="0"/>
              <a:t> </a:t>
            </a:r>
            <a:r>
              <a:rPr sz="2800" dirty="0"/>
              <a:t>à</a:t>
            </a:r>
            <a:r>
              <a:rPr sz="2800" spc="-67" dirty="0"/>
              <a:t> </a:t>
            </a:r>
            <a:r>
              <a:rPr sz="2800" dirty="0"/>
              <a:t>l’horizon</a:t>
            </a:r>
            <a:r>
              <a:rPr sz="2800" spc="-80" dirty="0"/>
              <a:t> </a:t>
            </a:r>
            <a:r>
              <a:rPr sz="2800" spc="-27" dirty="0"/>
              <a:t>2050</a:t>
            </a:r>
          </a:p>
        </p:txBody>
      </p:sp>
      <p:sp>
        <p:nvSpPr>
          <p:cNvPr id="5" name="object 5"/>
          <p:cNvSpPr txBox="1"/>
          <p:nvPr/>
        </p:nvSpPr>
        <p:spPr>
          <a:xfrm>
            <a:off x="7693742" y="6630074"/>
            <a:ext cx="4430605" cy="179793"/>
          </a:xfrm>
          <a:prstGeom prst="rect">
            <a:avLst/>
          </a:prstGeom>
        </p:spPr>
        <p:txBody>
          <a:bodyPr vert="horz" wrap="square" lIns="0" tIns="0" rIns="0" bIns="0" rtlCol="0">
            <a:spAutoFit/>
          </a:bodyPr>
          <a:lstStyle/>
          <a:p>
            <a:pPr marL="16933">
              <a:lnSpc>
                <a:spcPts val="1393"/>
              </a:lnSpc>
            </a:pPr>
            <a:r>
              <a:rPr sz="1333" dirty="0">
                <a:solidFill>
                  <a:srgbClr val="575757"/>
                </a:solidFill>
                <a:latin typeface="Calibri"/>
                <a:cs typeface="Calibri"/>
              </a:rPr>
              <a:t>Stabilité</a:t>
            </a:r>
            <a:r>
              <a:rPr sz="1333" spc="-47" dirty="0">
                <a:solidFill>
                  <a:srgbClr val="575757"/>
                </a:solidFill>
                <a:latin typeface="Calibri"/>
                <a:cs typeface="Calibri"/>
              </a:rPr>
              <a:t> </a:t>
            </a:r>
            <a:r>
              <a:rPr sz="1333" dirty="0">
                <a:solidFill>
                  <a:srgbClr val="575757"/>
                </a:solidFill>
                <a:latin typeface="Calibri"/>
                <a:cs typeface="Calibri"/>
              </a:rPr>
              <a:t>du</a:t>
            </a:r>
            <a:r>
              <a:rPr sz="1333" spc="-53" dirty="0">
                <a:solidFill>
                  <a:srgbClr val="575757"/>
                </a:solidFill>
                <a:latin typeface="Calibri"/>
                <a:cs typeface="Calibri"/>
              </a:rPr>
              <a:t> </a:t>
            </a:r>
            <a:r>
              <a:rPr sz="1333" dirty="0">
                <a:solidFill>
                  <a:srgbClr val="575757"/>
                </a:solidFill>
                <a:latin typeface="Calibri"/>
                <a:cs typeface="Calibri"/>
              </a:rPr>
              <a:t>système</a:t>
            </a:r>
            <a:r>
              <a:rPr sz="1333" spc="-13" dirty="0">
                <a:solidFill>
                  <a:srgbClr val="575757"/>
                </a:solidFill>
                <a:latin typeface="Calibri"/>
                <a:cs typeface="Calibri"/>
              </a:rPr>
              <a:t> </a:t>
            </a:r>
            <a:r>
              <a:rPr sz="1333" dirty="0">
                <a:solidFill>
                  <a:srgbClr val="575757"/>
                </a:solidFill>
                <a:latin typeface="Calibri"/>
                <a:cs typeface="Calibri"/>
              </a:rPr>
              <a:t>électrique</a:t>
            </a:r>
            <a:r>
              <a:rPr sz="1333" dirty="0">
                <a:solidFill>
                  <a:srgbClr val="48A2D3"/>
                </a:solidFill>
                <a:latin typeface="Calibri"/>
                <a:cs typeface="Calibri"/>
              </a:rPr>
              <a:t>|</a:t>
            </a:r>
            <a:r>
              <a:rPr sz="1333" spc="-20" dirty="0">
                <a:solidFill>
                  <a:srgbClr val="48A2D3"/>
                </a:solidFill>
                <a:latin typeface="Calibri"/>
                <a:cs typeface="Calibri"/>
              </a:rPr>
              <a:t> </a:t>
            </a:r>
            <a:r>
              <a:rPr sz="1333" spc="-13" dirty="0">
                <a:solidFill>
                  <a:srgbClr val="575757"/>
                </a:solidFill>
                <a:latin typeface="Calibri"/>
                <a:cs typeface="Calibri"/>
              </a:rPr>
              <a:t>04/11/2025</a:t>
            </a:r>
            <a:r>
              <a:rPr sz="1333" spc="33" dirty="0">
                <a:solidFill>
                  <a:srgbClr val="575757"/>
                </a:solidFill>
                <a:latin typeface="Calibri"/>
                <a:cs typeface="Calibri"/>
              </a:rPr>
              <a:t> </a:t>
            </a:r>
            <a:r>
              <a:rPr sz="1333" dirty="0">
                <a:solidFill>
                  <a:srgbClr val="48A2D3"/>
                </a:solidFill>
                <a:latin typeface="Calibri"/>
                <a:cs typeface="Calibri"/>
              </a:rPr>
              <a:t>|</a:t>
            </a:r>
            <a:r>
              <a:rPr sz="1333" spc="-47" dirty="0">
                <a:solidFill>
                  <a:srgbClr val="48A2D3"/>
                </a:solidFill>
                <a:latin typeface="Calibri"/>
                <a:cs typeface="Calibri"/>
              </a:rPr>
              <a:t> </a:t>
            </a:r>
            <a:r>
              <a:rPr sz="1333" dirty="0">
                <a:solidFill>
                  <a:srgbClr val="575757"/>
                </a:solidFill>
                <a:latin typeface="Calibri"/>
                <a:cs typeface="Calibri"/>
              </a:rPr>
              <a:t>Conférence</a:t>
            </a:r>
            <a:r>
              <a:rPr sz="1333" spc="-7" dirty="0">
                <a:solidFill>
                  <a:srgbClr val="575757"/>
                </a:solidFill>
                <a:latin typeface="Calibri"/>
                <a:cs typeface="Calibri"/>
              </a:rPr>
              <a:t> </a:t>
            </a:r>
            <a:r>
              <a:rPr sz="1333" dirty="0">
                <a:solidFill>
                  <a:srgbClr val="575757"/>
                </a:solidFill>
                <a:latin typeface="Calibri"/>
                <a:cs typeface="Calibri"/>
              </a:rPr>
              <a:t>à</a:t>
            </a:r>
            <a:r>
              <a:rPr sz="1333" spc="-53" dirty="0">
                <a:solidFill>
                  <a:srgbClr val="575757"/>
                </a:solidFill>
                <a:latin typeface="Calibri"/>
                <a:cs typeface="Calibri"/>
              </a:rPr>
              <a:t> </a:t>
            </a:r>
            <a:r>
              <a:rPr sz="1333" spc="-33" dirty="0">
                <a:solidFill>
                  <a:srgbClr val="575757"/>
                </a:solidFill>
                <a:latin typeface="Calibri"/>
                <a:cs typeface="Calibri"/>
              </a:rPr>
              <a:t>HEI</a:t>
            </a:r>
            <a:endParaRPr sz="1333" dirty="0">
              <a:latin typeface="Calibri"/>
              <a:cs typeface="Calibri"/>
            </a:endParaRPr>
          </a:p>
        </p:txBody>
      </p:sp>
      <p:sp>
        <p:nvSpPr>
          <p:cNvPr id="3" name="object 3"/>
          <p:cNvSpPr txBox="1"/>
          <p:nvPr/>
        </p:nvSpPr>
        <p:spPr>
          <a:xfrm>
            <a:off x="595686" y="1767143"/>
            <a:ext cx="7502313" cy="4825466"/>
          </a:xfrm>
          <a:prstGeom prst="rect">
            <a:avLst/>
          </a:prstGeom>
        </p:spPr>
        <p:txBody>
          <a:bodyPr vert="horz" wrap="square" lIns="0" tIns="209973" rIns="0" bIns="0" rtlCol="0">
            <a:spAutoFit/>
          </a:bodyPr>
          <a:lstStyle/>
          <a:p>
            <a:pPr marL="16933">
              <a:spcBef>
                <a:spcPts val="1653"/>
              </a:spcBef>
            </a:pPr>
            <a:r>
              <a:rPr sz="2000" b="1" dirty="0">
                <a:solidFill>
                  <a:srgbClr val="00A6D9"/>
                </a:solidFill>
                <a:latin typeface="Calibri"/>
                <a:cs typeface="Calibri"/>
              </a:rPr>
              <a:t>Rapport</a:t>
            </a:r>
            <a:r>
              <a:rPr sz="2000" b="1" spc="-13" dirty="0">
                <a:solidFill>
                  <a:srgbClr val="00A6D9"/>
                </a:solidFill>
                <a:latin typeface="Calibri"/>
                <a:cs typeface="Calibri"/>
              </a:rPr>
              <a:t> RTE-</a:t>
            </a:r>
            <a:r>
              <a:rPr sz="2000" b="1" dirty="0">
                <a:solidFill>
                  <a:srgbClr val="00A6D9"/>
                </a:solidFill>
                <a:latin typeface="Calibri"/>
                <a:cs typeface="Calibri"/>
              </a:rPr>
              <a:t>AIE</a:t>
            </a:r>
            <a:r>
              <a:rPr sz="2000" b="1" spc="-13" dirty="0">
                <a:solidFill>
                  <a:srgbClr val="00A6D9"/>
                </a:solidFill>
                <a:latin typeface="Calibri"/>
                <a:cs typeface="Calibri"/>
              </a:rPr>
              <a:t> </a:t>
            </a:r>
            <a:r>
              <a:rPr sz="2000" b="1" dirty="0">
                <a:solidFill>
                  <a:srgbClr val="00A6D9"/>
                </a:solidFill>
                <a:latin typeface="Calibri"/>
                <a:cs typeface="Calibri"/>
              </a:rPr>
              <a:t>(janvier</a:t>
            </a:r>
            <a:r>
              <a:rPr sz="2000" b="1" spc="-20" dirty="0">
                <a:solidFill>
                  <a:srgbClr val="00A6D9"/>
                </a:solidFill>
                <a:latin typeface="Calibri"/>
                <a:cs typeface="Calibri"/>
              </a:rPr>
              <a:t> </a:t>
            </a:r>
            <a:r>
              <a:rPr sz="2000" b="1" spc="-13" dirty="0">
                <a:solidFill>
                  <a:srgbClr val="00A6D9"/>
                </a:solidFill>
                <a:latin typeface="Calibri"/>
                <a:cs typeface="Calibri"/>
              </a:rPr>
              <a:t>2021)</a:t>
            </a:r>
            <a:endParaRPr sz="2000" dirty="0">
              <a:latin typeface="Calibri"/>
              <a:cs typeface="Calibri"/>
            </a:endParaRPr>
          </a:p>
          <a:p>
            <a:pPr marL="461422" indent="-292093">
              <a:spcBef>
                <a:spcPts val="1520"/>
              </a:spcBef>
              <a:buClr>
                <a:srgbClr val="00A6D9"/>
              </a:buClr>
              <a:buSzPct val="112500"/>
              <a:buAutoNum type="arabicPeriod"/>
              <a:tabLst>
                <a:tab pos="461422" algn="l"/>
              </a:tabLst>
            </a:pPr>
            <a:r>
              <a:rPr sz="2133" dirty="0">
                <a:latin typeface="Calibri"/>
                <a:cs typeface="Calibri"/>
              </a:rPr>
              <a:t>Stabilité</a:t>
            </a:r>
            <a:r>
              <a:rPr sz="2133" spc="-73" dirty="0">
                <a:latin typeface="Calibri"/>
                <a:cs typeface="Calibri"/>
              </a:rPr>
              <a:t> </a:t>
            </a:r>
            <a:r>
              <a:rPr sz="2133" dirty="0">
                <a:latin typeface="Calibri"/>
                <a:cs typeface="Calibri"/>
              </a:rPr>
              <a:t>sans</a:t>
            </a:r>
            <a:r>
              <a:rPr sz="2133" spc="-47" dirty="0">
                <a:latin typeface="Calibri"/>
                <a:cs typeface="Calibri"/>
              </a:rPr>
              <a:t> </a:t>
            </a:r>
            <a:r>
              <a:rPr sz="2133" dirty="0">
                <a:latin typeface="Calibri"/>
                <a:cs typeface="Calibri"/>
              </a:rPr>
              <a:t>machines</a:t>
            </a:r>
            <a:r>
              <a:rPr sz="2133" spc="-40" dirty="0">
                <a:latin typeface="Calibri"/>
                <a:cs typeface="Calibri"/>
              </a:rPr>
              <a:t> </a:t>
            </a:r>
            <a:r>
              <a:rPr sz="2133" spc="-13" dirty="0">
                <a:latin typeface="Calibri"/>
                <a:cs typeface="Calibri"/>
              </a:rPr>
              <a:t>conventionnelles</a:t>
            </a:r>
            <a:endParaRPr sz="2133" dirty="0">
              <a:latin typeface="Calibri"/>
              <a:cs typeface="Calibri"/>
            </a:endParaRPr>
          </a:p>
          <a:p>
            <a:pPr marL="1008355" lvl="1" indent="-381837">
              <a:spcBef>
                <a:spcPts val="747"/>
              </a:spcBef>
              <a:buClr>
                <a:srgbClr val="00A6D9"/>
              </a:buClr>
              <a:buSzPct val="112500"/>
              <a:buFont typeface="Arial MT"/>
              <a:buChar char="•"/>
              <a:tabLst>
                <a:tab pos="1008355" algn="l"/>
              </a:tabLst>
            </a:pPr>
            <a:r>
              <a:rPr sz="2133" dirty="0">
                <a:latin typeface="Calibri"/>
                <a:cs typeface="Calibri"/>
              </a:rPr>
              <a:t>Solutions</a:t>
            </a:r>
            <a:r>
              <a:rPr sz="2133" spc="-27" dirty="0">
                <a:latin typeface="Calibri"/>
                <a:cs typeface="Calibri"/>
              </a:rPr>
              <a:t> </a:t>
            </a:r>
            <a:r>
              <a:rPr sz="2133" spc="-13" dirty="0">
                <a:latin typeface="Calibri"/>
                <a:cs typeface="Calibri"/>
              </a:rPr>
              <a:t>technologiques</a:t>
            </a:r>
            <a:r>
              <a:rPr sz="2133" dirty="0">
                <a:latin typeface="Calibri"/>
                <a:cs typeface="Calibri"/>
              </a:rPr>
              <a:t> </a:t>
            </a:r>
            <a:r>
              <a:rPr sz="2133" spc="-13" dirty="0">
                <a:latin typeface="Calibri"/>
                <a:cs typeface="Calibri"/>
              </a:rPr>
              <a:t>prometteuses</a:t>
            </a:r>
            <a:r>
              <a:rPr sz="2133" spc="20" dirty="0">
                <a:latin typeface="Calibri"/>
                <a:cs typeface="Calibri"/>
              </a:rPr>
              <a:t> </a:t>
            </a:r>
            <a:r>
              <a:rPr sz="2133" dirty="0">
                <a:latin typeface="Calibri"/>
                <a:cs typeface="Calibri"/>
              </a:rPr>
              <a:t>mais</a:t>
            </a:r>
            <a:r>
              <a:rPr sz="2133" spc="-33" dirty="0">
                <a:latin typeface="Calibri"/>
                <a:cs typeface="Calibri"/>
              </a:rPr>
              <a:t> </a:t>
            </a:r>
            <a:r>
              <a:rPr sz="2133" dirty="0">
                <a:latin typeface="Calibri"/>
                <a:cs typeface="Calibri"/>
              </a:rPr>
              <a:t>à</a:t>
            </a:r>
            <a:r>
              <a:rPr sz="2133" spc="-20" dirty="0">
                <a:latin typeface="Calibri"/>
                <a:cs typeface="Calibri"/>
              </a:rPr>
              <a:t> </a:t>
            </a:r>
            <a:r>
              <a:rPr sz="2133" spc="-13" dirty="0">
                <a:latin typeface="Calibri"/>
                <a:cs typeface="Calibri"/>
              </a:rPr>
              <a:t>généraliser.</a:t>
            </a:r>
            <a:endParaRPr sz="2133" dirty="0">
              <a:latin typeface="Calibri"/>
              <a:cs typeface="Calibri"/>
            </a:endParaRPr>
          </a:p>
          <a:p>
            <a:pPr marL="1008355" lvl="1" indent="-381837">
              <a:spcBef>
                <a:spcPts val="807"/>
              </a:spcBef>
              <a:buClr>
                <a:srgbClr val="00A6D9"/>
              </a:buClr>
              <a:buSzPct val="112500"/>
              <a:buFont typeface="Arial MT"/>
              <a:buChar char="•"/>
              <a:tabLst>
                <a:tab pos="1008355" algn="l"/>
              </a:tabLst>
            </a:pPr>
            <a:r>
              <a:rPr sz="2133" dirty="0">
                <a:latin typeface="Calibri"/>
                <a:cs typeface="Calibri"/>
              </a:rPr>
              <a:t>Cas</a:t>
            </a:r>
            <a:r>
              <a:rPr sz="2133" spc="-47" dirty="0">
                <a:latin typeface="Calibri"/>
                <a:cs typeface="Calibri"/>
              </a:rPr>
              <a:t> </a:t>
            </a:r>
            <a:r>
              <a:rPr sz="2133" dirty="0">
                <a:latin typeface="Calibri"/>
                <a:cs typeface="Calibri"/>
              </a:rPr>
              <a:t>particulier</a:t>
            </a:r>
            <a:r>
              <a:rPr sz="2133" spc="-67" dirty="0">
                <a:latin typeface="Calibri"/>
                <a:cs typeface="Calibri"/>
              </a:rPr>
              <a:t> </a:t>
            </a:r>
            <a:r>
              <a:rPr sz="2133" dirty="0">
                <a:latin typeface="Calibri"/>
                <a:cs typeface="Calibri"/>
              </a:rPr>
              <a:t>du</a:t>
            </a:r>
            <a:r>
              <a:rPr sz="2133" spc="-40" dirty="0">
                <a:latin typeface="Calibri"/>
                <a:cs typeface="Calibri"/>
              </a:rPr>
              <a:t> </a:t>
            </a:r>
            <a:r>
              <a:rPr sz="2133" dirty="0">
                <a:latin typeface="Calibri"/>
                <a:cs typeface="Calibri"/>
              </a:rPr>
              <a:t>photovoltaïque</a:t>
            </a:r>
            <a:r>
              <a:rPr sz="2133" spc="-40" dirty="0">
                <a:latin typeface="Calibri"/>
                <a:cs typeface="Calibri"/>
              </a:rPr>
              <a:t> </a:t>
            </a:r>
            <a:r>
              <a:rPr sz="2133" dirty="0">
                <a:latin typeface="Calibri"/>
                <a:cs typeface="Calibri"/>
              </a:rPr>
              <a:t>distribué</a:t>
            </a:r>
            <a:r>
              <a:rPr sz="2133" spc="-47" dirty="0">
                <a:latin typeface="Calibri"/>
                <a:cs typeface="Calibri"/>
              </a:rPr>
              <a:t> </a:t>
            </a:r>
            <a:r>
              <a:rPr sz="2133" dirty="0">
                <a:latin typeface="Calibri"/>
                <a:cs typeface="Calibri"/>
              </a:rPr>
              <a:t>à</a:t>
            </a:r>
            <a:r>
              <a:rPr sz="2133" spc="-40" dirty="0">
                <a:latin typeface="Calibri"/>
                <a:cs typeface="Calibri"/>
              </a:rPr>
              <a:t> </a:t>
            </a:r>
            <a:r>
              <a:rPr sz="2133" spc="-13" dirty="0">
                <a:latin typeface="Calibri"/>
                <a:cs typeface="Calibri"/>
              </a:rPr>
              <a:t>surveiller.</a:t>
            </a:r>
            <a:endParaRPr sz="2133" dirty="0">
              <a:latin typeface="Calibri"/>
              <a:cs typeface="Calibri"/>
            </a:endParaRPr>
          </a:p>
          <a:p>
            <a:pPr marL="461422" indent="-292093">
              <a:spcBef>
                <a:spcPts val="533"/>
              </a:spcBef>
              <a:buClr>
                <a:srgbClr val="00A6D9"/>
              </a:buClr>
              <a:buSzPct val="112500"/>
              <a:buAutoNum type="arabicPeriod"/>
              <a:tabLst>
                <a:tab pos="461422" algn="l"/>
              </a:tabLst>
            </a:pPr>
            <a:r>
              <a:rPr sz="2133" dirty="0">
                <a:latin typeface="Calibri"/>
                <a:cs typeface="Calibri"/>
              </a:rPr>
              <a:t>Nouveaux</a:t>
            </a:r>
            <a:r>
              <a:rPr sz="2133" spc="-60" dirty="0">
                <a:latin typeface="Calibri"/>
                <a:cs typeface="Calibri"/>
              </a:rPr>
              <a:t> </a:t>
            </a:r>
            <a:r>
              <a:rPr sz="2133" dirty="0">
                <a:latin typeface="Calibri"/>
                <a:cs typeface="Calibri"/>
              </a:rPr>
              <a:t>services</a:t>
            </a:r>
            <a:r>
              <a:rPr sz="2133" spc="-33" dirty="0">
                <a:latin typeface="Calibri"/>
                <a:cs typeface="Calibri"/>
              </a:rPr>
              <a:t> </a:t>
            </a:r>
            <a:r>
              <a:rPr sz="2133" dirty="0">
                <a:latin typeface="Calibri"/>
                <a:cs typeface="Calibri"/>
              </a:rPr>
              <a:t>pour</a:t>
            </a:r>
            <a:r>
              <a:rPr sz="2133" spc="-60" dirty="0">
                <a:latin typeface="Calibri"/>
                <a:cs typeface="Calibri"/>
              </a:rPr>
              <a:t> </a:t>
            </a:r>
            <a:r>
              <a:rPr sz="2133" dirty="0">
                <a:latin typeface="Calibri"/>
                <a:cs typeface="Calibri"/>
              </a:rPr>
              <a:t>compenser</a:t>
            </a:r>
            <a:r>
              <a:rPr sz="2133" spc="-27" dirty="0">
                <a:latin typeface="Calibri"/>
                <a:cs typeface="Calibri"/>
              </a:rPr>
              <a:t> </a:t>
            </a:r>
            <a:r>
              <a:rPr sz="2133" dirty="0">
                <a:latin typeface="Calibri"/>
                <a:cs typeface="Calibri"/>
              </a:rPr>
              <a:t>la</a:t>
            </a:r>
            <a:r>
              <a:rPr sz="2133" spc="-87" dirty="0">
                <a:latin typeface="Calibri"/>
                <a:cs typeface="Calibri"/>
              </a:rPr>
              <a:t> </a:t>
            </a:r>
            <a:r>
              <a:rPr sz="2133" dirty="0">
                <a:latin typeface="Calibri"/>
                <a:cs typeface="Calibri"/>
              </a:rPr>
              <a:t>baisse</a:t>
            </a:r>
            <a:r>
              <a:rPr sz="2133" spc="-87" dirty="0">
                <a:latin typeface="Calibri"/>
                <a:cs typeface="Calibri"/>
              </a:rPr>
              <a:t> </a:t>
            </a:r>
            <a:r>
              <a:rPr sz="2133" spc="-13" dirty="0">
                <a:latin typeface="Calibri"/>
                <a:cs typeface="Calibri"/>
              </a:rPr>
              <a:t>d’inertie</a:t>
            </a:r>
            <a:endParaRPr sz="2133" dirty="0">
              <a:latin typeface="Calibri"/>
              <a:cs typeface="Calibri"/>
            </a:endParaRPr>
          </a:p>
          <a:p>
            <a:pPr marL="1008355" lvl="1" indent="-381837">
              <a:spcBef>
                <a:spcPts val="747"/>
              </a:spcBef>
              <a:buClr>
                <a:srgbClr val="00A6D9"/>
              </a:buClr>
              <a:buSzPct val="112500"/>
              <a:buFont typeface="Arial MT"/>
              <a:buChar char="•"/>
              <a:tabLst>
                <a:tab pos="1008355" algn="l"/>
              </a:tabLst>
            </a:pPr>
            <a:r>
              <a:rPr sz="2133" dirty="0">
                <a:latin typeface="Calibri"/>
                <a:cs typeface="Calibri"/>
              </a:rPr>
              <a:t>«</a:t>
            </a:r>
            <a:r>
              <a:rPr sz="2133" spc="-33" dirty="0">
                <a:latin typeface="Calibri"/>
                <a:cs typeface="Calibri"/>
              </a:rPr>
              <a:t> </a:t>
            </a:r>
            <a:r>
              <a:rPr sz="2133" dirty="0">
                <a:latin typeface="Calibri"/>
                <a:cs typeface="Calibri"/>
              </a:rPr>
              <a:t>Réglage</a:t>
            </a:r>
            <a:r>
              <a:rPr sz="2133" spc="-40" dirty="0">
                <a:latin typeface="Calibri"/>
                <a:cs typeface="Calibri"/>
              </a:rPr>
              <a:t> </a:t>
            </a:r>
            <a:r>
              <a:rPr sz="2133" dirty="0">
                <a:latin typeface="Calibri"/>
                <a:cs typeface="Calibri"/>
              </a:rPr>
              <a:t>rapide</a:t>
            </a:r>
            <a:r>
              <a:rPr sz="2133" spc="-40" dirty="0">
                <a:latin typeface="Calibri"/>
                <a:cs typeface="Calibri"/>
              </a:rPr>
              <a:t> </a:t>
            </a:r>
            <a:r>
              <a:rPr sz="2133" dirty="0">
                <a:latin typeface="Calibri"/>
                <a:cs typeface="Calibri"/>
              </a:rPr>
              <a:t>de</a:t>
            </a:r>
            <a:r>
              <a:rPr sz="2133" spc="-27" dirty="0">
                <a:latin typeface="Calibri"/>
                <a:cs typeface="Calibri"/>
              </a:rPr>
              <a:t> </a:t>
            </a:r>
            <a:r>
              <a:rPr sz="2133" dirty="0">
                <a:latin typeface="Calibri"/>
                <a:cs typeface="Calibri"/>
              </a:rPr>
              <a:t>fréquence</a:t>
            </a:r>
            <a:r>
              <a:rPr sz="2133" spc="-13" dirty="0">
                <a:latin typeface="Calibri"/>
                <a:cs typeface="Calibri"/>
              </a:rPr>
              <a:t> </a:t>
            </a:r>
            <a:r>
              <a:rPr sz="2133" dirty="0">
                <a:latin typeface="Calibri"/>
                <a:cs typeface="Calibri"/>
              </a:rPr>
              <a:t>»</a:t>
            </a:r>
            <a:r>
              <a:rPr sz="2133" spc="-33" dirty="0">
                <a:latin typeface="Calibri"/>
                <a:cs typeface="Calibri"/>
              </a:rPr>
              <a:t> </a:t>
            </a:r>
            <a:r>
              <a:rPr sz="2133" dirty="0">
                <a:latin typeface="Calibri"/>
                <a:cs typeface="Calibri"/>
              </a:rPr>
              <a:t>/</a:t>
            </a:r>
            <a:r>
              <a:rPr sz="2133" spc="-40" dirty="0">
                <a:latin typeface="Calibri"/>
                <a:cs typeface="Calibri"/>
              </a:rPr>
              <a:t> </a:t>
            </a:r>
            <a:r>
              <a:rPr sz="2133" dirty="0">
                <a:latin typeface="Calibri"/>
                <a:cs typeface="Calibri"/>
              </a:rPr>
              <a:t>Inertie</a:t>
            </a:r>
            <a:r>
              <a:rPr sz="2133" spc="-27" dirty="0">
                <a:latin typeface="Calibri"/>
                <a:cs typeface="Calibri"/>
              </a:rPr>
              <a:t> </a:t>
            </a:r>
            <a:r>
              <a:rPr sz="2133" spc="-13" dirty="0">
                <a:latin typeface="Calibri"/>
                <a:cs typeface="Calibri"/>
              </a:rPr>
              <a:t>synthétique.</a:t>
            </a:r>
            <a:endParaRPr sz="2133" dirty="0">
              <a:latin typeface="Calibri"/>
              <a:cs typeface="Calibri"/>
            </a:endParaRPr>
          </a:p>
          <a:p>
            <a:pPr marL="462268" indent="-292939">
              <a:spcBef>
                <a:spcPts val="533"/>
              </a:spcBef>
              <a:buClr>
                <a:srgbClr val="00A6D9"/>
              </a:buClr>
              <a:buSzPct val="112500"/>
              <a:buAutoNum type="arabicPeriod"/>
              <a:tabLst>
                <a:tab pos="462268" algn="l"/>
              </a:tabLst>
            </a:pPr>
            <a:r>
              <a:rPr sz="2133" dirty="0">
                <a:latin typeface="Calibri"/>
                <a:cs typeface="Calibri"/>
              </a:rPr>
              <a:t>Aller</a:t>
            </a:r>
            <a:r>
              <a:rPr sz="2133" spc="-60" dirty="0">
                <a:latin typeface="Calibri"/>
                <a:cs typeface="Calibri"/>
              </a:rPr>
              <a:t> </a:t>
            </a:r>
            <a:r>
              <a:rPr sz="2133" dirty="0">
                <a:latin typeface="Calibri"/>
                <a:cs typeface="Calibri"/>
              </a:rPr>
              <a:t>plus</a:t>
            </a:r>
            <a:r>
              <a:rPr sz="2133" spc="-53" dirty="0">
                <a:latin typeface="Calibri"/>
                <a:cs typeface="Calibri"/>
              </a:rPr>
              <a:t> </a:t>
            </a:r>
            <a:r>
              <a:rPr sz="2133" dirty="0">
                <a:latin typeface="Calibri"/>
                <a:cs typeface="Calibri"/>
              </a:rPr>
              <a:t>loin</a:t>
            </a:r>
            <a:r>
              <a:rPr sz="2133" spc="-60" dirty="0">
                <a:latin typeface="Calibri"/>
                <a:cs typeface="Calibri"/>
              </a:rPr>
              <a:t> </a:t>
            </a:r>
            <a:r>
              <a:rPr sz="2133" dirty="0">
                <a:latin typeface="Calibri"/>
                <a:cs typeface="Calibri"/>
              </a:rPr>
              <a:t>(&gt;60–80%</a:t>
            </a:r>
            <a:r>
              <a:rPr sz="2133" spc="33" dirty="0">
                <a:latin typeface="Calibri"/>
                <a:cs typeface="Calibri"/>
              </a:rPr>
              <a:t> </a:t>
            </a:r>
            <a:r>
              <a:rPr sz="2133" dirty="0">
                <a:latin typeface="Calibri"/>
                <a:cs typeface="Calibri"/>
              </a:rPr>
              <a:t>ENR</a:t>
            </a:r>
            <a:r>
              <a:rPr sz="2133" spc="-33" dirty="0">
                <a:latin typeface="Calibri"/>
                <a:cs typeface="Calibri"/>
              </a:rPr>
              <a:t> </a:t>
            </a:r>
            <a:r>
              <a:rPr sz="2133" spc="-13" dirty="0">
                <a:latin typeface="Calibri"/>
                <a:cs typeface="Calibri"/>
              </a:rPr>
              <a:t>instantanés)</a:t>
            </a:r>
            <a:endParaRPr sz="2133" dirty="0">
              <a:latin typeface="Calibri"/>
              <a:cs typeface="Calibri"/>
            </a:endParaRPr>
          </a:p>
          <a:p>
            <a:pPr marL="1008355" lvl="1" indent="-381837">
              <a:spcBef>
                <a:spcPts val="747"/>
              </a:spcBef>
              <a:buClr>
                <a:srgbClr val="00A6D9"/>
              </a:buClr>
              <a:buSzPct val="112500"/>
              <a:buFont typeface="Arial MT"/>
              <a:buChar char="•"/>
              <a:tabLst>
                <a:tab pos="1008355" algn="l"/>
              </a:tabLst>
            </a:pPr>
            <a:r>
              <a:rPr sz="2133" dirty="0">
                <a:latin typeface="Calibri"/>
                <a:cs typeface="Calibri"/>
              </a:rPr>
              <a:t>Compensateurs</a:t>
            </a:r>
            <a:r>
              <a:rPr sz="2133" spc="-120" dirty="0">
                <a:latin typeface="Calibri"/>
                <a:cs typeface="Calibri"/>
              </a:rPr>
              <a:t> </a:t>
            </a:r>
            <a:r>
              <a:rPr sz="2133" spc="-13" dirty="0">
                <a:latin typeface="Calibri"/>
                <a:cs typeface="Calibri"/>
              </a:rPr>
              <a:t>synchrones</a:t>
            </a:r>
            <a:endParaRPr sz="2133" dirty="0">
              <a:latin typeface="Calibri"/>
              <a:cs typeface="Calibri"/>
            </a:endParaRPr>
          </a:p>
          <a:p>
            <a:pPr marL="1008355" lvl="1" indent="-381837">
              <a:spcBef>
                <a:spcPts val="800"/>
              </a:spcBef>
              <a:buClr>
                <a:srgbClr val="00A6D9"/>
              </a:buClr>
              <a:buSzPct val="112500"/>
              <a:buFont typeface="Arial MT"/>
              <a:buChar char="•"/>
              <a:tabLst>
                <a:tab pos="1008355" algn="l"/>
              </a:tabLst>
            </a:pPr>
            <a:r>
              <a:rPr sz="2133" dirty="0">
                <a:latin typeface="Calibri"/>
                <a:cs typeface="Calibri"/>
              </a:rPr>
              <a:t>Convertisseurs</a:t>
            </a:r>
            <a:r>
              <a:rPr sz="2133" spc="-20" dirty="0">
                <a:latin typeface="Calibri"/>
                <a:cs typeface="Calibri"/>
              </a:rPr>
              <a:t> </a:t>
            </a:r>
            <a:r>
              <a:rPr sz="2133" dirty="0">
                <a:latin typeface="Calibri"/>
                <a:cs typeface="Calibri"/>
              </a:rPr>
              <a:t>«</a:t>
            </a:r>
            <a:r>
              <a:rPr sz="2133" spc="-40" dirty="0">
                <a:latin typeface="Calibri"/>
                <a:cs typeface="Calibri"/>
              </a:rPr>
              <a:t> </a:t>
            </a:r>
            <a:r>
              <a:rPr sz="2133" spc="-13" dirty="0">
                <a:latin typeface="Calibri"/>
                <a:cs typeface="Calibri"/>
              </a:rPr>
              <a:t>grid-</a:t>
            </a:r>
            <a:r>
              <a:rPr sz="2133" dirty="0">
                <a:latin typeface="Calibri"/>
                <a:cs typeface="Calibri"/>
              </a:rPr>
              <a:t>forming</a:t>
            </a:r>
            <a:r>
              <a:rPr sz="2133" spc="-67" dirty="0">
                <a:latin typeface="Calibri"/>
                <a:cs typeface="Calibri"/>
              </a:rPr>
              <a:t> »</a:t>
            </a:r>
            <a:endParaRPr sz="2133" dirty="0">
              <a:latin typeface="Calibri"/>
              <a:cs typeface="Calibri"/>
            </a:endParaRPr>
          </a:p>
          <a:p>
            <a:pPr marL="1008355" lvl="1" indent="-381837">
              <a:spcBef>
                <a:spcPts val="800"/>
              </a:spcBef>
              <a:buClr>
                <a:srgbClr val="00A6D9"/>
              </a:buClr>
              <a:buSzPct val="112500"/>
              <a:buFont typeface="Arial MT"/>
              <a:buChar char="•"/>
              <a:tabLst>
                <a:tab pos="1008355" algn="l"/>
              </a:tabLst>
            </a:pPr>
            <a:r>
              <a:rPr sz="2133" dirty="0">
                <a:latin typeface="Calibri"/>
                <a:cs typeface="Calibri"/>
              </a:rPr>
              <a:t>Nouveaux</a:t>
            </a:r>
            <a:r>
              <a:rPr sz="2133" spc="-113" dirty="0">
                <a:latin typeface="Calibri"/>
                <a:cs typeface="Calibri"/>
              </a:rPr>
              <a:t> </a:t>
            </a:r>
            <a:r>
              <a:rPr sz="2133" dirty="0">
                <a:latin typeface="Calibri"/>
                <a:cs typeface="Calibri"/>
              </a:rPr>
              <a:t>services</a:t>
            </a:r>
            <a:r>
              <a:rPr sz="2133" spc="-100" dirty="0">
                <a:latin typeface="Calibri"/>
                <a:cs typeface="Calibri"/>
              </a:rPr>
              <a:t> </a:t>
            </a:r>
            <a:r>
              <a:rPr sz="2133" spc="-13" dirty="0">
                <a:latin typeface="Calibri"/>
                <a:cs typeface="Calibri"/>
              </a:rPr>
              <a:t>concurrentiels.</a:t>
            </a:r>
            <a:endParaRPr sz="2133" dirty="0">
              <a:latin typeface="Calibri"/>
              <a:cs typeface="Calibri"/>
            </a:endParaRPr>
          </a:p>
          <a:p>
            <a:pPr marL="461422" indent="-292093">
              <a:spcBef>
                <a:spcPts val="540"/>
              </a:spcBef>
              <a:buClr>
                <a:srgbClr val="00A6D9"/>
              </a:buClr>
              <a:buSzPct val="112500"/>
              <a:buAutoNum type="arabicPeriod"/>
              <a:tabLst>
                <a:tab pos="461422" algn="l"/>
              </a:tabLst>
            </a:pPr>
            <a:r>
              <a:rPr sz="2133" dirty="0">
                <a:latin typeface="Calibri"/>
                <a:cs typeface="Calibri"/>
              </a:rPr>
              <a:t>Arbitrage</a:t>
            </a:r>
            <a:r>
              <a:rPr sz="2133" spc="-40" dirty="0">
                <a:latin typeface="Calibri"/>
                <a:cs typeface="Calibri"/>
              </a:rPr>
              <a:t> </a:t>
            </a:r>
            <a:r>
              <a:rPr sz="2133" dirty="0">
                <a:latin typeface="Calibri"/>
                <a:cs typeface="Calibri"/>
              </a:rPr>
              <a:t>coûts</a:t>
            </a:r>
            <a:r>
              <a:rPr sz="2133" spc="-33" dirty="0">
                <a:latin typeface="Calibri"/>
                <a:cs typeface="Calibri"/>
              </a:rPr>
              <a:t> </a:t>
            </a:r>
            <a:r>
              <a:rPr sz="2133" dirty="0">
                <a:latin typeface="Calibri"/>
                <a:cs typeface="Calibri"/>
              </a:rPr>
              <a:t>/</a:t>
            </a:r>
            <a:r>
              <a:rPr sz="2133" spc="-47" dirty="0">
                <a:latin typeface="Calibri"/>
                <a:cs typeface="Calibri"/>
              </a:rPr>
              <a:t> </a:t>
            </a:r>
            <a:r>
              <a:rPr sz="2133" dirty="0">
                <a:latin typeface="Calibri"/>
                <a:cs typeface="Calibri"/>
              </a:rPr>
              <a:t>sûreté</a:t>
            </a:r>
            <a:r>
              <a:rPr sz="2133" spc="-27" dirty="0">
                <a:latin typeface="Calibri"/>
                <a:cs typeface="Calibri"/>
              </a:rPr>
              <a:t> </a:t>
            </a:r>
            <a:r>
              <a:rPr sz="2133" dirty="0">
                <a:latin typeface="Calibri"/>
                <a:cs typeface="Calibri"/>
              </a:rPr>
              <a:t>à</a:t>
            </a:r>
            <a:r>
              <a:rPr sz="2133" spc="-53" dirty="0">
                <a:latin typeface="Calibri"/>
                <a:cs typeface="Calibri"/>
              </a:rPr>
              <a:t> </a:t>
            </a:r>
            <a:r>
              <a:rPr sz="2133" dirty="0">
                <a:latin typeface="Calibri"/>
                <a:cs typeface="Calibri"/>
              </a:rPr>
              <a:t>réaliser</a:t>
            </a:r>
            <a:r>
              <a:rPr sz="2133" spc="-40" dirty="0">
                <a:latin typeface="Calibri"/>
                <a:cs typeface="Calibri"/>
              </a:rPr>
              <a:t> </a:t>
            </a:r>
            <a:r>
              <a:rPr sz="2133" dirty="0">
                <a:latin typeface="Calibri"/>
                <a:cs typeface="Calibri"/>
              </a:rPr>
              <a:t>par</a:t>
            </a:r>
            <a:r>
              <a:rPr sz="2133" spc="-47" dirty="0">
                <a:latin typeface="Calibri"/>
                <a:cs typeface="Calibri"/>
              </a:rPr>
              <a:t> </a:t>
            </a:r>
            <a:r>
              <a:rPr sz="2133" dirty="0">
                <a:latin typeface="Calibri"/>
                <a:cs typeface="Calibri"/>
              </a:rPr>
              <a:t>les</a:t>
            </a:r>
            <a:r>
              <a:rPr sz="2133" spc="-53" dirty="0">
                <a:latin typeface="Calibri"/>
                <a:cs typeface="Calibri"/>
              </a:rPr>
              <a:t> </a:t>
            </a:r>
            <a:r>
              <a:rPr sz="2133" dirty="0">
                <a:latin typeface="Calibri"/>
                <a:cs typeface="Calibri"/>
              </a:rPr>
              <a:t>pouvoirs</a:t>
            </a:r>
            <a:r>
              <a:rPr sz="2133" spc="-20" dirty="0">
                <a:latin typeface="Calibri"/>
                <a:cs typeface="Calibri"/>
              </a:rPr>
              <a:t> </a:t>
            </a:r>
            <a:r>
              <a:rPr sz="2133" spc="-13" dirty="0">
                <a:latin typeface="Calibri"/>
                <a:cs typeface="Calibri"/>
              </a:rPr>
              <a:t>publics</a:t>
            </a:r>
            <a:endParaRPr sz="2133" dirty="0">
              <a:latin typeface="Calibri"/>
              <a:cs typeface="Calibri"/>
            </a:endParaRPr>
          </a:p>
        </p:txBody>
      </p:sp>
      <p:pic>
        <p:nvPicPr>
          <p:cNvPr id="6" name="Image 5">
            <a:extLst>
              <a:ext uri="{FF2B5EF4-FFF2-40B4-BE49-F238E27FC236}">
                <a16:creationId xmlns:a16="http://schemas.microsoft.com/office/drawing/2014/main" id="{27BF6F01-C4E5-1E5A-2E76-E2E791779100}"/>
              </a:ext>
            </a:extLst>
          </p:cNvPr>
          <p:cNvPicPr>
            <a:picLocks noChangeAspect="1"/>
          </p:cNvPicPr>
          <p:nvPr/>
        </p:nvPicPr>
        <p:blipFill>
          <a:blip r:embed="rId2"/>
          <a:stretch>
            <a:fillRect/>
          </a:stretch>
        </p:blipFill>
        <p:spPr>
          <a:xfrm>
            <a:off x="746603" y="18383"/>
            <a:ext cx="1442761" cy="708780"/>
          </a:xfrm>
          <a:prstGeom prst="rect">
            <a:avLst/>
          </a:prstGeom>
        </p:spPr>
      </p:pic>
      <p:pic>
        <p:nvPicPr>
          <p:cNvPr id="7" name="Image 6">
            <a:extLst>
              <a:ext uri="{FF2B5EF4-FFF2-40B4-BE49-F238E27FC236}">
                <a16:creationId xmlns:a16="http://schemas.microsoft.com/office/drawing/2014/main" id="{36E80B32-C90C-1928-1E34-FFF768992A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7207" y="101748"/>
            <a:ext cx="2239153" cy="690792"/>
          </a:xfrm>
          <a:prstGeom prst="rect">
            <a:avLst/>
          </a:prstGeom>
          <a:noFill/>
        </p:spPr>
      </p:pic>
      <p:pic>
        <p:nvPicPr>
          <p:cNvPr id="8" name="Image 7">
            <a:extLst>
              <a:ext uri="{FF2B5EF4-FFF2-40B4-BE49-F238E27FC236}">
                <a16:creationId xmlns:a16="http://schemas.microsoft.com/office/drawing/2014/main" id="{E92D099C-2B55-ED7A-67D6-2DA45C2AB55C}"/>
              </a:ext>
            </a:extLst>
          </p:cNvPr>
          <p:cNvPicPr>
            <a:picLocks noChangeAspect="1"/>
          </p:cNvPicPr>
          <p:nvPr/>
        </p:nvPicPr>
        <p:blipFill>
          <a:blip r:embed="rId4"/>
          <a:stretch>
            <a:fillRect/>
          </a:stretch>
        </p:blipFill>
        <p:spPr>
          <a:xfrm>
            <a:off x="5577774" y="18383"/>
            <a:ext cx="2084267" cy="774157"/>
          </a:xfrm>
          <a:prstGeom prst="rect">
            <a:avLst/>
          </a:prstGeom>
        </p:spPr>
      </p:pic>
      <p:pic>
        <p:nvPicPr>
          <p:cNvPr id="9" name="Image 8">
            <a:extLst>
              <a:ext uri="{FF2B5EF4-FFF2-40B4-BE49-F238E27FC236}">
                <a16:creationId xmlns:a16="http://schemas.microsoft.com/office/drawing/2014/main" id="{E6B3206D-1EBD-3BC2-FFE5-0C9A48CAFF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757" y="48133"/>
            <a:ext cx="1504344" cy="744407"/>
          </a:xfrm>
          <a:prstGeom prst="rect">
            <a:avLst/>
          </a:prstGeom>
          <a:noFill/>
        </p:spPr>
      </p:pic>
      <p:pic>
        <p:nvPicPr>
          <p:cNvPr id="10" name="Image 9">
            <a:extLst>
              <a:ext uri="{FF2B5EF4-FFF2-40B4-BE49-F238E27FC236}">
                <a16:creationId xmlns:a16="http://schemas.microsoft.com/office/drawing/2014/main" id="{DB45217B-46B2-EB1E-0569-BC880111A7A5}"/>
              </a:ext>
            </a:extLst>
          </p:cNvPr>
          <p:cNvPicPr>
            <a:picLocks noChangeAspect="1"/>
          </p:cNvPicPr>
          <p:nvPr/>
        </p:nvPicPr>
        <p:blipFill>
          <a:blip r:embed="rId6"/>
          <a:stretch>
            <a:fillRect/>
          </a:stretch>
        </p:blipFill>
        <p:spPr>
          <a:xfrm>
            <a:off x="10599580" y="0"/>
            <a:ext cx="739111" cy="79254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2892" y="6256257"/>
            <a:ext cx="6131560" cy="345522"/>
          </a:xfrm>
          <a:prstGeom prst="rect">
            <a:avLst/>
          </a:prstGeom>
        </p:spPr>
        <p:txBody>
          <a:bodyPr vert="horz" wrap="square" lIns="0" tIns="16933" rIns="0" bIns="0" rtlCol="0">
            <a:spAutoFit/>
          </a:bodyPr>
          <a:lstStyle/>
          <a:p>
            <a:pPr marL="16933" marR="6773" indent="54185">
              <a:spcBef>
                <a:spcPts val="133"/>
              </a:spcBef>
            </a:pPr>
            <a:r>
              <a:rPr sz="1067" dirty="0">
                <a:solidFill>
                  <a:srgbClr val="FFFFFF"/>
                </a:solidFill>
                <a:latin typeface="Calibri"/>
                <a:cs typeface="Calibri"/>
              </a:rPr>
              <a:t>Copyright</a:t>
            </a:r>
            <a:r>
              <a:rPr sz="1067" spc="-13" dirty="0">
                <a:solidFill>
                  <a:srgbClr val="FFFFFF"/>
                </a:solidFill>
                <a:latin typeface="Calibri"/>
                <a:cs typeface="Calibri"/>
              </a:rPr>
              <a:t> </a:t>
            </a:r>
            <a:r>
              <a:rPr sz="1067" dirty="0">
                <a:solidFill>
                  <a:srgbClr val="FFFFFF"/>
                </a:solidFill>
                <a:latin typeface="Calibri"/>
                <a:cs typeface="Calibri"/>
              </a:rPr>
              <a:t>RTE</a:t>
            </a:r>
            <a:r>
              <a:rPr sz="1067" spc="-7" dirty="0">
                <a:solidFill>
                  <a:srgbClr val="FFFFFF"/>
                </a:solidFill>
                <a:latin typeface="Calibri"/>
                <a:cs typeface="Calibri"/>
              </a:rPr>
              <a:t> </a:t>
            </a:r>
            <a:r>
              <a:rPr sz="1067" dirty="0">
                <a:solidFill>
                  <a:srgbClr val="FFFFFF"/>
                </a:solidFill>
                <a:latin typeface="Calibri"/>
                <a:cs typeface="Calibri"/>
              </a:rPr>
              <a:t>–</a:t>
            </a:r>
            <a:r>
              <a:rPr sz="1067" spc="-13" dirty="0">
                <a:solidFill>
                  <a:srgbClr val="FFFFFF"/>
                </a:solidFill>
                <a:latin typeface="Calibri"/>
                <a:cs typeface="Calibri"/>
              </a:rPr>
              <a:t> 2021.</a:t>
            </a:r>
            <a:r>
              <a:rPr sz="1067" spc="-67" dirty="0">
                <a:solidFill>
                  <a:srgbClr val="FFFFFF"/>
                </a:solidFill>
                <a:latin typeface="Calibri"/>
                <a:cs typeface="Calibri"/>
              </a:rPr>
              <a:t> </a:t>
            </a:r>
            <a:r>
              <a:rPr sz="1067" dirty="0">
                <a:solidFill>
                  <a:srgbClr val="FFFFFF"/>
                </a:solidFill>
                <a:latin typeface="Calibri"/>
                <a:cs typeface="Calibri"/>
              </a:rPr>
              <a:t>Ce</a:t>
            </a:r>
            <a:r>
              <a:rPr sz="1067" spc="-7" dirty="0">
                <a:solidFill>
                  <a:srgbClr val="FFFFFF"/>
                </a:solidFill>
                <a:latin typeface="Calibri"/>
                <a:cs typeface="Calibri"/>
              </a:rPr>
              <a:t> </a:t>
            </a:r>
            <a:r>
              <a:rPr sz="1067" dirty="0">
                <a:solidFill>
                  <a:srgbClr val="FFFFFF"/>
                </a:solidFill>
                <a:latin typeface="Calibri"/>
                <a:cs typeface="Calibri"/>
              </a:rPr>
              <a:t>document</a:t>
            </a:r>
            <a:r>
              <a:rPr sz="1067" spc="-13" dirty="0">
                <a:solidFill>
                  <a:srgbClr val="FFFFFF"/>
                </a:solidFill>
                <a:latin typeface="Calibri"/>
                <a:cs typeface="Calibri"/>
              </a:rPr>
              <a:t> </a:t>
            </a:r>
            <a:r>
              <a:rPr sz="1067" dirty="0">
                <a:solidFill>
                  <a:srgbClr val="FFFFFF"/>
                </a:solidFill>
                <a:latin typeface="Calibri"/>
                <a:cs typeface="Calibri"/>
              </a:rPr>
              <a:t>est</a:t>
            </a:r>
            <a:r>
              <a:rPr sz="1067" spc="-13" dirty="0">
                <a:solidFill>
                  <a:srgbClr val="FFFFFF"/>
                </a:solidFill>
                <a:latin typeface="Calibri"/>
                <a:cs typeface="Calibri"/>
              </a:rPr>
              <a:t> </a:t>
            </a:r>
            <a:r>
              <a:rPr sz="1067" dirty="0">
                <a:solidFill>
                  <a:srgbClr val="FFFFFF"/>
                </a:solidFill>
                <a:latin typeface="Calibri"/>
                <a:cs typeface="Calibri"/>
              </a:rPr>
              <a:t>la</a:t>
            </a:r>
            <a:r>
              <a:rPr sz="1067" spc="7" dirty="0">
                <a:solidFill>
                  <a:srgbClr val="FFFFFF"/>
                </a:solidFill>
                <a:latin typeface="Calibri"/>
                <a:cs typeface="Calibri"/>
              </a:rPr>
              <a:t> </a:t>
            </a:r>
            <a:r>
              <a:rPr sz="1067" dirty="0">
                <a:solidFill>
                  <a:srgbClr val="FFFFFF"/>
                </a:solidFill>
                <a:latin typeface="Calibri"/>
                <a:cs typeface="Calibri"/>
              </a:rPr>
              <a:t>propriété</a:t>
            </a:r>
            <a:r>
              <a:rPr sz="1067" spc="7" dirty="0">
                <a:solidFill>
                  <a:srgbClr val="FFFFFF"/>
                </a:solidFill>
                <a:latin typeface="Calibri"/>
                <a:cs typeface="Calibri"/>
              </a:rPr>
              <a:t> </a:t>
            </a:r>
            <a:r>
              <a:rPr sz="1067" dirty="0">
                <a:solidFill>
                  <a:srgbClr val="FFFFFF"/>
                </a:solidFill>
                <a:latin typeface="Calibri"/>
                <a:cs typeface="Calibri"/>
              </a:rPr>
              <a:t>de RTE.</a:t>
            </a:r>
            <a:r>
              <a:rPr sz="1067" spc="-33" dirty="0">
                <a:solidFill>
                  <a:srgbClr val="FFFFFF"/>
                </a:solidFill>
                <a:latin typeface="Calibri"/>
                <a:cs typeface="Calibri"/>
              </a:rPr>
              <a:t> </a:t>
            </a:r>
            <a:r>
              <a:rPr sz="1067" dirty="0">
                <a:solidFill>
                  <a:srgbClr val="FFFFFF"/>
                </a:solidFill>
                <a:latin typeface="Calibri"/>
                <a:cs typeface="Calibri"/>
              </a:rPr>
              <a:t>Toute</a:t>
            </a:r>
            <a:r>
              <a:rPr sz="1067" spc="-7" dirty="0">
                <a:solidFill>
                  <a:srgbClr val="FFFFFF"/>
                </a:solidFill>
                <a:latin typeface="Calibri"/>
                <a:cs typeface="Calibri"/>
              </a:rPr>
              <a:t> </a:t>
            </a:r>
            <a:r>
              <a:rPr sz="1067" spc="-13" dirty="0">
                <a:solidFill>
                  <a:srgbClr val="FFFFFF"/>
                </a:solidFill>
                <a:latin typeface="Calibri"/>
                <a:cs typeface="Calibri"/>
              </a:rPr>
              <a:t>communication,</a:t>
            </a:r>
            <a:r>
              <a:rPr sz="1067" spc="13" dirty="0">
                <a:solidFill>
                  <a:srgbClr val="FFFFFF"/>
                </a:solidFill>
                <a:latin typeface="Calibri"/>
                <a:cs typeface="Calibri"/>
              </a:rPr>
              <a:t> </a:t>
            </a:r>
            <a:r>
              <a:rPr sz="1067" spc="-13" dirty="0">
                <a:solidFill>
                  <a:srgbClr val="FFFFFF"/>
                </a:solidFill>
                <a:latin typeface="Calibri"/>
                <a:cs typeface="Calibri"/>
              </a:rPr>
              <a:t>reproduction,</a:t>
            </a:r>
            <a:r>
              <a:rPr sz="1067" spc="47" dirty="0">
                <a:solidFill>
                  <a:srgbClr val="FFFFFF"/>
                </a:solidFill>
                <a:latin typeface="Calibri"/>
                <a:cs typeface="Calibri"/>
              </a:rPr>
              <a:t> </a:t>
            </a:r>
            <a:r>
              <a:rPr sz="1067" spc="-13" dirty="0">
                <a:solidFill>
                  <a:srgbClr val="FFFFFF"/>
                </a:solidFill>
                <a:latin typeface="Calibri"/>
                <a:cs typeface="Calibri"/>
              </a:rPr>
              <a:t>publication</a:t>
            </a:r>
            <a:r>
              <a:rPr sz="1067" spc="667" dirty="0">
                <a:solidFill>
                  <a:srgbClr val="FFFFFF"/>
                </a:solidFill>
                <a:latin typeface="Calibri"/>
                <a:cs typeface="Calibri"/>
              </a:rPr>
              <a:t> </a:t>
            </a:r>
            <a:r>
              <a:rPr sz="1067" dirty="0">
                <a:solidFill>
                  <a:srgbClr val="FFFFFF"/>
                </a:solidFill>
                <a:latin typeface="Calibri"/>
                <a:cs typeface="Calibri"/>
              </a:rPr>
              <a:t>même</a:t>
            </a:r>
            <a:r>
              <a:rPr sz="1067" spc="-53" dirty="0">
                <a:solidFill>
                  <a:srgbClr val="FFFFFF"/>
                </a:solidFill>
                <a:latin typeface="Calibri"/>
                <a:cs typeface="Calibri"/>
              </a:rPr>
              <a:t> </a:t>
            </a:r>
            <a:r>
              <a:rPr sz="1067" dirty="0">
                <a:solidFill>
                  <a:srgbClr val="FFFFFF"/>
                </a:solidFill>
                <a:latin typeface="Calibri"/>
                <a:cs typeface="Calibri"/>
              </a:rPr>
              <a:t>partielle</a:t>
            </a:r>
            <a:r>
              <a:rPr sz="1067" spc="20" dirty="0">
                <a:solidFill>
                  <a:srgbClr val="FFFFFF"/>
                </a:solidFill>
                <a:latin typeface="Calibri"/>
                <a:cs typeface="Calibri"/>
              </a:rPr>
              <a:t> </a:t>
            </a:r>
            <a:r>
              <a:rPr sz="1067" dirty="0">
                <a:solidFill>
                  <a:srgbClr val="FFFFFF"/>
                </a:solidFill>
                <a:latin typeface="Calibri"/>
                <a:cs typeface="Calibri"/>
              </a:rPr>
              <a:t>est</a:t>
            </a:r>
            <a:r>
              <a:rPr sz="1067" spc="-20" dirty="0">
                <a:solidFill>
                  <a:srgbClr val="FFFFFF"/>
                </a:solidFill>
                <a:latin typeface="Calibri"/>
                <a:cs typeface="Calibri"/>
              </a:rPr>
              <a:t> </a:t>
            </a:r>
            <a:r>
              <a:rPr sz="1067" dirty="0">
                <a:solidFill>
                  <a:srgbClr val="FFFFFF"/>
                </a:solidFill>
                <a:latin typeface="Calibri"/>
                <a:cs typeface="Calibri"/>
              </a:rPr>
              <a:t>interdite sauf</a:t>
            </a:r>
            <a:r>
              <a:rPr sz="1067" spc="-13" dirty="0">
                <a:solidFill>
                  <a:srgbClr val="FFFFFF"/>
                </a:solidFill>
                <a:latin typeface="Calibri"/>
                <a:cs typeface="Calibri"/>
              </a:rPr>
              <a:t> autorisation</a:t>
            </a:r>
            <a:r>
              <a:rPr sz="1067" spc="27" dirty="0">
                <a:solidFill>
                  <a:srgbClr val="FFFFFF"/>
                </a:solidFill>
                <a:latin typeface="Calibri"/>
                <a:cs typeface="Calibri"/>
              </a:rPr>
              <a:t> </a:t>
            </a:r>
            <a:r>
              <a:rPr sz="1067" dirty="0">
                <a:solidFill>
                  <a:srgbClr val="FFFFFF"/>
                </a:solidFill>
                <a:latin typeface="Calibri"/>
                <a:cs typeface="Calibri"/>
              </a:rPr>
              <a:t>écrite</a:t>
            </a:r>
            <a:r>
              <a:rPr sz="1067" spc="-7" dirty="0">
                <a:solidFill>
                  <a:srgbClr val="FFFFFF"/>
                </a:solidFill>
                <a:latin typeface="Calibri"/>
                <a:cs typeface="Calibri"/>
              </a:rPr>
              <a:t> </a:t>
            </a:r>
            <a:r>
              <a:rPr sz="1067" dirty="0">
                <a:solidFill>
                  <a:srgbClr val="FFFFFF"/>
                </a:solidFill>
                <a:latin typeface="Calibri"/>
                <a:cs typeface="Calibri"/>
              </a:rPr>
              <a:t>du</a:t>
            </a:r>
            <a:r>
              <a:rPr sz="1067" spc="-20" dirty="0">
                <a:solidFill>
                  <a:srgbClr val="FFFFFF"/>
                </a:solidFill>
                <a:latin typeface="Calibri"/>
                <a:cs typeface="Calibri"/>
              </a:rPr>
              <a:t> </a:t>
            </a:r>
            <a:r>
              <a:rPr sz="1067" dirty="0">
                <a:solidFill>
                  <a:srgbClr val="FFFFFF"/>
                </a:solidFill>
                <a:latin typeface="Calibri"/>
                <a:cs typeface="Calibri"/>
              </a:rPr>
              <a:t>Gestionnaire</a:t>
            </a:r>
            <a:r>
              <a:rPr sz="1067" spc="27" dirty="0">
                <a:solidFill>
                  <a:srgbClr val="FFFFFF"/>
                </a:solidFill>
                <a:latin typeface="Calibri"/>
                <a:cs typeface="Calibri"/>
              </a:rPr>
              <a:t> </a:t>
            </a:r>
            <a:r>
              <a:rPr sz="1067" dirty="0">
                <a:solidFill>
                  <a:srgbClr val="FFFFFF"/>
                </a:solidFill>
                <a:latin typeface="Calibri"/>
                <a:cs typeface="Calibri"/>
              </a:rPr>
              <a:t>du</a:t>
            </a:r>
            <a:r>
              <a:rPr sz="1067" spc="-20" dirty="0">
                <a:solidFill>
                  <a:srgbClr val="FFFFFF"/>
                </a:solidFill>
                <a:latin typeface="Calibri"/>
                <a:cs typeface="Calibri"/>
              </a:rPr>
              <a:t> </a:t>
            </a:r>
            <a:r>
              <a:rPr sz="1067" dirty="0">
                <a:solidFill>
                  <a:srgbClr val="FFFFFF"/>
                </a:solidFill>
                <a:latin typeface="Calibri"/>
                <a:cs typeface="Calibri"/>
              </a:rPr>
              <a:t>Réseau</a:t>
            </a:r>
            <a:r>
              <a:rPr sz="1067" spc="7" dirty="0">
                <a:solidFill>
                  <a:srgbClr val="FFFFFF"/>
                </a:solidFill>
                <a:latin typeface="Calibri"/>
                <a:cs typeface="Calibri"/>
              </a:rPr>
              <a:t> </a:t>
            </a:r>
            <a:r>
              <a:rPr sz="1067" dirty="0">
                <a:solidFill>
                  <a:srgbClr val="FFFFFF"/>
                </a:solidFill>
                <a:latin typeface="Calibri"/>
                <a:cs typeface="Calibri"/>
              </a:rPr>
              <a:t>de</a:t>
            </a:r>
            <a:r>
              <a:rPr sz="1067" spc="-27" dirty="0">
                <a:solidFill>
                  <a:srgbClr val="FFFFFF"/>
                </a:solidFill>
                <a:latin typeface="Calibri"/>
                <a:cs typeface="Calibri"/>
              </a:rPr>
              <a:t> </a:t>
            </a:r>
            <a:r>
              <a:rPr sz="1067" spc="-13" dirty="0">
                <a:solidFill>
                  <a:srgbClr val="FFFFFF"/>
                </a:solidFill>
                <a:latin typeface="Calibri"/>
                <a:cs typeface="Calibri"/>
              </a:rPr>
              <a:t>Transport</a:t>
            </a:r>
            <a:r>
              <a:rPr sz="1067" spc="-20" dirty="0">
                <a:solidFill>
                  <a:srgbClr val="FFFFFF"/>
                </a:solidFill>
                <a:latin typeface="Calibri"/>
                <a:cs typeface="Calibri"/>
              </a:rPr>
              <a:t> </a:t>
            </a:r>
            <a:r>
              <a:rPr sz="1067" spc="-13" dirty="0">
                <a:solidFill>
                  <a:srgbClr val="FFFFFF"/>
                </a:solidFill>
                <a:latin typeface="Calibri"/>
                <a:cs typeface="Calibri"/>
              </a:rPr>
              <a:t>d'Électricité</a:t>
            </a:r>
            <a:r>
              <a:rPr sz="1067" spc="-7" dirty="0">
                <a:solidFill>
                  <a:srgbClr val="FFFFFF"/>
                </a:solidFill>
                <a:latin typeface="Calibri"/>
                <a:cs typeface="Calibri"/>
              </a:rPr>
              <a:t> </a:t>
            </a:r>
            <a:r>
              <a:rPr sz="1067" spc="-13" dirty="0">
                <a:solidFill>
                  <a:srgbClr val="FFFFFF"/>
                </a:solidFill>
                <a:latin typeface="Calibri"/>
                <a:cs typeface="Calibri"/>
              </a:rPr>
              <a:t>(RTE)</a:t>
            </a:r>
            <a:endParaRPr sz="1067">
              <a:latin typeface="Calibri"/>
              <a:cs typeface="Calibri"/>
            </a:endParaRPr>
          </a:p>
        </p:txBody>
      </p:sp>
      <p:sp>
        <p:nvSpPr>
          <p:cNvPr id="3" name="object 3"/>
          <p:cNvSpPr txBox="1"/>
          <p:nvPr/>
        </p:nvSpPr>
        <p:spPr>
          <a:xfrm>
            <a:off x="827728" y="2554632"/>
            <a:ext cx="6030807" cy="2063813"/>
          </a:xfrm>
          <a:prstGeom prst="rect">
            <a:avLst/>
          </a:prstGeom>
        </p:spPr>
        <p:txBody>
          <a:bodyPr vert="horz" wrap="square" lIns="0" tIns="16933" rIns="0" bIns="0" rtlCol="0">
            <a:spAutoFit/>
          </a:bodyPr>
          <a:lstStyle/>
          <a:p>
            <a:pPr marL="16933">
              <a:spcBef>
                <a:spcPts val="133"/>
              </a:spcBef>
            </a:pPr>
            <a:r>
              <a:rPr sz="13300" b="1" dirty="0">
                <a:solidFill>
                  <a:srgbClr val="FFFFFF"/>
                </a:solidFill>
                <a:latin typeface="Calibri"/>
                <a:cs typeface="Calibri"/>
              </a:rPr>
              <a:t>Merci </a:t>
            </a:r>
            <a:r>
              <a:rPr sz="13300" b="1" spc="-67" dirty="0">
                <a:solidFill>
                  <a:srgbClr val="FFFFFF"/>
                </a:solidFill>
                <a:latin typeface="Calibri"/>
                <a:cs typeface="Calibri"/>
              </a:rPr>
              <a:t>!</a:t>
            </a:r>
            <a:endParaRPr sz="13300" dirty="0">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E92A0-4AB3-4843-610C-2EADFC61F08B}"/>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C3F088D5-5394-3E00-B258-D3A4A033F4A5}"/>
              </a:ext>
            </a:extLst>
          </p:cNvPr>
          <p:cNvSpPr txBox="1"/>
          <p:nvPr/>
        </p:nvSpPr>
        <p:spPr>
          <a:xfrm>
            <a:off x="280152" y="957426"/>
            <a:ext cx="11736799" cy="861774"/>
          </a:xfrm>
          <a:prstGeom prst="rect">
            <a:avLst/>
          </a:prstGeom>
          <a:noFill/>
        </p:spPr>
        <p:txBody>
          <a:bodyPr wrap="square" lIns="0" tIns="0" rIns="0" bIns="0" rtlCol="0">
            <a:spAutoFit/>
          </a:bodyPr>
          <a:lstStyle/>
          <a:p>
            <a:pPr algn="ctr"/>
            <a:r>
              <a:rPr lang="fr-FR" sz="2800" b="1" dirty="0">
                <a:latin typeface="ADLaM Display" panose="02010000000000000000" pitchFamily="2" charset="0"/>
                <a:ea typeface="ADLaM Display" panose="02010000000000000000" pitchFamily="2" charset="0"/>
                <a:cs typeface="ADLaM Display" panose="02010000000000000000" pitchFamily="2" charset="0"/>
              </a:rPr>
              <a:t>Table ronde 2 : </a:t>
            </a:r>
            <a:r>
              <a:rPr lang="fr-FR" sz="2800" dirty="0">
                <a:latin typeface="ADLaM Display" panose="02010000000000000000" pitchFamily="2" charset="0"/>
                <a:ea typeface="ADLaM Display" panose="02010000000000000000" pitchFamily="2" charset="0"/>
                <a:cs typeface="ADLaM Display" panose="02010000000000000000" pitchFamily="2" charset="0"/>
              </a:rPr>
              <a:t>Rôle du nucléaire dans la stabilité du réseau électrique</a:t>
            </a:r>
          </a:p>
        </p:txBody>
      </p:sp>
      <p:pic>
        <p:nvPicPr>
          <p:cNvPr id="3" name="Image 2">
            <a:extLst>
              <a:ext uri="{FF2B5EF4-FFF2-40B4-BE49-F238E27FC236}">
                <a16:creationId xmlns:a16="http://schemas.microsoft.com/office/drawing/2014/main" id="{E8B65640-3561-2C87-4295-B87E766DEC82}"/>
              </a:ext>
            </a:extLst>
          </p:cNvPr>
          <p:cNvPicPr>
            <a:picLocks noChangeAspect="1"/>
          </p:cNvPicPr>
          <p:nvPr/>
        </p:nvPicPr>
        <p:blipFill>
          <a:blip r:embed="rId2"/>
          <a:stretch>
            <a:fillRect/>
          </a:stretch>
        </p:blipFill>
        <p:spPr>
          <a:xfrm>
            <a:off x="730838" y="96767"/>
            <a:ext cx="1442761" cy="708780"/>
          </a:xfrm>
          <a:prstGeom prst="rect">
            <a:avLst/>
          </a:prstGeom>
        </p:spPr>
      </p:pic>
      <p:pic>
        <p:nvPicPr>
          <p:cNvPr id="4" name="Image 3">
            <a:extLst>
              <a:ext uri="{FF2B5EF4-FFF2-40B4-BE49-F238E27FC236}">
                <a16:creationId xmlns:a16="http://schemas.microsoft.com/office/drawing/2014/main" id="{75849C5C-4646-7E11-E8CD-D3EDF74136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1442" y="180132"/>
            <a:ext cx="2239153" cy="690792"/>
          </a:xfrm>
          <a:prstGeom prst="rect">
            <a:avLst/>
          </a:prstGeom>
          <a:noFill/>
        </p:spPr>
      </p:pic>
      <p:pic>
        <p:nvPicPr>
          <p:cNvPr id="6" name="Image 5">
            <a:extLst>
              <a:ext uri="{FF2B5EF4-FFF2-40B4-BE49-F238E27FC236}">
                <a16:creationId xmlns:a16="http://schemas.microsoft.com/office/drawing/2014/main" id="{019D3F34-31F2-3C0E-D049-A175CAE26028}"/>
              </a:ext>
            </a:extLst>
          </p:cNvPr>
          <p:cNvPicPr>
            <a:picLocks noChangeAspect="1"/>
          </p:cNvPicPr>
          <p:nvPr/>
        </p:nvPicPr>
        <p:blipFill>
          <a:blip r:embed="rId4"/>
          <a:stretch>
            <a:fillRect/>
          </a:stretch>
        </p:blipFill>
        <p:spPr>
          <a:xfrm>
            <a:off x="5562009" y="96767"/>
            <a:ext cx="2084267" cy="774157"/>
          </a:xfrm>
          <a:prstGeom prst="rect">
            <a:avLst/>
          </a:prstGeom>
        </p:spPr>
      </p:pic>
      <p:pic>
        <p:nvPicPr>
          <p:cNvPr id="8" name="Image 7">
            <a:extLst>
              <a:ext uri="{FF2B5EF4-FFF2-40B4-BE49-F238E27FC236}">
                <a16:creationId xmlns:a16="http://schemas.microsoft.com/office/drawing/2014/main" id="{015C5B7D-3ED9-C9D9-1835-27BB341799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0992" y="126517"/>
            <a:ext cx="1504344" cy="744407"/>
          </a:xfrm>
          <a:prstGeom prst="rect">
            <a:avLst/>
          </a:prstGeom>
          <a:noFill/>
        </p:spPr>
      </p:pic>
      <p:pic>
        <p:nvPicPr>
          <p:cNvPr id="9" name="Image 8">
            <a:extLst>
              <a:ext uri="{FF2B5EF4-FFF2-40B4-BE49-F238E27FC236}">
                <a16:creationId xmlns:a16="http://schemas.microsoft.com/office/drawing/2014/main" id="{B8F8223B-0089-DDEB-83F8-66EAF9A2A53E}"/>
              </a:ext>
            </a:extLst>
          </p:cNvPr>
          <p:cNvPicPr>
            <a:picLocks noChangeAspect="1"/>
          </p:cNvPicPr>
          <p:nvPr/>
        </p:nvPicPr>
        <p:blipFill>
          <a:blip r:embed="rId6"/>
          <a:stretch>
            <a:fillRect/>
          </a:stretch>
        </p:blipFill>
        <p:spPr>
          <a:xfrm>
            <a:off x="10583815" y="78384"/>
            <a:ext cx="739111" cy="792540"/>
          </a:xfrm>
          <a:prstGeom prst="rect">
            <a:avLst/>
          </a:prstGeom>
        </p:spPr>
      </p:pic>
      <p:pic>
        <p:nvPicPr>
          <p:cNvPr id="12" name="Image 11" descr="Une image contenant personne, Visage humain, mur, habits&#10;&#10;Le contenu généré par l’IA peut être incorrect.">
            <a:extLst>
              <a:ext uri="{FF2B5EF4-FFF2-40B4-BE49-F238E27FC236}">
                <a16:creationId xmlns:a16="http://schemas.microsoft.com/office/drawing/2014/main" id="{263E0360-3FE4-47F7-7EE1-B7BB0027F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7492" y="4565651"/>
            <a:ext cx="1375404" cy="1768668"/>
          </a:xfrm>
          <a:prstGeom prst="rect">
            <a:avLst/>
          </a:prstGeom>
        </p:spPr>
      </p:pic>
      <p:sp>
        <p:nvSpPr>
          <p:cNvPr id="13" name="ZoneTexte 12">
            <a:extLst>
              <a:ext uri="{FF2B5EF4-FFF2-40B4-BE49-F238E27FC236}">
                <a16:creationId xmlns:a16="http://schemas.microsoft.com/office/drawing/2014/main" id="{C914FBBC-76FE-7222-2FB6-E55C9D46EB96}"/>
              </a:ext>
            </a:extLst>
          </p:cNvPr>
          <p:cNvSpPr txBox="1"/>
          <p:nvPr/>
        </p:nvSpPr>
        <p:spPr>
          <a:xfrm>
            <a:off x="7472855" y="6377540"/>
            <a:ext cx="2524679"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Moez BELHAOUANE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EC à JUNIA/L2EP, </a:t>
            </a:r>
            <a:r>
              <a:rPr lang="fr-FR" sz="11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Modérateur</a:t>
            </a:r>
          </a:p>
        </p:txBody>
      </p:sp>
      <p:sp>
        <p:nvSpPr>
          <p:cNvPr id="16" name="ZoneTexte 15">
            <a:extLst>
              <a:ext uri="{FF2B5EF4-FFF2-40B4-BE49-F238E27FC236}">
                <a16:creationId xmlns:a16="http://schemas.microsoft.com/office/drawing/2014/main" id="{C95FD759-17E5-0FFC-88CD-7079F48AAA50}"/>
              </a:ext>
            </a:extLst>
          </p:cNvPr>
          <p:cNvSpPr txBox="1"/>
          <p:nvPr/>
        </p:nvSpPr>
        <p:spPr>
          <a:xfrm>
            <a:off x="6294665" y="2872704"/>
            <a:ext cx="4568336" cy="830997"/>
          </a:xfrm>
          <a:prstGeom prst="rect">
            <a:avLst/>
          </a:prstGeom>
          <a:noFill/>
        </p:spPr>
        <p:txBody>
          <a:bodyPr wrap="square">
            <a:spAutoFit/>
          </a:bodyPr>
          <a:lstStyle/>
          <a:p>
            <a:pPr algn="ctr"/>
            <a:r>
              <a:rPr lang="fr-FR" sz="2400"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Variation de charge : Retour d’expérience terrain </a:t>
            </a:r>
            <a:endParaRPr lang="fr-FR" sz="3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7" name="Rectangle : coins arrondis 16">
            <a:extLst>
              <a:ext uri="{FF2B5EF4-FFF2-40B4-BE49-F238E27FC236}">
                <a16:creationId xmlns:a16="http://schemas.microsoft.com/office/drawing/2014/main" id="{E64374C7-696D-1FAE-3258-29406A1E6BDF}"/>
              </a:ext>
            </a:extLst>
          </p:cNvPr>
          <p:cNvSpPr/>
          <p:nvPr/>
        </p:nvSpPr>
        <p:spPr>
          <a:xfrm>
            <a:off x="6148552" y="2682323"/>
            <a:ext cx="4860563" cy="12117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74F4AA51-BC55-FFEC-D703-F4C239CDC506}"/>
              </a:ext>
            </a:extLst>
          </p:cNvPr>
          <p:cNvSpPr txBox="1"/>
          <p:nvPr/>
        </p:nvSpPr>
        <p:spPr>
          <a:xfrm>
            <a:off x="2315675" y="4565651"/>
            <a:ext cx="1949819" cy="692497"/>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Clément Vandenbergue </a:t>
            </a:r>
            <a:r>
              <a:rPr lang="fr-FR" sz="1100" dirty="0">
                <a:latin typeface="ADLaM Display" panose="02010000000000000000" pitchFamily="2" charset="0"/>
                <a:ea typeface="ADLaM Display" panose="02010000000000000000" pitchFamily="2" charset="0"/>
                <a:cs typeface="ADLaM Display" panose="02010000000000000000" pitchFamily="2" charset="0"/>
              </a:rPr>
              <a:t>EDF-CNPE Gravelines</a:t>
            </a:r>
          </a:p>
          <a:p>
            <a:pPr algn="ctr"/>
            <a:r>
              <a:rPr lang="fr-FR" sz="1100" dirty="0">
                <a:solidFill>
                  <a:srgbClr val="FF4610"/>
                </a:solidFill>
                <a:latin typeface="ADLaM Display" panose="02010000000000000000" pitchFamily="2" charset="0"/>
                <a:ea typeface="ADLaM Display" panose="02010000000000000000" pitchFamily="2" charset="0"/>
                <a:cs typeface="ADLaM Display" panose="02010000000000000000" pitchFamily="2" charset="0"/>
              </a:rPr>
              <a:t>Animateur</a:t>
            </a:r>
          </a:p>
          <a:p>
            <a:pPr algn="ctr"/>
            <a:endParaRPr lang="fr-FR" sz="11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 name="Image 10">
            <a:extLst>
              <a:ext uri="{FF2B5EF4-FFF2-40B4-BE49-F238E27FC236}">
                <a16:creationId xmlns:a16="http://schemas.microsoft.com/office/drawing/2014/main" id="{52D00430-D487-844A-AB25-13E0617FDE97}"/>
              </a:ext>
            </a:extLst>
          </p:cNvPr>
          <p:cNvPicPr>
            <a:picLocks noChangeAspect="1"/>
          </p:cNvPicPr>
          <p:nvPr/>
        </p:nvPicPr>
        <p:blipFill>
          <a:blip r:embed="rId8"/>
          <a:stretch>
            <a:fillRect/>
          </a:stretch>
        </p:blipFill>
        <p:spPr>
          <a:xfrm>
            <a:off x="2229888" y="1688048"/>
            <a:ext cx="2121394" cy="2828526"/>
          </a:xfrm>
          <a:prstGeom prst="rect">
            <a:avLst/>
          </a:prstGeom>
        </p:spPr>
      </p:pic>
    </p:spTree>
    <p:extLst>
      <p:ext uri="{BB962C8B-B14F-4D97-AF65-F5344CB8AC3E}">
        <p14:creationId xmlns:p14="http://schemas.microsoft.com/office/powerpoint/2010/main" val="2683512734"/>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F3C2C-7D14-3FFE-0893-9B23ADB9DD6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3665E93-72C3-EA8B-81AF-1A97974ED792}"/>
              </a:ext>
            </a:extLst>
          </p:cNvPr>
          <p:cNvPicPr>
            <a:picLocks noChangeAspect="1"/>
          </p:cNvPicPr>
          <p:nvPr/>
        </p:nvPicPr>
        <p:blipFill>
          <a:blip r:embed="rId2"/>
          <a:stretch>
            <a:fillRect/>
          </a:stretch>
        </p:blipFill>
        <p:spPr>
          <a:xfrm>
            <a:off x="1578472" y="1510712"/>
            <a:ext cx="9035055" cy="3066554"/>
          </a:xfrm>
          <a:prstGeom prst="rect">
            <a:avLst/>
          </a:prstGeom>
        </p:spPr>
      </p:pic>
      <p:pic>
        <p:nvPicPr>
          <p:cNvPr id="9" name="Image 8">
            <a:extLst>
              <a:ext uri="{FF2B5EF4-FFF2-40B4-BE49-F238E27FC236}">
                <a16:creationId xmlns:a16="http://schemas.microsoft.com/office/drawing/2014/main" id="{B379CC39-6FFA-4171-03D8-15B3223A5D3C}"/>
              </a:ext>
            </a:extLst>
          </p:cNvPr>
          <p:cNvPicPr>
            <a:picLocks noChangeAspect="1"/>
          </p:cNvPicPr>
          <p:nvPr/>
        </p:nvPicPr>
        <p:blipFill>
          <a:blip r:embed="rId3"/>
          <a:stretch>
            <a:fillRect/>
          </a:stretch>
        </p:blipFill>
        <p:spPr>
          <a:xfrm>
            <a:off x="4025974" y="4269121"/>
            <a:ext cx="4140052" cy="2070026"/>
          </a:xfrm>
          <a:prstGeom prst="rect">
            <a:avLst/>
          </a:prstGeom>
        </p:spPr>
      </p:pic>
      <p:pic>
        <p:nvPicPr>
          <p:cNvPr id="10" name="Image 9">
            <a:extLst>
              <a:ext uri="{FF2B5EF4-FFF2-40B4-BE49-F238E27FC236}">
                <a16:creationId xmlns:a16="http://schemas.microsoft.com/office/drawing/2014/main" id="{87CBFEE0-6414-B6DC-ED08-1AD1847C3D58}"/>
              </a:ext>
            </a:extLst>
          </p:cNvPr>
          <p:cNvPicPr>
            <a:picLocks noChangeAspect="1"/>
          </p:cNvPicPr>
          <p:nvPr/>
        </p:nvPicPr>
        <p:blipFill>
          <a:blip r:embed="rId4"/>
          <a:stretch>
            <a:fillRect/>
          </a:stretch>
        </p:blipFill>
        <p:spPr>
          <a:xfrm>
            <a:off x="323064" y="210069"/>
            <a:ext cx="1206521" cy="592723"/>
          </a:xfrm>
          <a:prstGeom prst="rect">
            <a:avLst/>
          </a:prstGeom>
        </p:spPr>
      </p:pic>
      <p:pic>
        <p:nvPicPr>
          <p:cNvPr id="11" name="Image 10">
            <a:extLst>
              <a:ext uri="{FF2B5EF4-FFF2-40B4-BE49-F238E27FC236}">
                <a16:creationId xmlns:a16="http://schemas.microsoft.com/office/drawing/2014/main" id="{C37E98DB-75D5-9083-480F-C520F5734F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4001" y="128002"/>
            <a:ext cx="2239153" cy="690792"/>
          </a:xfrm>
          <a:prstGeom prst="rect">
            <a:avLst/>
          </a:prstGeom>
          <a:noFill/>
        </p:spPr>
      </p:pic>
      <p:pic>
        <p:nvPicPr>
          <p:cNvPr id="12" name="Image 11">
            <a:extLst>
              <a:ext uri="{FF2B5EF4-FFF2-40B4-BE49-F238E27FC236}">
                <a16:creationId xmlns:a16="http://schemas.microsoft.com/office/drawing/2014/main" id="{E71E8AA1-919F-1366-86AA-10CEC09E47DB}"/>
              </a:ext>
            </a:extLst>
          </p:cNvPr>
          <p:cNvPicPr>
            <a:picLocks noChangeAspect="1"/>
          </p:cNvPicPr>
          <p:nvPr/>
        </p:nvPicPr>
        <p:blipFill>
          <a:blip r:embed="rId6"/>
          <a:stretch>
            <a:fillRect/>
          </a:stretch>
        </p:blipFill>
        <p:spPr>
          <a:xfrm>
            <a:off x="5462614" y="43511"/>
            <a:ext cx="2084267" cy="774157"/>
          </a:xfrm>
          <a:prstGeom prst="rect">
            <a:avLst/>
          </a:prstGeom>
        </p:spPr>
      </p:pic>
      <p:pic>
        <p:nvPicPr>
          <p:cNvPr id="13" name="Image 12">
            <a:extLst>
              <a:ext uri="{FF2B5EF4-FFF2-40B4-BE49-F238E27FC236}">
                <a16:creationId xmlns:a16="http://schemas.microsoft.com/office/drawing/2014/main" id="{6418061F-DB0E-3639-B694-D1FDF61F5A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6341" y="58385"/>
            <a:ext cx="1504344" cy="744407"/>
          </a:xfrm>
          <a:prstGeom prst="rect">
            <a:avLst/>
          </a:prstGeom>
          <a:noFill/>
        </p:spPr>
      </p:pic>
      <p:pic>
        <p:nvPicPr>
          <p:cNvPr id="14" name="Image 13">
            <a:extLst>
              <a:ext uri="{FF2B5EF4-FFF2-40B4-BE49-F238E27FC236}">
                <a16:creationId xmlns:a16="http://schemas.microsoft.com/office/drawing/2014/main" id="{B2DA02CB-23A7-34CE-E6B8-941EF93909F6}"/>
              </a:ext>
            </a:extLst>
          </p:cNvPr>
          <p:cNvPicPr>
            <a:picLocks noChangeAspect="1"/>
          </p:cNvPicPr>
          <p:nvPr/>
        </p:nvPicPr>
        <p:blipFill>
          <a:blip r:embed="rId8"/>
          <a:stretch>
            <a:fillRect/>
          </a:stretch>
        </p:blipFill>
        <p:spPr>
          <a:xfrm>
            <a:off x="10909945" y="47827"/>
            <a:ext cx="739111" cy="792540"/>
          </a:xfrm>
          <a:prstGeom prst="rect">
            <a:avLst/>
          </a:prstGeom>
        </p:spPr>
      </p:pic>
    </p:spTree>
    <p:extLst>
      <p:ext uri="{BB962C8B-B14F-4D97-AF65-F5344CB8AC3E}">
        <p14:creationId xmlns:p14="http://schemas.microsoft.com/office/powerpoint/2010/main" val="306128781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176D92-9200-3A74-E6D6-6E3AEC642875}"/>
              </a:ext>
            </a:extLst>
          </p:cNvPr>
          <p:cNvSpPr>
            <a:spLocks noGrp="1"/>
          </p:cNvSpPr>
          <p:nvPr>
            <p:ph type="title"/>
          </p:nvPr>
        </p:nvSpPr>
        <p:spPr/>
        <p:txBody>
          <a:bodyPr/>
          <a:lstStyle/>
          <a:p>
            <a:r>
              <a:rPr lang="fr-FR" sz="5400" dirty="0">
                <a:solidFill>
                  <a:schemeClr val="tx1">
                    <a:lumMod val="50000"/>
                  </a:schemeClr>
                </a:solidFill>
              </a:rPr>
              <a:t>Quiz interactif </a:t>
            </a:r>
          </a:p>
        </p:txBody>
      </p:sp>
      <p:sp>
        <p:nvSpPr>
          <p:cNvPr id="3" name="ZoneTexte 2">
            <a:extLst>
              <a:ext uri="{FF2B5EF4-FFF2-40B4-BE49-F238E27FC236}">
                <a16:creationId xmlns:a16="http://schemas.microsoft.com/office/drawing/2014/main" id="{0D6A50EF-A7D5-71C1-1493-7DE2DFD0ADC2}"/>
              </a:ext>
            </a:extLst>
          </p:cNvPr>
          <p:cNvSpPr txBox="1"/>
          <p:nvPr/>
        </p:nvSpPr>
        <p:spPr>
          <a:xfrm>
            <a:off x="5593547" y="5504510"/>
            <a:ext cx="4931945" cy="523220"/>
          </a:xfrm>
          <a:prstGeom prst="rect">
            <a:avLst/>
          </a:prstGeom>
          <a:noFill/>
        </p:spPr>
        <p:txBody>
          <a:bodyPr wrap="square" lIns="0" tIns="0" rIns="0" bIns="0" rtlCol="0">
            <a:spAutoFit/>
          </a:bodyPr>
          <a:lstStyle/>
          <a:p>
            <a:pPr algn="ctr"/>
            <a:r>
              <a:rPr lang="fr-FR" sz="12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M. Léo-Paul LEFEBVRE HOUX</a:t>
            </a:r>
          </a:p>
          <a:p>
            <a:pPr algn="ctr"/>
            <a:r>
              <a:rPr lang="fr-FR" sz="1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Étudiant-apprenti en HEI58 – Domaine ESE</a:t>
            </a:r>
          </a:p>
          <a:p>
            <a:pPr algn="ctr"/>
            <a:r>
              <a:rPr lang="fr-FR" sz="11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Animateur</a:t>
            </a:r>
          </a:p>
        </p:txBody>
      </p:sp>
      <p:pic>
        <p:nvPicPr>
          <p:cNvPr id="4" name="Image 3">
            <a:extLst>
              <a:ext uri="{FF2B5EF4-FFF2-40B4-BE49-F238E27FC236}">
                <a16:creationId xmlns:a16="http://schemas.microsoft.com/office/drawing/2014/main" id="{854661EF-CF50-642C-0234-0CB1112E7BB9}"/>
              </a:ext>
            </a:extLst>
          </p:cNvPr>
          <p:cNvPicPr>
            <a:picLocks noChangeAspect="1"/>
          </p:cNvPicPr>
          <p:nvPr/>
        </p:nvPicPr>
        <p:blipFill>
          <a:blip r:embed="rId2"/>
          <a:stretch>
            <a:fillRect/>
          </a:stretch>
        </p:blipFill>
        <p:spPr>
          <a:xfrm>
            <a:off x="7221590" y="3585411"/>
            <a:ext cx="1881713" cy="1760598"/>
          </a:xfrm>
          <a:prstGeom prst="rect">
            <a:avLst/>
          </a:prstGeom>
        </p:spPr>
      </p:pic>
    </p:spTree>
    <p:extLst>
      <p:ext uri="{BB962C8B-B14F-4D97-AF65-F5344CB8AC3E}">
        <p14:creationId xmlns:p14="http://schemas.microsoft.com/office/powerpoint/2010/main" val="3975814319"/>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9" name="Google Shape;109;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617" y="478717"/>
            <a:ext cx="7737901" cy="6485300"/>
          </a:xfrm>
          <a:prstGeom prst="rect">
            <a:avLst/>
          </a:prstGeom>
          <a:noFill/>
          <a:ln>
            <a:noFill/>
          </a:ln>
        </p:spPr>
      </p:pic>
      <p:grpSp>
        <p:nvGrpSpPr>
          <p:cNvPr id="110" name="Google Shape;110;p9"/>
          <p:cNvGrpSpPr/>
          <p:nvPr/>
        </p:nvGrpSpPr>
        <p:grpSpPr>
          <a:xfrm>
            <a:off x="3267825" y="2500860"/>
            <a:ext cx="8806917" cy="2791905"/>
            <a:chOff x="0" y="-9525"/>
            <a:chExt cx="3479276" cy="1102975"/>
          </a:xfrm>
        </p:grpSpPr>
        <p:sp>
          <p:nvSpPr>
            <p:cNvPr id="111" name="Google Shape;111;p9"/>
            <p:cNvSpPr/>
            <p:nvPr/>
          </p:nvSpPr>
          <p:spPr>
            <a:xfrm>
              <a:off x="0" y="0"/>
              <a:ext cx="3479276" cy="1093450"/>
            </a:xfrm>
            <a:custGeom>
              <a:avLst/>
              <a:gdLst/>
              <a:ahLst/>
              <a:cxnLst/>
              <a:rect l="l" t="t" r="r" b="b"/>
              <a:pathLst>
                <a:path w="3479276" h="1093450" extrusionOk="0">
                  <a:moveTo>
                    <a:pt x="16995" y="0"/>
                  </a:moveTo>
                  <a:lnTo>
                    <a:pt x="3462280" y="0"/>
                  </a:lnTo>
                  <a:cubicBezTo>
                    <a:pt x="3471666" y="0"/>
                    <a:pt x="3479276" y="7609"/>
                    <a:pt x="3479276" y="16995"/>
                  </a:cubicBezTo>
                  <a:lnTo>
                    <a:pt x="3479276" y="1076455"/>
                  </a:lnTo>
                  <a:cubicBezTo>
                    <a:pt x="3479276" y="1085841"/>
                    <a:pt x="3471666" y="1093450"/>
                    <a:pt x="3462280" y="1093450"/>
                  </a:cubicBezTo>
                  <a:lnTo>
                    <a:pt x="16995" y="1093450"/>
                  </a:lnTo>
                  <a:cubicBezTo>
                    <a:pt x="7609" y="1093450"/>
                    <a:pt x="0" y="1085841"/>
                    <a:pt x="0" y="1076455"/>
                  </a:cubicBezTo>
                  <a:lnTo>
                    <a:pt x="0" y="16995"/>
                  </a:lnTo>
                  <a:cubicBezTo>
                    <a:pt x="0" y="7609"/>
                    <a:pt x="7609" y="0"/>
                    <a:pt x="16995" y="0"/>
                  </a:cubicBezTo>
                  <a:close/>
                </a:path>
              </a:pathLst>
            </a:custGeom>
            <a:solidFill>
              <a:srgbClr val="01C892"/>
            </a:solidFill>
            <a:ln w="38100" cap="rnd" cmpd="sng">
              <a:solidFill>
                <a:srgbClr val="282828"/>
              </a:solidFill>
              <a:prstDash val="solid"/>
              <a:round/>
              <a:headEnd type="none" w="sm" len="sm"/>
              <a:tailEnd type="none" w="sm" len="sm"/>
            </a:ln>
          </p:spPr>
          <p:txBody>
            <a:bodyPr spcFirstLastPara="1" wrap="square" lIns="60950" tIns="60950" rIns="60950" bIns="60950" anchor="ctr" anchorCtr="0">
              <a:noAutofit/>
            </a:bodyPr>
            <a:lstStyle/>
            <a:p>
              <a:endParaRPr lang="fr-FR" sz="1200" dirty="0"/>
            </a:p>
          </p:txBody>
        </p:sp>
        <p:sp>
          <p:nvSpPr>
            <p:cNvPr id="112" name="Google Shape;112;p9"/>
            <p:cNvSpPr txBox="1"/>
            <p:nvPr/>
          </p:nvSpPr>
          <p:spPr>
            <a:xfrm>
              <a:off x="0" y="-9525"/>
              <a:ext cx="3479276" cy="1102975"/>
            </a:xfrm>
            <a:prstGeom prst="rect">
              <a:avLst/>
            </a:prstGeom>
            <a:noFill/>
            <a:ln>
              <a:noFill/>
            </a:ln>
          </p:spPr>
          <p:txBody>
            <a:bodyPr spcFirstLastPara="1" wrap="square" lIns="33867" tIns="33867" rIns="33867" bIns="33867" anchor="ctr" anchorCtr="0">
              <a:noAutofit/>
            </a:bodyPr>
            <a:lstStyle/>
            <a:p>
              <a:pPr algn="ctr">
                <a:lnSpc>
                  <a:spcPct val="135555"/>
                </a:lnSpc>
              </a:pPr>
              <a:endParaRPr lang="fr-FR" sz="1200" dirty="0">
                <a:solidFill>
                  <a:schemeClr val="dk1"/>
                </a:solidFill>
                <a:latin typeface="Calibri"/>
                <a:ea typeface="Calibri"/>
                <a:cs typeface="Calibri"/>
                <a:sym typeface="Calibri"/>
              </a:endParaRPr>
            </a:p>
          </p:txBody>
        </p:sp>
      </p:grpSp>
      <p:sp>
        <p:nvSpPr>
          <p:cNvPr id="113" name="Google Shape;113;p9"/>
          <p:cNvSpPr txBox="1"/>
          <p:nvPr/>
        </p:nvSpPr>
        <p:spPr>
          <a:xfrm>
            <a:off x="3802333" y="2606843"/>
            <a:ext cx="8272409" cy="2152705"/>
          </a:xfrm>
          <a:prstGeom prst="rect">
            <a:avLst/>
          </a:prstGeom>
          <a:noFill/>
          <a:ln>
            <a:noFill/>
          </a:ln>
        </p:spPr>
        <p:txBody>
          <a:bodyPr spcFirstLastPara="1" wrap="square" lIns="0" tIns="0" rIns="0" bIns="0" anchor="t" anchorCtr="0">
            <a:spAutoFit/>
          </a:bodyPr>
          <a:lstStyle/>
          <a:p>
            <a:pPr algn="ctr"/>
            <a:r>
              <a:rPr lang="fr-FR" sz="5528" b="1" dirty="0">
                <a:solidFill>
                  <a:srgbClr val="282828"/>
                </a:solidFill>
                <a:latin typeface="Poppins"/>
                <a:ea typeface="Poppins"/>
                <a:cs typeface="Poppins"/>
                <a:sym typeface="Poppins"/>
              </a:rPr>
              <a:t>QCM «  Une place sur simulateur »</a:t>
            </a:r>
          </a:p>
          <a:p>
            <a:pPr algn="ctr"/>
            <a:r>
              <a:rPr lang="fr-FR" sz="2933" b="1" dirty="0">
                <a:solidFill>
                  <a:srgbClr val="282828"/>
                </a:solidFill>
                <a:latin typeface="Poppins"/>
                <a:cs typeface="Poppins"/>
                <a:sym typeface="Poppins"/>
              </a:rPr>
              <a:t>HEI LILLE</a:t>
            </a:r>
            <a:endParaRPr lang="fr-FR" sz="2933" dirty="0"/>
          </a:p>
        </p:txBody>
      </p:sp>
      <p:sp>
        <p:nvSpPr>
          <p:cNvPr id="114" name="Google Shape;114;p9"/>
          <p:cNvSpPr txBox="1"/>
          <p:nvPr/>
        </p:nvSpPr>
        <p:spPr>
          <a:xfrm>
            <a:off x="4651105" y="4769531"/>
            <a:ext cx="7104000" cy="337721"/>
          </a:xfrm>
          <a:prstGeom prst="rect">
            <a:avLst/>
          </a:prstGeom>
          <a:noFill/>
          <a:ln>
            <a:noFill/>
          </a:ln>
        </p:spPr>
        <p:txBody>
          <a:bodyPr spcFirstLastPara="1" wrap="square" lIns="0" tIns="0" rIns="0" bIns="0" anchor="t" anchorCtr="0">
            <a:spAutoFit/>
          </a:bodyPr>
          <a:lstStyle/>
          <a:p>
            <a:pPr algn="ctr">
              <a:lnSpc>
                <a:spcPct val="108005"/>
              </a:lnSpc>
            </a:pPr>
            <a:r>
              <a:rPr lang="fr-FR" sz="2032" dirty="0">
                <a:solidFill>
                  <a:srgbClr val="282828"/>
                </a:solidFill>
                <a:latin typeface="Asap"/>
                <a:ea typeface="Asap"/>
                <a:cs typeface="Asap"/>
                <a:sym typeface="Asap"/>
              </a:rPr>
              <a:t>4 novembre 2025</a:t>
            </a:r>
            <a:endParaRPr lang="fr-FR" sz="1200" dirty="0"/>
          </a:p>
        </p:txBody>
      </p:sp>
      <p:pic>
        <p:nvPicPr>
          <p:cNvPr id="4" name="Picture 3" descr="A black square with white text&#10;&#10;Description automatically generated">
            <a:extLst>
              <a:ext uri="{FF2B5EF4-FFF2-40B4-BE49-F238E27FC236}">
                <a16:creationId xmlns:a16="http://schemas.microsoft.com/office/drawing/2014/main" id="{8841A423-92D2-3982-6223-D52DEBC368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1045" y="-175032"/>
            <a:ext cx="2443743" cy="2448641"/>
          </a:xfrm>
          <a:prstGeom prst="rect">
            <a:avLst/>
          </a:prstGeom>
        </p:spPr>
      </p:pic>
      <p:sp>
        <p:nvSpPr>
          <p:cNvPr id="6" name="Google Shape;113;p9">
            <a:extLst>
              <a:ext uri="{FF2B5EF4-FFF2-40B4-BE49-F238E27FC236}">
                <a16:creationId xmlns:a16="http://schemas.microsoft.com/office/drawing/2014/main" id="{9A0C18CB-1902-26DB-7F6F-F6495F8D6727}"/>
              </a:ext>
            </a:extLst>
          </p:cNvPr>
          <p:cNvSpPr txBox="1"/>
          <p:nvPr/>
        </p:nvSpPr>
        <p:spPr>
          <a:xfrm>
            <a:off x="8518359" y="5825983"/>
            <a:ext cx="4336744" cy="656462"/>
          </a:xfrm>
          <a:prstGeom prst="rect">
            <a:avLst/>
          </a:prstGeom>
          <a:noFill/>
          <a:ln>
            <a:noFill/>
          </a:ln>
        </p:spPr>
        <p:txBody>
          <a:bodyPr spcFirstLastPara="1" wrap="square" lIns="0" tIns="0" rIns="0" bIns="0" anchor="t" anchorCtr="0">
            <a:spAutoFit/>
          </a:bodyPr>
          <a:lstStyle/>
          <a:p>
            <a:r>
              <a:rPr lang="fr-FR" sz="2133" b="1" dirty="0">
                <a:solidFill>
                  <a:srgbClr val="282828"/>
                </a:solidFill>
                <a:latin typeface="Poppins"/>
                <a:ea typeface="Poppins"/>
                <a:cs typeface="Poppins"/>
                <a:sym typeface="Poppins"/>
              </a:rPr>
              <a:t>Léo-Paul LEFEBVRE HOUX </a:t>
            </a:r>
          </a:p>
          <a:p>
            <a:r>
              <a:rPr lang="fr-FR" sz="2133" dirty="0">
                <a:solidFill>
                  <a:srgbClr val="282828"/>
                </a:solidFill>
                <a:latin typeface="Poppins"/>
                <a:cs typeface="Poppins"/>
                <a:sym typeface="Poppins"/>
              </a:rPr>
              <a:t>Responsable SFEN JG </a:t>
            </a:r>
            <a:r>
              <a:rPr lang="fr-FR" sz="2133" dirty="0" err="1">
                <a:solidFill>
                  <a:srgbClr val="282828"/>
                </a:solidFill>
                <a:latin typeface="Poppins"/>
                <a:cs typeface="Poppins"/>
                <a:sym typeface="Poppins"/>
              </a:rPr>
              <a:t>HdF</a:t>
            </a:r>
            <a:endParaRPr lang="fr-FR" sz="267" dirty="0"/>
          </a:p>
        </p:txBody>
      </p:sp>
      <p:pic>
        <p:nvPicPr>
          <p:cNvPr id="9" name="Image 8">
            <a:extLst>
              <a:ext uri="{FF2B5EF4-FFF2-40B4-BE49-F238E27FC236}">
                <a16:creationId xmlns:a16="http://schemas.microsoft.com/office/drawing/2014/main" id="{C0512986-BD33-F795-61C1-095D064F94F8}"/>
              </a:ext>
            </a:extLst>
          </p:cNvPr>
          <p:cNvPicPr>
            <a:picLocks noChangeAspect="1"/>
          </p:cNvPicPr>
          <p:nvPr/>
        </p:nvPicPr>
        <p:blipFill>
          <a:blip r:embed="rId5"/>
          <a:stretch>
            <a:fillRect/>
          </a:stretch>
        </p:blipFill>
        <p:spPr>
          <a:xfrm>
            <a:off x="35427" y="0"/>
            <a:ext cx="833647" cy="409543"/>
          </a:xfrm>
          <a:prstGeom prst="rect">
            <a:avLst/>
          </a:prstGeom>
        </p:spPr>
      </p:pic>
      <p:pic>
        <p:nvPicPr>
          <p:cNvPr id="10" name="Image 9">
            <a:extLst>
              <a:ext uri="{FF2B5EF4-FFF2-40B4-BE49-F238E27FC236}">
                <a16:creationId xmlns:a16="http://schemas.microsoft.com/office/drawing/2014/main" id="{04FEF7BF-E0E2-DA4A-DDDA-B79FFB2332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118" y="-1"/>
            <a:ext cx="1319179" cy="406975"/>
          </a:xfrm>
          <a:prstGeom prst="rect">
            <a:avLst/>
          </a:prstGeom>
          <a:noFill/>
        </p:spPr>
      </p:pic>
      <p:pic>
        <p:nvPicPr>
          <p:cNvPr id="11" name="Image 10">
            <a:extLst>
              <a:ext uri="{FF2B5EF4-FFF2-40B4-BE49-F238E27FC236}">
                <a16:creationId xmlns:a16="http://schemas.microsoft.com/office/drawing/2014/main" id="{E0788950-9B35-98B9-8C01-B4B7805BE8AB}"/>
              </a:ext>
            </a:extLst>
          </p:cNvPr>
          <p:cNvPicPr>
            <a:picLocks noChangeAspect="1"/>
          </p:cNvPicPr>
          <p:nvPr/>
        </p:nvPicPr>
        <p:blipFill>
          <a:blip r:embed="rId7"/>
          <a:stretch>
            <a:fillRect/>
          </a:stretch>
        </p:blipFill>
        <p:spPr>
          <a:xfrm>
            <a:off x="2600935" y="-1"/>
            <a:ext cx="1201398" cy="446234"/>
          </a:xfrm>
          <a:prstGeom prst="rect">
            <a:avLst/>
          </a:prstGeom>
        </p:spPr>
      </p:pic>
      <p:pic>
        <p:nvPicPr>
          <p:cNvPr id="12" name="Image 11">
            <a:extLst>
              <a:ext uri="{FF2B5EF4-FFF2-40B4-BE49-F238E27FC236}">
                <a16:creationId xmlns:a16="http://schemas.microsoft.com/office/drawing/2014/main" id="{9C85D22C-4BBD-A8AB-1416-9221AF1CD71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50751" y="39258"/>
            <a:ext cx="822440" cy="406975"/>
          </a:xfrm>
          <a:prstGeom prst="rect">
            <a:avLst/>
          </a:prstGeom>
          <a:noFill/>
        </p:spPr>
      </p:pic>
      <p:pic>
        <p:nvPicPr>
          <p:cNvPr id="13" name="Image 12">
            <a:extLst>
              <a:ext uri="{FF2B5EF4-FFF2-40B4-BE49-F238E27FC236}">
                <a16:creationId xmlns:a16="http://schemas.microsoft.com/office/drawing/2014/main" id="{2C356CC1-4821-F1F3-12B4-A13945E6DCFF}"/>
              </a:ext>
            </a:extLst>
          </p:cNvPr>
          <p:cNvPicPr>
            <a:picLocks noChangeAspect="1"/>
          </p:cNvPicPr>
          <p:nvPr/>
        </p:nvPicPr>
        <p:blipFill>
          <a:blip r:embed="rId9"/>
          <a:stretch>
            <a:fillRect/>
          </a:stretch>
        </p:blipFill>
        <p:spPr>
          <a:xfrm>
            <a:off x="5121609" y="0"/>
            <a:ext cx="379539" cy="40697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8550" y="2070968"/>
            <a:ext cx="5076366" cy="4787033"/>
          </a:xfrm>
          <a:prstGeom prst="rect">
            <a:avLst/>
          </a:prstGeom>
          <a:noFill/>
          <a:ln>
            <a:noFill/>
          </a:ln>
        </p:spPr>
      </p:pic>
      <p:sp>
        <p:nvSpPr>
          <p:cNvPr id="218" name="Google Shape;218;p16"/>
          <p:cNvSpPr txBox="1"/>
          <p:nvPr/>
        </p:nvSpPr>
        <p:spPr>
          <a:xfrm>
            <a:off x="512884" y="541854"/>
            <a:ext cx="10825677" cy="1116011"/>
          </a:xfrm>
          <a:prstGeom prst="rect">
            <a:avLst/>
          </a:prstGeom>
          <a:noFill/>
          <a:ln>
            <a:noFill/>
          </a:ln>
        </p:spPr>
        <p:txBody>
          <a:bodyPr spcFirstLastPara="1" wrap="square" lIns="0" tIns="0" rIns="0" bIns="0" anchor="t" anchorCtr="0">
            <a:spAutoFit/>
          </a:bodyPr>
          <a:lstStyle/>
          <a:p>
            <a:pPr algn="ctr">
              <a:lnSpc>
                <a:spcPct val="128003"/>
              </a:lnSpc>
            </a:pPr>
            <a:r>
              <a:rPr lang="fr-FR" sz="5666" b="1" dirty="0">
                <a:solidFill>
                  <a:srgbClr val="282828"/>
                </a:solidFill>
                <a:latin typeface="Poppins"/>
                <a:cs typeface="Poppins"/>
                <a:sym typeface="Poppins"/>
              </a:rPr>
              <a:t>Une place sur simulateur</a:t>
            </a:r>
            <a:endParaRPr lang="fr-FR" sz="1200" dirty="0"/>
          </a:p>
        </p:txBody>
      </p:sp>
      <p:sp>
        <p:nvSpPr>
          <p:cNvPr id="219" name="Google Shape;219;p16"/>
          <p:cNvSpPr txBox="1"/>
          <p:nvPr/>
        </p:nvSpPr>
        <p:spPr>
          <a:xfrm>
            <a:off x="8589514" y="2049136"/>
            <a:ext cx="2369431" cy="465127"/>
          </a:xfrm>
          <a:prstGeom prst="rect">
            <a:avLst/>
          </a:prstGeom>
          <a:noFill/>
          <a:ln>
            <a:noFill/>
          </a:ln>
        </p:spPr>
        <p:txBody>
          <a:bodyPr spcFirstLastPara="1" wrap="square" lIns="0" tIns="0" rIns="0" bIns="0" anchor="t" anchorCtr="0">
            <a:spAutoFit/>
          </a:bodyPr>
          <a:lstStyle/>
          <a:p>
            <a:pPr>
              <a:lnSpc>
                <a:spcPct val="168025"/>
              </a:lnSpc>
            </a:pPr>
            <a:r>
              <a:rPr lang="fr-FR" sz="1799" b="1" dirty="0">
                <a:solidFill>
                  <a:srgbClr val="282828"/>
                </a:solidFill>
                <a:latin typeface="Asap SemiBold"/>
                <a:sym typeface="Asap SemiBold"/>
              </a:rPr>
              <a:t>Scanner le QR CODE</a:t>
            </a:r>
            <a:endParaRPr lang="fr-FR" sz="1200" dirty="0"/>
          </a:p>
        </p:txBody>
      </p:sp>
      <p:sp>
        <p:nvSpPr>
          <p:cNvPr id="220" name="Google Shape;220;p16"/>
          <p:cNvSpPr txBox="1"/>
          <p:nvPr/>
        </p:nvSpPr>
        <p:spPr>
          <a:xfrm>
            <a:off x="8589514" y="3544461"/>
            <a:ext cx="3384558" cy="930255"/>
          </a:xfrm>
          <a:prstGeom prst="rect">
            <a:avLst/>
          </a:prstGeom>
          <a:noFill/>
          <a:ln>
            <a:noFill/>
          </a:ln>
        </p:spPr>
        <p:txBody>
          <a:bodyPr spcFirstLastPara="1" wrap="square" lIns="0" tIns="0" rIns="0" bIns="0" anchor="t" anchorCtr="0">
            <a:spAutoFit/>
          </a:bodyPr>
          <a:lstStyle/>
          <a:p>
            <a:pPr>
              <a:lnSpc>
                <a:spcPct val="168025"/>
              </a:lnSpc>
            </a:pPr>
            <a:r>
              <a:rPr lang="fr-FR" sz="1799" b="1" dirty="0">
                <a:solidFill>
                  <a:srgbClr val="282828"/>
                </a:solidFill>
                <a:latin typeface="Asap SemiBold"/>
                <a:sym typeface="Asap SemiBold"/>
              </a:rPr>
              <a:t>Se connecter ( créer un compte)</a:t>
            </a:r>
            <a:endParaRPr lang="fr-FR" sz="1200" dirty="0"/>
          </a:p>
        </p:txBody>
      </p:sp>
      <p:sp>
        <p:nvSpPr>
          <p:cNvPr id="221" name="Google Shape;221;p16"/>
          <p:cNvSpPr txBox="1"/>
          <p:nvPr/>
        </p:nvSpPr>
        <p:spPr>
          <a:xfrm>
            <a:off x="8589514" y="5445824"/>
            <a:ext cx="3089599" cy="465127"/>
          </a:xfrm>
          <a:prstGeom prst="rect">
            <a:avLst/>
          </a:prstGeom>
          <a:noFill/>
          <a:ln>
            <a:noFill/>
          </a:ln>
        </p:spPr>
        <p:txBody>
          <a:bodyPr spcFirstLastPara="1" wrap="square" lIns="0" tIns="0" rIns="0" bIns="0" anchor="t" anchorCtr="0">
            <a:spAutoFit/>
          </a:bodyPr>
          <a:lstStyle/>
          <a:p>
            <a:pPr>
              <a:lnSpc>
                <a:spcPct val="168025"/>
              </a:lnSpc>
            </a:pPr>
            <a:r>
              <a:rPr lang="fr-FR" sz="1799" b="1" dirty="0">
                <a:solidFill>
                  <a:srgbClr val="282828"/>
                </a:solidFill>
                <a:latin typeface="Asap SemiBold"/>
              </a:rPr>
              <a:t>Jouer !</a:t>
            </a:r>
          </a:p>
        </p:txBody>
      </p:sp>
      <p:sp>
        <p:nvSpPr>
          <p:cNvPr id="223" name="Google Shape;223;p16"/>
          <p:cNvSpPr txBox="1"/>
          <p:nvPr/>
        </p:nvSpPr>
        <p:spPr>
          <a:xfrm>
            <a:off x="8589514" y="4013107"/>
            <a:ext cx="3089599" cy="984885"/>
          </a:xfrm>
          <a:prstGeom prst="rect">
            <a:avLst/>
          </a:prstGeom>
          <a:noFill/>
          <a:ln>
            <a:noFill/>
          </a:ln>
        </p:spPr>
        <p:txBody>
          <a:bodyPr spcFirstLastPara="1" wrap="square" lIns="0" tIns="0" rIns="0" bIns="0" anchor="t" anchorCtr="0">
            <a:spAutoFit/>
          </a:bodyPr>
          <a:lstStyle/>
          <a:p>
            <a:r>
              <a:rPr lang="fr-FR" sz="1600" dirty="0">
                <a:solidFill>
                  <a:srgbClr val="282828"/>
                </a:solidFill>
                <a:latin typeface="Asap"/>
              </a:rPr>
              <a:t>Une adresse mail perso est demandée. Mettre un nom et prénom pour vous contacter. Puis cliquer sur «  commencer le jeu » </a:t>
            </a:r>
            <a:endParaRPr lang="en-US" sz="1600" dirty="0">
              <a:solidFill>
                <a:srgbClr val="282828"/>
              </a:solidFill>
              <a:latin typeface="Asap"/>
            </a:endParaRPr>
          </a:p>
        </p:txBody>
      </p:sp>
      <p:sp>
        <p:nvSpPr>
          <p:cNvPr id="225" name="Google Shape;225;p16"/>
          <p:cNvSpPr/>
          <p:nvPr/>
        </p:nvSpPr>
        <p:spPr>
          <a:xfrm>
            <a:off x="7151575" y="1795219"/>
            <a:ext cx="1092179" cy="109217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ACB65"/>
          </a:solidFill>
          <a:ln w="38100" cap="sq" cmpd="sng">
            <a:solidFill>
              <a:srgbClr val="282828"/>
            </a:solidFill>
            <a:prstDash val="solid"/>
            <a:miter lim="8000"/>
            <a:headEnd type="none" w="sm" len="sm"/>
            <a:tailEnd type="none" w="sm" len="sm"/>
          </a:ln>
        </p:spPr>
        <p:txBody>
          <a:bodyPr spcFirstLastPara="1" wrap="square" lIns="60950" tIns="60950" rIns="60950" bIns="60950" anchor="ctr" anchorCtr="0">
            <a:noAutofit/>
          </a:bodyPr>
          <a:lstStyle/>
          <a:p>
            <a:endParaRPr lang="fr-FR" sz="1200" dirty="0"/>
          </a:p>
        </p:txBody>
      </p:sp>
      <p:sp>
        <p:nvSpPr>
          <p:cNvPr id="226" name="Google Shape;226;p16"/>
          <p:cNvSpPr/>
          <p:nvPr/>
        </p:nvSpPr>
        <p:spPr>
          <a:xfrm>
            <a:off x="7151575" y="3472079"/>
            <a:ext cx="1092179" cy="109217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w="38100" cap="sq" cmpd="sng">
            <a:solidFill>
              <a:srgbClr val="282828"/>
            </a:solidFill>
            <a:prstDash val="solid"/>
            <a:miter lim="8000"/>
            <a:headEnd type="none" w="sm" len="sm"/>
            <a:tailEnd type="none" w="sm" len="sm"/>
          </a:ln>
        </p:spPr>
        <p:txBody>
          <a:bodyPr spcFirstLastPara="1" wrap="square" lIns="60950" tIns="60950" rIns="60950" bIns="60950" anchor="ctr" anchorCtr="0">
            <a:noAutofit/>
          </a:bodyPr>
          <a:lstStyle/>
          <a:p>
            <a:endParaRPr lang="fr-FR" sz="1200" dirty="0"/>
          </a:p>
        </p:txBody>
      </p:sp>
      <p:sp>
        <p:nvSpPr>
          <p:cNvPr id="227" name="Google Shape;227;p16"/>
          <p:cNvSpPr/>
          <p:nvPr/>
        </p:nvSpPr>
        <p:spPr>
          <a:xfrm>
            <a:off x="7151575" y="5148458"/>
            <a:ext cx="1092179" cy="109217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1C892"/>
          </a:solidFill>
          <a:ln w="38100" cap="sq" cmpd="sng">
            <a:solidFill>
              <a:srgbClr val="282828"/>
            </a:solidFill>
            <a:prstDash val="solid"/>
            <a:miter lim="8000"/>
            <a:headEnd type="none" w="sm" len="sm"/>
            <a:tailEnd type="none" w="sm" len="sm"/>
          </a:ln>
        </p:spPr>
        <p:txBody>
          <a:bodyPr spcFirstLastPara="1" wrap="square" lIns="60950" tIns="60950" rIns="60950" bIns="60950" anchor="ctr" anchorCtr="0">
            <a:noAutofit/>
          </a:bodyPr>
          <a:lstStyle/>
          <a:p>
            <a:endParaRPr lang="fr-FR" sz="1200" dirty="0"/>
          </a:p>
        </p:txBody>
      </p:sp>
      <p:sp>
        <p:nvSpPr>
          <p:cNvPr id="228" name="Google Shape;228;p16"/>
          <p:cNvSpPr txBox="1"/>
          <p:nvPr/>
        </p:nvSpPr>
        <p:spPr>
          <a:xfrm>
            <a:off x="7316539" y="1996191"/>
            <a:ext cx="718400" cy="734304"/>
          </a:xfrm>
          <a:prstGeom prst="rect">
            <a:avLst/>
          </a:prstGeom>
          <a:noFill/>
          <a:ln>
            <a:noFill/>
          </a:ln>
        </p:spPr>
        <p:txBody>
          <a:bodyPr spcFirstLastPara="1" wrap="square" lIns="0" tIns="0" rIns="0" bIns="0" anchor="t" anchorCtr="0">
            <a:spAutoFit/>
          </a:bodyPr>
          <a:lstStyle/>
          <a:p>
            <a:pPr algn="ctr">
              <a:lnSpc>
                <a:spcPct val="128009"/>
              </a:lnSpc>
            </a:pPr>
            <a:r>
              <a:rPr lang="fr-FR" sz="3728" b="1" dirty="0">
                <a:solidFill>
                  <a:srgbClr val="282828"/>
                </a:solidFill>
                <a:latin typeface="Poppins"/>
                <a:ea typeface="Poppins"/>
                <a:cs typeface="Poppins"/>
                <a:sym typeface="Poppins"/>
              </a:rPr>
              <a:t>01</a:t>
            </a:r>
            <a:endParaRPr lang="fr-FR" sz="1200" dirty="0"/>
          </a:p>
        </p:txBody>
      </p:sp>
      <p:sp>
        <p:nvSpPr>
          <p:cNvPr id="229" name="Google Shape;229;p16"/>
          <p:cNvSpPr txBox="1"/>
          <p:nvPr/>
        </p:nvSpPr>
        <p:spPr>
          <a:xfrm>
            <a:off x="7316539" y="3685242"/>
            <a:ext cx="718400" cy="734304"/>
          </a:xfrm>
          <a:prstGeom prst="rect">
            <a:avLst/>
          </a:prstGeom>
          <a:noFill/>
          <a:ln>
            <a:noFill/>
          </a:ln>
        </p:spPr>
        <p:txBody>
          <a:bodyPr spcFirstLastPara="1" wrap="square" lIns="0" tIns="0" rIns="0" bIns="0" anchor="t" anchorCtr="0">
            <a:spAutoFit/>
          </a:bodyPr>
          <a:lstStyle/>
          <a:p>
            <a:pPr algn="ctr">
              <a:lnSpc>
                <a:spcPct val="128009"/>
              </a:lnSpc>
            </a:pPr>
            <a:r>
              <a:rPr lang="fr-FR" sz="3728" b="1" dirty="0">
                <a:solidFill>
                  <a:srgbClr val="282828"/>
                </a:solidFill>
                <a:latin typeface="Poppins"/>
                <a:ea typeface="Poppins"/>
                <a:cs typeface="Poppins"/>
                <a:sym typeface="Poppins"/>
              </a:rPr>
              <a:t>02</a:t>
            </a:r>
            <a:endParaRPr lang="fr-FR" sz="1200" dirty="0"/>
          </a:p>
        </p:txBody>
      </p:sp>
      <p:sp>
        <p:nvSpPr>
          <p:cNvPr id="230" name="Google Shape;230;p16"/>
          <p:cNvSpPr txBox="1"/>
          <p:nvPr/>
        </p:nvSpPr>
        <p:spPr>
          <a:xfrm>
            <a:off x="7316539" y="5337237"/>
            <a:ext cx="718400" cy="734304"/>
          </a:xfrm>
          <a:prstGeom prst="rect">
            <a:avLst/>
          </a:prstGeom>
          <a:noFill/>
          <a:ln>
            <a:noFill/>
          </a:ln>
        </p:spPr>
        <p:txBody>
          <a:bodyPr spcFirstLastPara="1" wrap="square" lIns="0" tIns="0" rIns="0" bIns="0" anchor="t" anchorCtr="0">
            <a:spAutoFit/>
          </a:bodyPr>
          <a:lstStyle/>
          <a:p>
            <a:pPr algn="ctr">
              <a:lnSpc>
                <a:spcPct val="128009"/>
              </a:lnSpc>
            </a:pPr>
            <a:r>
              <a:rPr lang="fr-FR" sz="3728" b="1" dirty="0">
                <a:solidFill>
                  <a:srgbClr val="282828"/>
                </a:solidFill>
                <a:latin typeface="Poppins"/>
                <a:ea typeface="Poppins"/>
                <a:cs typeface="Poppins"/>
                <a:sym typeface="Poppins"/>
              </a:rPr>
              <a:t>03</a:t>
            </a:r>
            <a:endParaRPr lang="fr-FR" sz="1200" dirty="0"/>
          </a:p>
        </p:txBody>
      </p:sp>
      <p:pic>
        <p:nvPicPr>
          <p:cNvPr id="2" name="Picture 1" descr="A black square with white text&#10;&#10;Description automatically generated">
            <a:extLst>
              <a:ext uri="{FF2B5EF4-FFF2-40B4-BE49-F238E27FC236}">
                <a16:creationId xmlns:a16="http://schemas.microsoft.com/office/drawing/2014/main" id="{0C8937D0-3407-9369-ECED-1F8702330E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2517" y="4597686"/>
            <a:ext cx="913224" cy="915054"/>
          </a:xfrm>
          <a:prstGeom prst="rect">
            <a:avLst/>
          </a:prstGeom>
        </p:spPr>
      </p:pic>
      <p:pic>
        <p:nvPicPr>
          <p:cNvPr id="3" name="Picture 2" descr="A black square with white text&#10;&#10;Description automatically generated">
            <a:extLst>
              <a:ext uri="{FF2B5EF4-FFF2-40B4-BE49-F238E27FC236}">
                <a16:creationId xmlns:a16="http://schemas.microsoft.com/office/drawing/2014/main" id="{F473E2C4-43EB-8508-9B31-610010B308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030" y="5153624"/>
            <a:ext cx="307130" cy="307745"/>
          </a:xfrm>
          <a:prstGeom prst="rect">
            <a:avLst/>
          </a:prstGeom>
        </p:spPr>
      </p:pic>
      <p:pic>
        <p:nvPicPr>
          <p:cNvPr id="4" name="Image 3">
            <a:extLst>
              <a:ext uri="{FF2B5EF4-FFF2-40B4-BE49-F238E27FC236}">
                <a16:creationId xmlns:a16="http://schemas.microsoft.com/office/drawing/2014/main" id="{D21A1618-DF22-A6D7-80CC-9DDF6D908A82}"/>
              </a:ext>
            </a:extLst>
          </p:cNvPr>
          <p:cNvPicPr>
            <a:picLocks noChangeAspect="1"/>
          </p:cNvPicPr>
          <p:nvPr/>
        </p:nvPicPr>
        <p:blipFill>
          <a:blip r:embed="rId6"/>
          <a:stretch>
            <a:fillRect/>
          </a:stretch>
        </p:blipFill>
        <p:spPr>
          <a:xfrm>
            <a:off x="35427" y="0"/>
            <a:ext cx="833647" cy="409543"/>
          </a:xfrm>
          <a:prstGeom prst="rect">
            <a:avLst/>
          </a:prstGeom>
        </p:spPr>
      </p:pic>
      <p:pic>
        <p:nvPicPr>
          <p:cNvPr id="5" name="Image 4">
            <a:extLst>
              <a:ext uri="{FF2B5EF4-FFF2-40B4-BE49-F238E27FC236}">
                <a16:creationId xmlns:a16="http://schemas.microsoft.com/office/drawing/2014/main" id="{8E570C2A-149C-ADAE-220C-85079D8E083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4118" y="-1"/>
            <a:ext cx="1319179" cy="406975"/>
          </a:xfrm>
          <a:prstGeom prst="rect">
            <a:avLst/>
          </a:prstGeom>
          <a:noFill/>
        </p:spPr>
      </p:pic>
      <p:pic>
        <p:nvPicPr>
          <p:cNvPr id="6" name="Image 5">
            <a:extLst>
              <a:ext uri="{FF2B5EF4-FFF2-40B4-BE49-F238E27FC236}">
                <a16:creationId xmlns:a16="http://schemas.microsoft.com/office/drawing/2014/main" id="{F8D894C2-0F93-74B4-3A27-EA50E0F0D44C}"/>
              </a:ext>
            </a:extLst>
          </p:cNvPr>
          <p:cNvPicPr>
            <a:picLocks noChangeAspect="1"/>
          </p:cNvPicPr>
          <p:nvPr/>
        </p:nvPicPr>
        <p:blipFill>
          <a:blip r:embed="rId8"/>
          <a:stretch>
            <a:fillRect/>
          </a:stretch>
        </p:blipFill>
        <p:spPr>
          <a:xfrm>
            <a:off x="2600935" y="-1"/>
            <a:ext cx="1201398" cy="446234"/>
          </a:xfrm>
          <a:prstGeom prst="rect">
            <a:avLst/>
          </a:prstGeom>
        </p:spPr>
      </p:pic>
      <p:pic>
        <p:nvPicPr>
          <p:cNvPr id="7" name="Image 6">
            <a:extLst>
              <a:ext uri="{FF2B5EF4-FFF2-40B4-BE49-F238E27FC236}">
                <a16:creationId xmlns:a16="http://schemas.microsoft.com/office/drawing/2014/main" id="{5D00FF29-B04A-7DF7-7242-1DD67E68988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50751" y="39258"/>
            <a:ext cx="822440" cy="406975"/>
          </a:xfrm>
          <a:prstGeom prst="rect">
            <a:avLst/>
          </a:prstGeom>
          <a:noFill/>
        </p:spPr>
      </p:pic>
      <p:pic>
        <p:nvPicPr>
          <p:cNvPr id="8" name="Image 7">
            <a:extLst>
              <a:ext uri="{FF2B5EF4-FFF2-40B4-BE49-F238E27FC236}">
                <a16:creationId xmlns:a16="http://schemas.microsoft.com/office/drawing/2014/main" id="{C6DBDD40-D06F-D134-0B21-948D724B7822}"/>
              </a:ext>
            </a:extLst>
          </p:cNvPr>
          <p:cNvPicPr>
            <a:picLocks noChangeAspect="1"/>
          </p:cNvPicPr>
          <p:nvPr/>
        </p:nvPicPr>
        <p:blipFill>
          <a:blip r:embed="rId10"/>
          <a:stretch>
            <a:fillRect/>
          </a:stretch>
        </p:blipFill>
        <p:spPr>
          <a:xfrm>
            <a:off x="5121609" y="0"/>
            <a:ext cx="379539" cy="4069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fade">
                                      <p:cBhvr>
                                        <p:cTn id="10" dur="500"/>
                                        <p:tgtEl>
                                          <p:spTgt spid="2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500"/>
                                        <p:tgtEl>
                                          <p:spTgt spid="2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6"/>
                                        </p:tgtEl>
                                        <p:attrNameLst>
                                          <p:attrName>style.visibility</p:attrName>
                                        </p:attrNameLst>
                                      </p:cBhvr>
                                      <p:to>
                                        <p:strVal val="visible"/>
                                      </p:to>
                                    </p:set>
                                    <p:animEffect transition="in" filter="fade">
                                      <p:cBhvr>
                                        <p:cTn id="20" dur="500"/>
                                        <p:tgtEl>
                                          <p:spTgt spid="2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9"/>
                                        </p:tgtEl>
                                        <p:attrNameLst>
                                          <p:attrName>style.visibility</p:attrName>
                                        </p:attrNameLst>
                                      </p:cBhvr>
                                      <p:to>
                                        <p:strVal val="visible"/>
                                      </p:to>
                                    </p:set>
                                    <p:animEffect transition="in" filter="fade">
                                      <p:cBhvr>
                                        <p:cTn id="23" dur="500"/>
                                        <p:tgtEl>
                                          <p:spTgt spid="2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3"/>
                                        </p:tgtEl>
                                        <p:attrNameLst>
                                          <p:attrName>style.visibility</p:attrName>
                                        </p:attrNameLst>
                                      </p:cBhvr>
                                      <p:to>
                                        <p:strVal val="visible"/>
                                      </p:to>
                                    </p:set>
                                    <p:animEffect transition="in" filter="fade">
                                      <p:cBhvr>
                                        <p:cTn id="26" dur="500"/>
                                        <p:tgtEl>
                                          <p:spTgt spid="22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21"/>
                                        </p:tgtEl>
                                        <p:attrNameLst>
                                          <p:attrName>style.visibility</p:attrName>
                                        </p:attrNameLst>
                                      </p:cBhvr>
                                      <p:to>
                                        <p:strVal val="visible"/>
                                      </p:to>
                                    </p:set>
                                    <p:animEffect transition="in" filter="fade">
                                      <p:cBhvr>
                                        <p:cTn id="30" dur="500"/>
                                        <p:tgtEl>
                                          <p:spTgt spid="2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7"/>
                                        </p:tgtEl>
                                        <p:attrNameLst>
                                          <p:attrName>style.visibility</p:attrName>
                                        </p:attrNameLst>
                                      </p:cBhvr>
                                      <p:to>
                                        <p:strVal val="visible"/>
                                      </p:to>
                                    </p:set>
                                    <p:animEffect transition="in" filter="fade">
                                      <p:cBhvr>
                                        <p:cTn id="33" dur="500"/>
                                        <p:tgtEl>
                                          <p:spTgt spid="2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0"/>
                                        </p:tgtEl>
                                        <p:attrNameLst>
                                          <p:attrName>style.visibility</p:attrName>
                                        </p:attrNameLst>
                                      </p:cBhvr>
                                      <p:to>
                                        <p:strVal val="visible"/>
                                      </p:to>
                                    </p:set>
                                    <p:animEffect transition="in" filter="fade">
                                      <p:cBhvr>
                                        <p:cTn id="36"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1" grpId="0"/>
      <p:bldP spid="223" grpId="0"/>
      <p:bldP spid="225" grpId="0" animBg="1"/>
      <p:bldP spid="226" grpId="0" animBg="1"/>
      <p:bldP spid="227" grpId="0" animBg="1"/>
      <p:bldP spid="228" grpId="0"/>
      <p:bldP spid="229" grpId="0"/>
      <p:bldP spid="2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A9D9A-9731-C783-4A5A-91480241AD8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DAF0B55-4E60-F879-1532-0A45342322B5}"/>
              </a:ext>
            </a:extLst>
          </p:cNvPr>
          <p:cNvSpPr>
            <a:spLocks noGrp="1"/>
          </p:cNvSpPr>
          <p:nvPr>
            <p:ph type="title"/>
          </p:nvPr>
        </p:nvSpPr>
        <p:spPr>
          <a:xfrm>
            <a:off x="2463627" y="2336442"/>
            <a:ext cx="9293023" cy="2777604"/>
          </a:xfrm>
        </p:spPr>
        <p:txBody>
          <a:bodyPr/>
          <a:lstStyle/>
          <a:p>
            <a:pPr algn="ctr"/>
            <a:r>
              <a:rPr lang="fr-FR" sz="5400" dirty="0">
                <a:solidFill>
                  <a:srgbClr val="002060"/>
                </a:solidFill>
                <a:latin typeface="Biome Light" panose="020B0303030204020804" pitchFamily="34" charset="0"/>
                <a:cs typeface="Biome Light" panose="020B0303030204020804" pitchFamily="34" charset="0"/>
              </a:rPr>
              <a:t>Conférence-débat autour du secteur nucléaire</a:t>
            </a:r>
            <a:br>
              <a:rPr lang="fr-FR" dirty="0">
                <a:solidFill>
                  <a:srgbClr val="002060"/>
                </a:solidFill>
                <a:latin typeface="Biome Light" panose="020B0303030204020804" pitchFamily="34" charset="0"/>
                <a:cs typeface="Biome Light" panose="020B0303030204020804" pitchFamily="34" charset="0"/>
              </a:rPr>
            </a:br>
            <a:br>
              <a:rPr lang="fr-FR" dirty="0">
                <a:solidFill>
                  <a:srgbClr val="002060"/>
                </a:solidFill>
                <a:latin typeface="Biome Light" panose="020B0303030204020804" pitchFamily="34" charset="0"/>
                <a:cs typeface="Biome Light" panose="020B0303030204020804" pitchFamily="34" charset="0"/>
              </a:rPr>
            </a:br>
            <a:r>
              <a:rPr lang="fr-FR" sz="4000" dirty="0">
                <a:solidFill>
                  <a:srgbClr val="002060"/>
                </a:solidFill>
                <a:latin typeface="Biome Light" panose="020B0303030204020804" pitchFamily="34" charset="0"/>
                <a:cs typeface="Biome Light" panose="020B0303030204020804" pitchFamily="34" charset="0"/>
              </a:rPr>
              <a:t>Conférences</a:t>
            </a:r>
            <a:r>
              <a:rPr lang="fr-FR" sz="3600" dirty="0">
                <a:solidFill>
                  <a:srgbClr val="002060"/>
                </a:solidFill>
                <a:latin typeface="Biome Light" panose="020B0303030204020804" pitchFamily="34" charset="0"/>
                <a:cs typeface="Biome Light" panose="020B0303030204020804" pitchFamily="34" charset="0"/>
              </a:rPr>
              <a:t> </a:t>
            </a:r>
            <a:endParaRPr lang="fr-FR" dirty="0">
              <a:solidFill>
                <a:srgbClr val="002060"/>
              </a:solidFill>
              <a:latin typeface="Biome Light" panose="020B0303030204020804" pitchFamily="34" charset="0"/>
              <a:cs typeface="Biome Light" panose="020B0303030204020804" pitchFamily="34" charset="0"/>
            </a:endParaRPr>
          </a:p>
        </p:txBody>
      </p:sp>
      <p:sp>
        <p:nvSpPr>
          <p:cNvPr id="3" name="Titre 1">
            <a:extLst>
              <a:ext uri="{FF2B5EF4-FFF2-40B4-BE49-F238E27FC236}">
                <a16:creationId xmlns:a16="http://schemas.microsoft.com/office/drawing/2014/main" id="{04ADF185-630C-6766-A21A-CF2D4077B843}"/>
              </a:ext>
            </a:extLst>
          </p:cNvPr>
          <p:cNvSpPr txBox="1">
            <a:spLocks/>
          </p:cNvSpPr>
          <p:nvPr/>
        </p:nvSpPr>
        <p:spPr>
          <a:xfrm>
            <a:off x="2717316" y="0"/>
            <a:ext cx="9474684" cy="277760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800" b="1" i="0" kern="1200" cap="none" baseline="0">
                <a:solidFill>
                  <a:schemeClr val="tx1"/>
                </a:solidFill>
                <a:highlight>
                  <a:srgbClr val="FFFFFF"/>
                </a:highlight>
                <a:latin typeface="Calibri" panose="020F0502020204030204" pitchFamily="34" charset="0"/>
                <a:ea typeface="+mj-ea"/>
                <a:cs typeface="Calibri" panose="020F0502020204030204" pitchFamily="34" charset="0"/>
              </a:defRPr>
            </a:lvl1pPr>
          </a:lstStyle>
          <a:p>
            <a:endParaRPr lang="fr-FR" sz="4400" dirty="0">
              <a:solidFill>
                <a:srgbClr val="FE7E57"/>
              </a:solidFill>
            </a:endParaRPr>
          </a:p>
        </p:txBody>
      </p:sp>
      <p:sp>
        <p:nvSpPr>
          <p:cNvPr id="6" name="Titre 1">
            <a:extLst>
              <a:ext uri="{FF2B5EF4-FFF2-40B4-BE49-F238E27FC236}">
                <a16:creationId xmlns:a16="http://schemas.microsoft.com/office/drawing/2014/main" id="{E14ECBF6-E30F-D5B8-65E7-2788729E6262}"/>
              </a:ext>
            </a:extLst>
          </p:cNvPr>
          <p:cNvSpPr txBox="1">
            <a:spLocks/>
          </p:cNvSpPr>
          <p:nvPr/>
        </p:nvSpPr>
        <p:spPr>
          <a:xfrm>
            <a:off x="2898977" y="0"/>
            <a:ext cx="9293023" cy="277760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800" b="1" i="0" kern="1200" cap="none" baseline="0">
                <a:solidFill>
                  <a:schemeClr val="tx1"/>
                </a:solidFill>
                <a:highlight>
                  <a:srgbClr val="FFFFFF"/>
                </a:highlight>
                <a:latin typeface="Calibri" panose="020F0502020204030204" pitchFamily="34" charset="0"/>
                <a:ea typeface="+mj-ea"/>
                <a:cs typeface="Calibri" panose="020F0502020204030204" pitchFamily="34" charset="0"/>
              </a:defRPr>
            </a:lvl1pPr>
          </a:lstStyle>
          <a:p>
            <a:pPr algn="ctr"/>
            <a:endParaRPr lang="fr-FR" dirty="0">
              <a:solidFill>
                <a:srgbClr val="002060"/>
              </a:solidFill>
              <a:latin typeface="Biome Light" panose="020B0303030204020804" pitchFamily="34" charset="0"/>
              <a:cs typeface="Biome Light" panose="020B0303030204020804" pitchFamily="34" charset="0"/>
            </a:endParaRPr>
          </a:p>
        </p:txBody>
      </p:sp>
      <p:pic>
        <p:nvPicPr>
          <p:cNvPr id="10" name="Image 9">
            <a:extLst>
              <a:ext uri="{FF2B5EF4-FFF2-40B4-BE49-F238E27FC236}">
                <a16:creationId xmlns:a16="http://schemas.microsoft.com/office/drawing/2014/main" id="{DC4EC8E2-7504-4A5C-CC01-DCB7BF186D6B}"/>
              </a:ext>
            </a:extLst>
          </p:cNvPr>
          <p:cNvPicPr>
            <a:picLocks noChangeAspect="1"/>
          </p:cNvPicPr>
          <p:nvPr/>
        </p:nvPicPr>
        <p:blipFill>
          <a:blip r:embed="rId2"/>
          <a:stretch>
            <a:fillRect/>
          </a:stretch>
        </p:blipFill>
        <p:spPr>
          <a:xfrm>
            <a:off x="2296140" y="173544"/>
            <a:ext cx="1442761" cy="708780"/>
          </a:xfrm>
          <a:prstGeom prst="rect">
            <a:avLst/>
          </a:prstGeom>
        </p:spPr>
      </p:pic>
      <p:pic>
        <p:nvPicPr>
          <p:cNvPr id="11" name="Image 10">
            <a:extLst>
              <a:ext uri="{FF2B5EF4-FFF2-40B4-BE49-F238E27FC236}">
                <a16:creationId xmlns:a16="http://schemas.microsoft.com/office/drawing/2014/main" id="{473A69C7-B7EF-D83B-2CCE-B932A80FEA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8813" y="191532"/>
            <a:ext cx="2239153" cy="690792"/>
          </a:xfrm>
          <a:prstGeom prst="rect">
            <a:avLst/>
          </a:prstGeom>
          <a:noFill/>
        </p:spPr>
      </p:pic>
      <p:pic>
        <p:nvPicPr>
          <p:cNvPr id="12" name="Image 11">
            <a:extLst>
              <a:ext uri="{FF2B5EF4-FFF2-40B4-BE49-F238E27FC236}">
                <a16:creationId xmlns:a16="http://schemas.microsoft.com/office/drawing/2014/main" id="{9731BE6B-4F41-E89E-2479-DA8A1F211C22}"/>
              </a:ext>
            </a:extLst>
          </p:cNvPr>
          <p:cNvPicPr>
            <a:picLocks noChangeAspect="1"/>
          </p:cNvPicPr>
          <p:nvPr/>
        </p:nvPicPr>
        <p:blipFill>
          <a:blip r:embed="rId4"/>
          <a:stretch>
            <a:fillRect/>
          </a:stretch>
        </p:blipFill>
        <p:spPr>
          <a:xfrm>
            <a:off x="6839643" y="157568"/>
            <a:ext cx="2084267" cy="774157"/>
          </a:xfrm>
          <a:prstGeom prst="rect">
            <a:avLst/>
          </a:prstGeom>
        </p:spPr>
      </p:pic>
      <p:pic>
        <p:nvPicPr>
          <p:cNvPr id="13" name="Image 12">
            <a:extLst>
              <a:ext uri="{FF2B5EF4-FFF2-40B4-BE49-F238E27FC236}">
                <a16:creationId xmlns:a16="http://schemas.microsoft.com/office/drawing/2014/main" id="{88F479A8-D477-E2D8-75FC-1DD508DFD6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55587" y="172442"/>
            <a:ext cx="1504344" cy="744407"/>
          </a:xfrm>
          <a:prstGeom prst="rect">
            <a:avLst/>
          </a:prstGeom>
          <a:noFill/>
        </p:spPr>
      </p:pic>
      <p:pic>
        <p:nvPicPr>
          <p:cNvPr id="14" name="Image 13">
            <a:extLst>
              <a:ext uri="{FF2B5EF4-FFF2-40B4-BE49-F238E27FC236}">
                <a16:creationId xmlns:a16="http://schemas.microsoft.com/office/drawing/2014/main" id="{DCA7A2B6-AF9A-0D76-7FFE-3635C1A25BB2}"/>
              </a:ext>
            </a:extLst>
          </p:cNvPr>
          <p:cNvPicPr>
            <a:picLocks noChangeAspect="1"/>
          </p:cNvPicPr>
          <p:nvPr/>
        </p:nvPicPr>
        <p:blipFill>
          <a:blip r:embed="rId6"/>
          <a:stretch>
            <a:fillRect/>
          </a:stretch>
        </p:blipFill>
        <p:spPr>
          <a:xfrm>
            <a:off x="11193107" y="140658"/>
            <a:ext cx="739111" cy="792540"/>
          </a:xfrm>
          <a:prstGeom prst="rect">
            <a:avLst/>
          </a:prstGeom>
        </p:spPr>
      </p:pic>
    </p:spTree>
    <p:extLst>
      <p:ext uri="{BB962C8B-B14F-4D97-AF65-F5344CB8AC3E}">
        <p14:creationId xmlns:p14="http://schemas.microsoft.com/office/powerpoint/2010/main" val="27374685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4467A06-BECB-DB48-AB0D-F89ABE0BF8FA}"/>
              </a:ext>
            </a:extLst>
          </p:cNvPr>
          <p:cNvPicPr>
            <a:picLocks noChangeAspect="1"/>
          </p:cNvPicPr>
          <p:nvPr/>
        </p:nvPicPr>
        <p:blipFill>
          <a:blip r:embed="rId2"/>
          <a:stretch>
            <a:fillRect/>
          </a:stretch>
        </p:blipFill>
        <p:spPr>
          <a:xfrm>
            <a:off x="8118215" y="2466046"/>
            <a:ext cx="2613044" cy="2663845"/>
          </a:xfrm>
          <a:prstGeom prst="rect">
            <a:avLst/>
          </a:prstGeom>
        </p:spPr>
      </p:pic>
      <p:sp>
        <p:nvSpPr>
          <p:cNvPr id="5" name="Google Shape;218;p16">
            <a:extLst>
              <a:ext uri="{FF2B5EF4-FFF2-40B4-BE49-F238E27FC236}">
                <a16:creationId xmlns:a16="http://schemas.microsoft.com/office/drawing/2014/main" id="{37416850-0F2F-1CB8-A8EA-CB11F37D1FA5}"/>
              </a:ext>
            </a:extLst>
          </p:cNvPr>
          <p:cNvSpPr txBox="1"/>
          <p:nvPr/>
        </p:nvSpPr>
        <p:spPr>
          <a:xfrm>
            <a:off x="512884" y="440545"/>
            <a:ext cx="10825677" cy="1116011"/>
          </a:xfrm>
          <a:prstGeom prst="rect">
            <a:avLst/>
          </a:prstGeom>
          <a:noFill/>
          <a:ln>
            <a:noFill/>
          </a:ln>
        </p:spPr>
        <p:txBody>
          <a:bodyPr spcFirstLastPara="1" wrap="square" lIns="0" tIns="0" rIns="0" bIns="0" anchor="t" anchorCtr="0">
            <a:spAutoFit/>
          </a:bodyPr>
          <a:lstStyle/>
          <a:p>
            <a:pPr algn="ctr">
              <a:lnSpc>
                <a:spcPct val="128003"/>
              </a:lnSpc>
            </a:pPr>
            <a:r>
              <a:rPr lang="fr-FR" sz="5666" b="1" dirty="0">
                <a:solidFill>
                  <a:srgbClr val="282828"/>
                </a:solidFill>
                <a:latin typeface="Poppins"/>
                <a:cs typeface="Poppins"/>
                <a:sym typeface="Poppins"/>
              </a:rPr>
              <a:t>Une place sur simulateur</a:t>
            </a:r>
            <a:endParaRPr lang="fr-FR" sz="1200" dirty="0"/>
          </a:p>
        </p:txBody>
      </p:sp>
      <p:pic>
        <p:nvPicPr>
          <p:cNvPr id="6" name="Google Shape;217;p16">
            <a:extLst>
              <a:ext uri="{FF2B5EF4-FFF2-40B4-BE49-F238E27FC236}">
                <a16:creationId xmlns:a16="http://schemas.microsoft.com/office/drawing/2014/main" id="{F5E0EC65-4AE7-150D-B5A2-E0FF444C9D1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9355" y="1630423"/>
            <a:ext cx="5503319" cy="5227577"/>
          </a:xfrm>
          <a:prstGeom prst="rect">
            <a:avLst/>
          </a:prstGeom>
          <a:noFill/>
          <a:ln>
            <a:noFill/>
          </a:ln>
        </p:spPr>
      </p:pic>
      <p:pic>
        <p:nvPicPr>
          <p:cNvPr id="7" name="Picture 1" descr="A black square with white text&#10;&#10;Description automatically generated">
            <a:extLst>
              <a:ext uri="{FF2B5EF4-FFF2-40B4-BE49-F238E27FC236}">
                <a16:creationId xmlns:a16="http://schemas.microsoft.com/office/drawing/2014/main" id="{4EC9FE4F-5002-8C2C-86E9-068995C487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1064" y="4378841"/>
            <a:ext cx="913224" cy="915054"/>
          </a:xfrm>
          <a:prstGeom prst="rect">
            <a:avLst/>
          </a:prstGeom>
        </p:spPr>
      </p:pic>
      <p:sp>
        <p:nvSpPr>
          <p:cNvPr id="8" name="ZoneTexte 7">
            <a:extLst>
              <a:ext uri="{FF2B5EF4-FFF2-40B4-BE49-F238E27FC236}">
                <a16:creationId xmlns:a16="http://schemas.microsoft.com/office/drawing/2014/main" id="{B79FF780-D833-9115-BAC0-EF9AC5FEC1E4}"/>
              </a:ext>
            </a:extLst>
          </p:cNvPr>
          <p:cNvSpPr txBox="1"/>
          <p:nvPr/>
        </p:nvSpPr>
        <p:spPr>
          <a:xfrm>
            <a:off x="6938211" y="5382126"/>
            <a:ext cx="4660231" cy="379656"/>
          </a:xfrm>
          <a:prstGeom prst="rect">
            <a:avLst/>
          </a:prstGeom>
          <a:noFill/>
        </p:spPr>
        <p:txBody>
          <a:bodyPr wrap="square" rtlCol="0">
            <a:spAutoFit/>
          </a:bodyPr>
          <a:lstStyle/>
          <a:p>
            <a:r>
              <a:rPr lang="fr-FR" sz="1867" dirty="0"/>
              <a:t>https://wayground.com/join?gc=48299114</a:t>
            </a:r>
          </a:p>
        </p:txBody>
      </p:sp>
      <p:pic>
        <p:nvPicPr>
          <p:cNvPr id="2" name="Image 1">
            <a:extLst>
              <a:ext uri="{FF2B5EF4-FFF2-40B4-BE49-F238E27FC236}">
                <a16:creationId xmlns:a16="http://schemas.microsoft.com/office/drawing/2014/main" id="{E80DC12B-6EF2-58D3-45E9-52D2CF15DDCD}"/>
              </a:ext>
            </a:extLst>
          </p:cNvPr>
          <p:cNvPicPr>
            <a:picLocks noChangeAspect="1"/>
          </p:cNvPicPr>
          <p:nvPr/>
        </p:nvPicPr>
        <p:blipFill>
          <a:blip r:embed="rId5"/>
          <a:stretch>
            <a:fillRect/>
          </a:stretch>
        </p:blipFill>
        <p:spPr>
          <a:xfrm>
            <a:off x="35427" y="0"/>
            <a:ext cx="833647" cy="409543"/>
          </a:xfrm>
          <a:prstGeom prst="rect">
            <a:avLst/>
          </a:prstGeom>
        </p:spPr>
      </p:pic>
      <p:pic>
        <p:nvPicPr>
          <p:cNvPr id="3" name="Image 2">
            <a:extLst>
              <a:ext uri="{FF2B5EF4-FFF2-40B4-BE49-F238E27FC236}">
                <a16:creationId xmlns:a16="http://schemas.microsoft.com/office/drawing/2014/main" id="{A1F29BBB-9B7D-A22E-020B-87B92CD675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118" y="-1"/>
            <a:ext cx="1319179" cy="406975"/>
          </a:xfrm>
          <a:prstGeom prst="rect">
            <a:avLst/>
          </a:prstGeom>
          <a:noFill/>
        </p:spPr>
      </p:pic>
      <p:pic>
        <p:nvPicPr>
          <p:cNvPr id="9" name="Image 8">
            <a:extLst>
              <a:ext uri="{FF2B5EF4-FFF2-40B4-BE49-F238E27FC236}">
                <a16:creationId xmlns:a16="http://schemas.microsoft.com/office/drawing/2014/main" id="{2DDD1759-6D45-A5CF-3D24-8B640CE6A3F8}"/>
              </a:ext>
            </a:extLst>
          </p:cNvPr>
          <p:cNvPicPr>
            <a:picLocks noChangeAspect="1"/>
          </p:cNvPicPr>
          <p:nvPr/>
        </p:nvPicPr>
        <p:blipFill>
          <a:blip r:embed="rId7"/>
          <a:stretch>
            <a:fillRect/>
          </a:stretch>
        </p:blipFill>
        <p:spPr>
          <a:xfrm>
            <a:off x="2600935" y="-1"/>
            <a:ext cx="1201398" cy="446234"/>
          </a:xfrm>
          <a:prstGeom prst="rect">
            <a:avLst/>
          </a:prstGeom>
        </p:spPr>
      </p:pic>
      <p:pic>
        <p:nvPicPr>
          <p:cNvPr id="10" name="Image 9">
            <a:extLst>
              <a:ext uri="{FF2B5EF4-FFF2-40B4-BE49-F238E27FC236}">
                <a16:creationId xmlns:a16="http://schemas.microsoft.com/office/drawing/2014/main" id="{DA86020A-C05B-FD5C-E389-743ADADACC9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50751" y="39258"/>
            <a:ext cx="822440" cy="406975"/>
          </a:xfrm>
          <a:prstGeom prst="rect">
            <a:avLst/>
          </a:prstGeom>
          <a:noFill/>
        </p:spPr>
      </p:pic>
      <p:pic>
        <p:nvPicPr>
          <p:cNvPr id="11" name="Image 10">
            <a:extLst>
              <a:ext uri="{FF2B5EF4-FFF2-40B4-BE49-F238E27FC236}">
                <a16:creationId xmlns:a16="http://schemas.microsoft.com/office/drawing/2014/main" id="{B81F8E7A-3835-AE87-8F13-BE54B3C42EDB}"/>
              </a:ext>
            </a:extLst>
          </p:cNvPr>
          <p:cNvPicPr>
            <a:picLocks noChangeAspect="1"/>
          </p:cNvPicPr>
          <p:nvPr/>
        </p:nvPicPr>
        <p:blipFill>
          <a:blip r:embed="rId9"/>
          <a:stretch>
            <a:fillRect/>
          </a:stretch>
        </p:blipFill>
        <p:spPr>
          <a:xfrm>
            <a:off x="5121609" y="0"/>
            <a:ext cx="379539" cy="406975"/>
          </a:xfrm>
          <a:prstGeom prst="rect">
            <a:avLst/>
          </a:prstGeom>
        </p:spPr>
      </p:pic>
    </p:spTree>
    <p:extLst>
      <p:ext uri="{BB962C8B-B14F-4D97-AF65-F5344CB8AC3E}">
        <p14:creationId xmlns:p14="http://schemas.microsoft.com/office/powerpoint/2010/main" val="2900154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A8F859-C498-FFE9-DA27-18725DD8BFE3}"/>
              </a:ext>
            </a:extLst>
          </p:cNvPr>
          <p:cNvSpPr>
            <a:spLocks noGrp="1"/>
          </p:cNvSpPr>
          <p:nvPr>
            <p:ph type="title"/>
          </p:nvPr>
        </p:nvSpPr>
        <p:spPr/>
        <p:txBody>
          <a:bodyPr/>
          <a:lstStyle/>
          <a:p>
            <a:r>
              <a:rPr lang="fr-FR" dirty="0"/>
              <a:t>Conclusion et Clôture de la conférence  </a:t>
            </a:r>
          </a:p>
        </p:txBody>
      </p:sp>
      <p:sp>
        <p:nvSpPr>
          <p:cNvPr id="3" name="ZoneTexte 2">
            <a:extLst>
              <a:ext uri="{FF2B5EF4-FFF2-40B4-BE49-F238E27FC236}">
                <a16:creationId xmlns:a16="http://schemas.microsoft.com/office/drawing/2014/main" id="{5D4FBB21-F5EF-B25F-C674-E876E18A33E8}"/>
              </a:ext>
            </a:extLst>
          </p:cNvPr>
          <p:cNvSpPr txBox="1"/>
          <p:nvPr/>
        </p:nvSpPr>
        <p:spPr>
          <a:xfrm>
            <a:off x="2280764" y="5206614"/>
            <a:ext cx="4931945"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Donald BERQUEZ </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SFEN, Président bureau Hauts-de-France</a:t>
            </a:r>
          </a:p>
        </p:txBody>
      </p:sp>
      <p:pic>
        <p:nvPicPr>
          <p:cNvPr id="4" name="Image 3" descr="Une image contenant Visage humain, personne, Front, homme&#10;&#10;Le contenu généré par l’IA peut être incorrect.">
            <a:extLst>
              <a:ext uri="{FF2B5EF4-FFF2-40B4-BE49-F238E27FC236}">
                <a16:creationId xmlns:a16="http://schemas.microsoft.com/office/drawing/2014/main" id="{B9306A5D-34E6-F9CB-85D3-8890A295F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651" y="3507341"/>
            <a:ext cx="1182624" cy="1600200"/>
          </a:xfrm>
          <a:prstGeom prst="rect">
            <a:avLst/>
          </a:prstGeom>
        </p:spPr>
      </p:pic>
      <p:sp>
        <p:nvSpPr>
          <p:cNvPr id="6" name="ZoneTexte 5">
            <a:extLst>
              <a:ext uri="{FF2B5EF4-FFF2-40B4-BE49-F238E27FC236}">
                <a16:creationId xmlns:a16="http://schemas.microsoft.com/office/drawing/2014/main" id="{98A2216A-103F-E0C3-4C2A-66A18E2CFFCE}"/>
              </a:ext>
            </a:extLst>
          </p:cNvPr>
          <p:cNvSpPr txBox="1"/>
          <p:nvPr/>
        </p:nvSpPr>
        <p:spPr>
          <a:xfrm>
            <a:off x="5430475" y="6264859"/>
            <a:ext cx="4931945"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Patrick DEBAY</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Directeur des Programmes JUNIA-HEI</a:t>
            </a:r>
          </a:p>
        </p:txBody>
      </p:sp>
      <p:pic>
        <p:nvPicPr>
          <p:cNvPr id="9" name="Image 8" descr="Une image contenant personne, Visage humain, mur, habits&#10;&#10;Le contenu généré par l’IA peut être incorrect.">
            <a:extLst>
              <a:ext uri="{FF2B5EF4-FFF2-40B4-BE49-F238E27FC236}">
                <a16:creationId xmlns:a16="http://schemas.microsoft.com/office/drawing/2014/main" id="{4A2E8515-4A3D-118A-5FC1-9114C2314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2420" y="3659741"/>
            <a:ext cx="1375404" cy="1768668"/>
          </a:xfrm>
          <a:prstGeom prst="rect">
            <a:avLst/>
          </a:prstGeom>
        </p:spPr>
      </p:pic>
      <p:sp>
        <p:nvSpPr>
          <p:cNvPr id="10" name="ZoneTexte 9">
            <a:extLst>
              <a:ext uri="{FF2B5EF4-FFF2-40B4-BE49-F238E27FC236}">
                <a16:creationId xmlns:a16="http://schemas.microsoft.com/office/drawing/2014/main" id="{BCB3D739-67D9-8ECE-673D-8C5EADA78B79}"/>
              </a:ext>
            </a:extLst>
          </p:cNvPr>
          <p:cNvSpPr txBox="1"/>
          <p:nvPr/>
        </p:nvSpPr>
        <p:spPr>
          <a:xfrm>
            <a:off x="9639098" y="5543531"/>
            <a:ext cx="2524679"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Moez BELHAOUANE</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Enseignant-Chercheur à JUNIA/L2EP</a:t>
            </a:r>
            <a:endParaRPr lang="fr-FR" sz="1100" dirty="0">
              <a:solidFill>
                <a:srgbClr val="0432FF"/>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 name="Image 10">
            <a:extLst>
              <a:ext uri="{FF2B5EF4-FFF2-40B4-BE49-F238E27FC236}">
                <a16:creationId xmlns:a16="http://schemas.microsoft.com/office/drawing/2014/main" id="{684B6A6D-6B63-C4F7-9E7E-B99AA2CE7716}"/>
              </a:ext>
            </a:extLst>
          </p:cNvPr>
          <p:cNvPicPr>
            <a:picLocks noChangeAspect="1"/>
          </p:cNvPicPr>
          <p:nvPr/>
        </p:nvPicPr>
        <p:blipFill>
          <a:blip r:embed="rId4"/>
          <a:stretch>
            <a:fillRect/>
          </a:stretch>
        </p:blipFill>
        <p:spPr>
          <a:xfrm>
            <a:off x="7071720" y="4459841"/>
            <a:ext cx="1698400" cy="1698400"/>
          </a:xfrm>
          <a:prstGeom prst="rect">
            <a:avLst/>
          </a:prstGeom>
        </p:spPr>
      </p:pic>
    </p:spTree>
    <p:extLst>
      <p:ext uri="{BB962C8B-B14F-4D97-AF65-F5344CB8AC3E}">
        <p14:creationId xmlns:p14="http://schemas.microsoft.com/office/powerpoint/2010/main" val="338242023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88709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28C4A-AD09-D8A7-36A5-45CE28F63A2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E4FB402-971A-2DD2-E48A-0355183AB44E}"/>
              </a:ext>
            </a:extLst>
          </p:cNvPr>
          <p:cNvPicPr>
            <a:picLocks noChangeAspect="1"/>
          </p:cNvPicPr>
          <p:nvPr/>
        </p:nvPicPr>
        <p:blipFill>
          <a:blip r:embed="rId2"/>
          <a:stretch>
            <a:fillRect/>
          </a:stretch>
        </p:blipFill>
        <p:spPr>
          <a:xfrm>
            <a:off x="730838" y="96767"/>
            <a:ext cx="1442761" cy="708780"/>
          </a:xfrm>
          <a:prstGeom prst="rect">
            <a:avLst/>
          </a:prstGeom>
        </p:spPr>
      </p:pic>
      <p:pic>
        <p:nvPicPr>
          <p:cNvPr id="5" name="Image 4">
            <a:extLst>
              <a:ext uri="{FF2B5EF4-FFF2-40B4-BE49-F238E27FC236}">
                <a16:creationId xmlns:a16="http://schemas.microsoft.com/office/drawing/2014/main" id="{14152B09-D84C-A7D3-7701-6F3BCFFFAE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1442" y="180132"/>
            <a:ext cx="2239153" cy="690792"/>
          </a:xfrm>
          <a:prstGeom prst="rect">
            <a:avLst/>
          </a:prstGeom>
          <a:noFill/>
        </p:spPr>
      </p:pic>
      <p:pic>
        <p:nvPicPr>
          <p:cNvPr id="6" name="Image 5">
            <a:extLst>
              <a:ext uri="{FF2B5EF4-FFF2-40B4-BE49-F238E27FC236}">
                <a16:creationId xmlns:a16="http://schemas.microsoft.com/office/drawing/2014/main" id="{81B433C9-D664-3BDA-C6A2-3B1B19D33161}"/>
              </a:ext>
            </a:extLst>
          </p:cNvPr>
          <p:cNvPicPr>
            <a:picLocks noChangeAspect="1"/>
          </p:cNvPicPr>
          <p:nvPr/>
        </p:nvPicPr>
        <p:blipFill>
          <a:blip r:embed="rId4"/>
          <a:stretch>
            <a:fillRect/>
          </a:stretch>
        </p:blipFill>
        <p:spPr>
          <a:xfrm>
            <a:off x="5562009" y="96767"/>
            <a:ext cx="2084267" cy="774157"/>
          </a:xfrm>
          <a:prstGeom prst="rect">
            <a:avLst/>
          </a:prstGeom>
        </p:spPr>
      </p:pic>
      <p:pic>
        <p:nvPicPr>
          <p:cNvPr id="7" name="Image 6">
            <a:extLst>
              <a:ext uri="{FF2B5EF4-FFF2-40B4-BE49-F238E27FC236}">
                <a16:creationId xmlns:a16="http://schemas.microsoft.com/office/drawing/2014/main" id="{DC402429-2DD5-6609-AC15-D87639C23D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0992" y="126517"/>
            <a:ext cx="1504344" cy="744407"/>
          </a:xfrm>
          <a:prstGeom prst="rect">
            <a:avLst/>
          </a:prstGeom>
          <a:noFill/>
        </p:spPr>
      </p:pic>
      <p:pic>
        <p:nvPicPr>
          <p:cNvPr id="9" name="Image 8">
            <a:extLst>
              <a:ext uri="{FF2B5EF4-FFF2-40B4-BE49-F238E27FC236}">
                <a16:creationId xmlns:a16="http://schemas.microsoft.com/office/drawing/2014/main" id="{E2D981D8-439E-CABE-237D-66F6ED688E15}"/>
              </a:ext>
            </a:extLst>
          </p:cNvPr>
          <p:cNvPicPr>
            <a:picLocks noChangeAspect="1"/>
          </p:cNvPicPr>
          <p:nvPr/>
        </p:nvPicPr>
        <p:blipFill>
          <a:blip r:embed="rId6"/>
          <a:stretch>
            <a:fillRect/>
          </a:stretch>
        </p:blipFill>
        <p:spPr>
          <a:xfrm>
            <a:off x="10583815" y="78384"/>
            <a:ext cx="739111" cy="792540"/>
          </a:xfrm>
          <a:prstGeom prst="rect">
            <a:avLst/>
          </a:prstGeom>
        </p:spPr>
      </p:pic>
      <p:sp>
        <p:nvSpPr>
          <p:cNvPr id="2" name="ZoneTexte 1">
            <a:extLst>
              <a:ext uri="{FF2B5EF4-FFF2-40B4-BE49-F238E27FC236}">
                <a16:creationId xmlns:a16="http://schemas.microsoft.com/office/drawing/2014/main" id="{C99F0196-6B92-144A-A229-0FE06AB924D2}"/>
              </a:ext>
            </a:extLst>
          </p:cNvPr>
          <p:cNvSpPr txBox="1"/>
          <p:nvPr/>
        </p:nvSpPr>
        <p:spPr>
          <a:xfrm>
            <a:off x="3832108" y="1319352"/>
            <a:ext cx="3716606" cy="523220"/>
          </a:xfrm>
          <a:prstGeom prst="rect">
            <a:avLst/>
          </a:prstGeom>
          <a:noFill/>
        </p:spPr>
        <p:txBody>
          <a:bodyPr wrap="square">
            <a:spAutoFit/>
          </a:bodyPr>
          <a:lstStyle/>
          <a:p>
            <a:r>
              <a:rPr lang="fr-FR" sz="28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Pot </a:t>
            </a:r>
            <a:r>
              <a:rPr lang="fr-FR" sz="2800">
                <a:solidFill>
                  <a:srgbClr val="FF0000"/>
                </a:solidFill>
                <a:latin typeface="ADLaM Display" panose="02010000000000000000" pitchFamily="2" charset="0"/>
                <a:ea typeface="ADLaM Display" panose="02010000000000000000" pitchFamily="2" charset="0"/>
                <a:cs typeface="ADLaM Display" panose="02010000000000000000" pitchFamily="2" charset="0"/>
              </a:rPr>
              <a:t>de Convivialité </a:t>
            </a:r>
            <a:endParaRPr lang="en-US" sz="28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050" name="Picture 2" descr="Pot convivial Inalco Alumni au Japon | Inalco Alumni">
            <a:extLst>
              <a:ext uri="{FF2B5EF4-FFF2-40B4-BE49-F238E27FC236}">
                <a16:creationId xmlns:a16="http://schemas.microsoft.com/office/drawing/2014/main" id="{025BE39D-3DAB-091B-B8AC-294D231B39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4616" y="2030956"/>
            <a:ext cx="4891590" cy="166441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D1AD4671-2A37-1D2B-88A3-A74B344DFEA1}"/>
              </a:ext>
            </a:extLst>
          </p:cNvPr>
          <p:cNvPicPr>
            <a:picLocks noChangeAspect="1"/>
          </p:cNvPicPr>
          <p:nvPr/>
        </p:nvPicPr>
        <p:blipFill>
          <a:blip r:embed="rId8"/>
          <a:stretch>
            <a:fillRect/>
          </a:stretch>
        </p:blipFill>
        <p:spPr>
          <a:xfrm>
            <a:off x="3969537" y="4072136"/>
            <a:ext cx="3184944" cy="2123711"/>
          </a:xfrm>
          <a:prstGeom prst="rect">
            <a:avLst/>
          </a:prstGeom>
        </p:spPr>
      </p:pic>
    </p:spTree>
    <p:extLst>
      <p:ext uri="{BB962C8B-B14F-4D97-AF65-F5344CB8AC3E}">
        <p14:creationId xmlns:p14="http://schemas.microsoft.com/office/powerpoint/2010/main" val="30407790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4F60B1-131F-EC45-8FAF-005841856369}"/>
              </a:ext>
            </a:extLst>
          </p:cNvPr>
          <p:cNvSpPr>
            <a:spLocks noGrp="1"/>
          </p:cNvSpPr>
          <p:nvPr>
            <p:ph type="title"/>
          </p:nvPr>
        </p:nvSpPr>
        <p:spPr>
          <a:xfrm>
            <a:off x="3171183" y="1089036"/>
            <a:ext cx="8459343" cy="2875237"/>
          </a:xfrm>
        </p:spPr>
        <p:txBody>
          <a:bodyPr/>
          <a:lstStyle/>
          <a:p>
            <a:r>
              <a:rPr lang="fr-FR" sz="4800" dirty="0">
                <a:solidFill>
                  <a:schemeClr val="accent5"/>
                </a:solidFill>
              </a:rPr>
              <a:t>La SFEN HdF: actions, communication et Jeune Génération</a:t>
            </a:r>
            <a:endParaRPr lang="fr-FR" sz="4800" dirty="0"/>
          </a:p>
        </p:txBody>
      </p:sp>
      <p:sp>
        <p:nvSpPr>
          <p:cNvPr id="4" name="ZoneTexte 3">
            <a:extLst>
              <a:ext uri="{FF2B5EF4-FFF2-40B4-BE49-F238E27FC236}">
                <a16:creationId xmlns:a16="http://schemas.microsoft.com/office/drawing/2014/main" id="{E86DC435-7752-CFA5-FF17-0A2C15ECAE40}"/>
              </a:ext>
            </a:extLst>
          </p:cNvPr>
          <p:cNvSpPr txBox="1"/>
          <p:nvPr/>
        </p:nvSpPr>
        <p:spPr>
          <a:xfrm>
            <a:off x="1706720" y="5308269"/>
            <a:ext cx="4931945"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Donald BERQUEZ </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SFEN, Président bureau Hauts-de-France</a:t>
            </a:r>
          </a:p>
        </p:txBody>
      </p:sp>
      <p:pic>
        <p:nvPicPr>
          <p:cNvPr id="8" name="Image 7" descr="Une image contenant Visage humain, personne, Front, homme&#10;&#10;Le contenu généré par l’IA peut être incorrect.">
            <a:extLst>
              <a:ext uri="{FF2B5EF4-FFF2-40B4-BE49-F238E27FC236}">
                <a16:creationId xmlns:a16="http://schemas.microsoft.com/office/drawing/2014/main" id="{85B080D6-0C6A-1E4C-952B-F192B674F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381" y="3633513"/>
            <a:ext cx="1182624" cy="1600200"/>
          </a:xfrm>
          <a:prstGeom prst="rect">
            <a:avLst/>
          </a:prstGeom>
        </p:spPr>
      </p:pic>
      <p:sp>
        <p:nvSpPr>
          <p:cNvPr id="11" name="ZoneTexte 10">
            <a:extLst>
              <a:ext uri="{FF2B5EF4-FFF2-40B4-BE49-F238E27FC236}">
                <a16:creationId xmlns:a16="http://schemas.microsoft.com/office/drawing/2014/main" id="{943427A6-198B-BC9A-D6E1-357C3435B595}"/>
              </a:ext>
            </a:extLst>
          </p:cNvPr>
          <p:cNvSpPr txBox="1"/>
          <p:nvPr/>
        </p:nvSpPr>
        <p:spPr>
          <a:xfrm>
            <a:off x="8621767" y="5441553"/>
            <a:ext cx="3570233"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Léo-Paul LEFEBVRE HOUX</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Étudiant-apprenti en HEI58 – Domaine ESE</a:t>
            </a:r>
          </a:p>
        </p:txBody>
      </p:sp>
      <p:sp>
        <p:nvSpPr>
          <p:cNvPr id="13" name="ZoneTexte 12">
            <a:extLst>
              <a:ext uri="{FF2B5EF4-FFF2-40B4-BE49-F238E27FC236}">
                <a16:creationId xmlns:a16="http://schemas.microsoft.com/office/drawing/2014/main" id="{004B8A77-2F13-7A80-54B2-BC14EE340F4E}"/>
              </a:ext>
            </a:extLst>
          </p:cNvPr>
          <p:cNvSpPr txBox="1"/>
          <p:nvPr/>
        </p:nvSpPr>
        <p:spPr>
          <a:xfrm>
            <a:off x="4582890" y="6360043"/>
            <a:ext cx="4931945" cy="353943"/>
          </a:xfrm>
          <a:prstGeom prst="rect">
            <a:avLst/>
          </a:prstGeom>
          <a:noFill/>
        </p:spPr>
        <p:txBody>
          <a:bodyPr wrap="square" lIns="0" tIns="0" rIns="0" bIns="0" rtlCol="0">
            <a:spAutoFit/>
          </a:bodyPr>
          <a:lstStyle/>
          <a:p>
            <a:pPr algn="ctr"/>
            <a:r>
              <a:rPr lang="fr-FR" sz="1200" b="1" dirty="0">
                <a:latin typeface="ADLaM Display" panose="02010000000000000000" pitchFamily="2" charset="0"/>
                <a:ea typeface="ADLaM Display" panose="02010000000000000000" pitchFamily="2" charset="0"/>
                <a:cs typeface="ADLaM Display" panose="02010000000000000000" pitchFamily="2" charset="0"/>
              </a:rPr>
              <a:t>M. Christian BOURGAIN </a:t>
            </a:r>
          </a:p>
          <a:p>
            <a:pPr algn="ctr"/>
            <a:r>
              <a:rPr lang="fr-FR" sz="1100" dirty="0">
                <a:latin typeface="ADLaM Display" panose="02010000000000000000" pitchFamily="2" charset="0"/>
                <a:ea typeface="ADLaM Display" panose="02010000000000000000" pitchFamily="2" charset="0"/>
                <a:cs typeface="ADLaM Display" panose="02010000000000000000" pitchFamily="2" charset="0"/>
              </a:rPr>
              <a:t>Ancien RTE, EDF-CNPE Gravelines</a:t>
            </a:r>
          </a:p>
        </p:txBody>
      </p:sp>
      <p:pic>
        <p:nvPicPr>
          <p:cNvPr id="16" name="Image 15">
            <a:extLst>
              <a:ext uri="{FF2B5EF4-FFF2-40B4-BE49-F238E27FC236}">
                <a16:creationId xmlns:a16="http://schemas.microsoft.com/office/drawing/2014/main" id="{E61E501C-D694-4661-1BF2-99A5A9FAD0D8}"/>
              </a:ext>
            </a:extLst>
          </p:cNvPr>
          <p:cNvPicPr>
            <a:picLocks noChangeAspect="1"/>
          </p:cNvPicPr>
          <p:nvPr/>
        </p:nvPicPr>
        <p:blipFill>
          <a:blip r:embed="rId3"/>
          <a:stretch>
            <a:fillRect/>
          </a:stretch>
        </p:blipFill>
        <p:spPr>
          <a:xfrm>
            <a:off x="6404890" y="4685287"/>
            <a:ext cx="1458757" cy="1600200"/>
          </a:xfrm>
          <a:prstGeom prst="rect">
            <a:avLst/>
          </a:prstGeom>
        </p:spPr>
      </p:pic>
      <p:pic>
        <p:nvPicPr>
          <p:cNvPr id="17" name="Image 16">
            <a:extLst>
              <a:ext uri="{FF2B5EF4-FFF2-40B4-BE49-F238E27FC236}">
                <a16:creationId xmlns:a16="http://schemas.microsoft.com/office/drawing/2014/main" id="{8FF93926-AE41-EAFC-22DB-CC32E4F6E8FA}"/>
              </a:ext>
            </a:extLst>
          </p:cNvPr>
          <p:cNvPicPr>
            <a:picLocks noChangeAspect="1"/>
          </p:cNvPicPr>
          <p:nvPr/>
        </p:nvPicPr>
        <p:blipFill>
          <a:blip r:embed="rId4"/>
          <a:stretch>
            <a:fillRect/>
          </a:stretch>
        </p:blipFill>
        <p:spPr>
          <a:xfrm>
            <a:off x="9586046" y="3830989"/>
            <a:ext cx="1641673" cy="1536008"/>
          </a:xfrm>
          <a:prstGeom prst="rect">
            <a:avLst/>
          </a:prstGeom>
        </p:spPr>
      </p:pic>
      <p:pic>
        <p:nvPicPr>
          <p:cNvPr id="18" name="Image 17">
            <a:extLst>
              <a:ext uri="{FF2B5EF4-FFF2-40B4-BE49-F238E27FC236}">
                <a16:creationId xmlns:a16="http://schemas.microsoft.com/office/drawing/2014/main" id="{52C7BFDB-97AC-BDD5-8A69-671945F4325F}"/>
              </a:ext>
            </a:extLst>
          </p:cNvPr>
          <p:cNvPicPr>
            <a:picLocks noChangeAspect="1"/>
          </p:cNvPicPr>
          <p:nvPr/>
        </p:nvPicPr>
        <p:blipFill>
          <a:blip r:embed="rId5"/>
          <a:stretch>
            <a:fillRect/>
          </a:stretch>
        </p:blipFill>
        <p:spPr>
          <a:xfrm>
            <a:off x="2296140" y="173544"/>
            <a:ext cx="1442761" cy="708780"/>
          </a:xfrm>
          <a:prstGeom prst="rect">
            <a:avLst/>
          </a:prstGeom>
        </p:spPr>
      </p:pic>
      <p:pic>
        <p:nvPicPr>
          <p:cNvPr id="19" name="Image 18">
            <a:extLst>
              <a:ext uri="{FF2B5EF4-FFF2-40B4-BE49-F238E27FC236}">
                <a16:creationId xmlns:a16="http://schemas.microsoft.com/office/drawing/2014/main" id="{30F89E30-0E83-2238-FA73-A23B874AC46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68813" y="191532"/>
            <a:ext cx="2239153" cy="690792"/>
          </a:xfrm>
          <a:prstGeom prst="rect">
            <a:avLst/>
          </a:prstGeom>
          <a:noFill/>
        </p:spPr>
      </p:pic>
      <p:pic>
        <p:nvPicPr>
          <p:cNvPr id="20" name="Image 19">
            <a:extLst>
              <a:ext uri="{FF2B5EF4-FFF2-40B4-BE49-F238E27FC236}">
                <a16:creationId xmlns:a16="http://schemas.microsoft.com/office/drawing/2014/main" id="{DDA1E814-15D0-419A-D8DA-18C847AE855F}"/>
              </a:ext>
            </a:extLst>
          </p:cNvPr>
          <p:cNvPicPr>
            <a:picLocks noChangeAspect="1"/>
          </p:cNvPicPr>
          <p:nvPr/>
        </p:nvPicPr>
        <p:blipFill>
          <a:blip r:embed="rId7"/>
          <a:stretch>
            <a:fillRect/>
          </a:stretch>
        </p:blipFill>
        <p:spPr>
          <a:xfrm>
            <a:off x="6839643" y="157568"/>
            <a:ext cx="2084267" cy="774157"/>
          </a:xfrm>
          <a:prstGeom prst="rect">
            <a:avLst/>
          </a:prstGeom>
        </p:spPr>
      </p:pic>
      <p:pic>
        <p:nvPicPr>
          <p:cNvPr id="21" name="Image 20">
            <a:extLst>
              <a:ext uri="{FF2B5EF4-FFF2-40B4-BE49-F238E27FC236}">
                <a16:creationId xmlns:a16="http://schemas.microsoft.com/office/drawing/2014/main" id="{20517963-ADB3-2B38-4B17-81B2D995054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55587" y="172442"/>
            <a:ext cx="1504344" cy="744407"/>
          </a:xfrm>
          <a:prstGeom prst="rect">
            <a:avLst/>
          </a:prstGeom>
          <a:noFill/>
        </p:spPr>
      </p:pic>
      <p:pic>
        <p:nvPicPr>
          <p:cNvPr id="22" name="Image 21">
            <a:extLst>
              <a:ext uri="{FF2B5EF4-FFF2-40B4-BE49-F238E27FC236}">
                <a16:creationId xmlns:a16="http://schemas.microsoft.com/office/drawing/2014/main" id="{14F405FC-D9D1-F635-DB41-F88247F80DEE}"/>
              </a:ext>
            </a:extLst>
          </p:cNvPr>
          <p:cNvPicPr>
            <a:picLocks noChangeAspect="1"/>
          </p:cNvPicPr>
          <p:nvPr/>
        </p:nvPicPr>
        <p:blipFill>
          <a:blip r:embed="rId9"/>
          <a:stretch>
            <a:fillRect/>
          </a:stretch>
        </p:blipFill>
        <p:spPr>
          <a:xfrm>
            <a:off x="11193107" y="140658"/>
            <a:ext cx="739111" cy="792540"/>
          </a:xfrm>
          <a:prstGeom prst="rect">
            <a:avLst/>
          </a:prstGeom>
        </p:spPr>
      </p:pic>
    </p:spTree>
    <p:extLst>
      <p:ext uri="{BB962C8B-B14F-4D97-AF65-F5344CB8AC3E}">
        <p14:creationId xmlns:p14="http://schemas.microsoft.com/office/powerpoint/2010/main" val="155895341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8DC30AC0-83C6-4041-8F10-32EEA2215460}"/>
              </a:ext>
            </a:extLst>
          </p:cNvPr>
          <p:cNvSpPr>
            <a:spLocks noGrp="1"/>
          </p:cNvSpPr>
          <p:nvPr>
            <p:ph idx="4294967295"/>
          </p:nvPr>
        </p:nvSpPr>
        <p:spPr>
          <a:xfrm>
            <a:off x="265387" y="1889401"/>
            <a:ext cx="11926613" cy="4968599"/>
          </a:xfrm>
          <a:prstGeom prst="rect">
            <a:avLst/>
          </a:prstGeom>
        </p:spPr>
        <p:txBody>
          <a:bodyPr>
            <a:noAutofit/>
          </a:bodyPr>
          <a:lstStyle/>
          <a:p>
            <a:pPr marL="0" indent="0" algn="just">
              <a:spcBef>
                <a:spcPts val="600"/>
              </a:spcBef>
              <a:spcAft>
                <a:spcPts val="600"/>
              </a:spcAft>
              <a:buNone/>
            </a:pPr>
            <a:r>
              <a:rPr lang="fr-FR" sz="3200" b="1" i="1" dirty="0">
                <a:cs typeface="Arial" panose="020B0604020202020204" pitchFamily="34" charset="0"/>
              </a:rPr>
              <a:t>Qui sommes nous ?</a:t>
            </a:r>
            <a:endParaRPr lang="fr-FR" sz="2000" dirty="0">
              <a:cs typeface="Arial" panose="020B0604020202020204" pitchFamily="34" charset="0"/>
            </a:endParaRPr>
          </a:p>
          <a:p>
            <a:pPr marL="0" indent="0" algn="just">
              <a:spcBef>
                <a:spcPts val="600"/>
              </a:spcBef>
              <a:spcAft>
                <a:spcPts val="600"/>
              </a:spcAft>
              <a:buNone/>
            </a:pPr>
            <a:r>
              <a:rPr lang="fr-FR" altLang="fr-FR" sz="2000" b="1" dirty="0">
                <a:cs typeface="Arial" panose="020B0604020202020204" pitchFamily="34" charset="0"/>
              </a:rPr>
              <a:t>La SFEN  Société Française d’Énergie Nucléaire </a:t>
            </a:r>
            <a:r>
              <a:rPr lang="fr-FR" altLang="fr-FR" sz="2000" dirty="0">
                <a:cs typeface="Arial" panose="020B0604020202020204" pitchFamily="34" charset="0"/>
              </a:rPr>
              <a:t>:</a:t>
            </a:r>
          </a:p>
          <a:p>
            <a:pPr algn="just">
              <a:spcBef>
                <a:spcPts val="600"/>
              </a:spcBef>
              <a:spcAft>
                <a:spcPts val="600"/>
              </a:spcAft>
            </a:pPr>
            <a:r>
              <a:rPr lang="fr-FR" sz="2000" b="1" dirty="0">
                <a:cs typeface="Arial" panose="020B0604020202020204" pitchFamily="34" charset="0"/>
              </a:rPr>
              <a:t>Une communauté scientifique et technique </a:t>
            </a:r>
            <a:r>
              <a:rPr lang="fr-FR" sz="2000" dirty="0">
                <a:cs typeface="Arial" panose="020B0604020202020204" pitchFamily="34" charset="0"/>
              </a:rPr>
              <a:t>de 4000 adhérents : ingénieurs, médecins, enseignants, étudiants,... </a:t>
            </a:r>
          </a:p>
          <a:p>
            <a:pPr algn="just">
              <a:spcBef>
                <a:spcPts val="600"/>
              </a:spcBef>
              <a:spcAft>
                <a:spcPts val="600"/>
              </a:spcAft>
            </a:pPr>
            <a:r>
              <a:rPr lang="fr-FR" sz="2000" b="1" dirty="0">
                <a:cs typeface="Arial" panose="020B0604020202020204" pitchFamily="34" charset="0"/>
              </a:rPr>
              <a:t>18 groupes régionaux </a:t>
            </a:r>
            <a:r>
              <a:rPr lang="fr-FR" sz="2000" dirty="0">
                <a:cs typeface="Arial" panose="020B0604020202020204" pitchFamily="34" charset="0"/>
              </a:rPr>
              <a:t>(dont les Hauts de France), </a:t>
            </a:r>
            <a:r>
              <a:rPr lang="fr-FR" sz="2000" b="1" dirty="0">
                <a:cs typeface="Arial" panose="020B0604020202020204" pitchFamily="34" charset="0"/>
              </a:rPr>
              <a:t>des sections techniques</a:t>
            </a:r>
            <a:r>
              <a:rPr lang="fr-FR" sz="2000" dirty="0">
                <a:cs typeface="Arial" panose="020B0604020202020204" pitchFamily="34" charset="0"/>
              </a:rPr>
              <a:t>, </a:t>
            </a:r>
            <a:r>
              <a:rPr lang="fr-FR" sz="2000" b="1" dirty="0">
                <a:cs typeface="Arial" panose="020B0604020202020204" pitchFamily="34" charset="0"/>
              </a:rPr>
              <a:t>des sections pour les jeunes, pour les femmes (</a:t>
            </a:r>
            <a:r>
              <a:rPr lang="fr-FR" sz="2000" b="1" dirty="0" err="1">
                <a:cs typeface="Arial" panose="020B0604020202020204" pitchFamily="34" charset="0"/>
              </a:rPr>
              <a:t>Women</a:t>
            </a:r>
            <a:r>
              <a:rPr lang="fr-FR" sz="2000" b="1" dirty="0">
                <a:cs typeface="Arial" panose="020B0604020202020204" pitchFamily="34" charset="0"/>
              </a:rPr>
              <a:t> In Nuclear)</a:t>
            </a:r>
          </a:p>
          <a:p>
            <a:pPr marL="0" indent="0" algn="just">
              <a:spcBef>
                <a:spcPts val="600"/>
              </a:spcBef>
              <a:spcAft>
                <a:spcPts val="600"/>
              </a:spcAft>
              <a:buNone/>
            </a:pPr>
            <a:r>
              <a:rPr lang="fr-FR" sz="2000" dirty="0">
                <a:cs typeface="Arial" panose="020B0604020202020204" pitchFamily="34" charset="0"/>
              </a:rPr>
              <a:t>Et qui a pour objectifs de :</a:t>
            </a:r>
          </a:p>
          <a:p>
            <a:pPr algn="just">
              <a:spcBef>
                <a:spcPts val="600"/>
              </a:spcBef>
              <a:spcAft>
                <a:spcPts val="600"/>
              </a:spcAft>
            </a:pPr>
            <a:r>
              <a:rPr lang="fr-FR" sz="2000" b="1" dirty="0">
                <a:cs typeface="Arial" panose="020B0604020202020204" pitchFamily="34" charset="0"/>
              </a:rPr>
              <a:t>développer les connaissances,</a:t>
            </a:r>
            <a:r>
              <a:rPr lang="fr-FR" sz="2000" dirty="0">
                <a:cs typeface="Arial" panose="020B0604020202020204" pitchFamily="34" charset="0"/>
              </a:rPr>
              <a:t> </a:t>
            </a:r>
          </a:p>
          <a:p>
            <a:pPr algn="just">
              <a:spcBef>
                <a:spcPts val="600"/>
              </a:spcBef>
              <a:spcAft>
                <a:spcPts val="600"/>
              </a:spcAft>
            </a:pPr>
            <a:r>
              <a:rPr lang="fr-FR" sz="2000" b="1" dirty="0">
                <a:cs typeface="Arial" panose="020B0604020202020204" pitchFamily="34" charset="0"/>
              </a:rPr>
              <a:t>apporter des informations à tous les publics,</a:t>
            </a:r>
            <a:r>
              <a:rPr lang="fr-FR" sz="2000" dirty="0">
                <a:cs typeface="Arial" panose="020B0604020202020204" pitchFamily="34" charset="0"/>
              </a:rPr>
              <a:t> </a:t>
            </a:r>
          </a:p>
          <a:p>
            <a:pPr algn="just">
              <a:spcBef>
                <a:spcPts val="600"/>
              </a:spcBef>
              <a:spcAft>
                <a:spcPts val="600"/>
              </a:spcAft>
            </a:pPr>
            <a:r>
              <a:rPr lang="fr-FR" sz="2000" b="1" dirty="0">
                <a:cs typeface="Arial" panose="020B0604020202020204" pitchFamily="34" charset="0"/>
              </a:rPr>
              <a:t>favoriser les échanges libres et ouverts,</a:t>
            </a:r>
          </a:p>
          <a:p>
            <a:pPr marL="0" indent="0" algn="just">
              <a:spcBef>
                <a:spcPts val="600"/>
              </a:spcBef>
              <a:spcAft>
                <a:spcPts val="600"/>
              </a:spcAft>
              <a:buNone/>
            </a:pPr>
            <a:r>
              <a:rPr lang="fr-FR" sz="2000" dirty="0">
                <a:cs typeface="Arial" panose="020B0604020202020204" pitchFamily="34" charset="0"/>
              </a:rPr>
              <a:t>sur </a:t>
            </a:r>
            <a:r>
              <a:rPr lang="fr-FR" sz="2000" b="1" dirty="0">
                <a:cs typeface="Arial" panose="020B0604020202020204" pitchFamily="34" charset="0"/>
              </a:rPr>
              <a:t>la place du nucléaire pour notre avenir commun</a:t>
            </a:r>
            <a:r>
              <a:rPr lang="fr-FR" sz="2000" dirty="0">
                <a:cs typeface="Arial" panose="020B0604020202020204" pitchFamily="34" charset="0"/>
              </a:rPr>
              <a:t>. </a:t>
            </a:r>
          </a:p>
        </p:txBody>
      </p:sp>
      <p:sp>
        <p:nvSpPr>
          <p:cNvPr id="2" name="Espace réservé du numéro de diapositive 1">
            <a:extLst>
              <a:ext uri="{FF2B5EF4-FFF2-40B4-BE49-F238E27FC236}">
                <a16:creationId xmlns:a16="http://schemas.microsoft.com/office/drawing/2014/main" id="{7F715703-EC44-2442-8793-AD155790B990}"/>
              </a:ext>
            </a:extLst>
          </p:cNvPr>
          <p:cNvSpPr>
            <a:spLocks noGrp="1"/>
          </p:cNvSpPr>
          <p:nvPr>
            <p:ph type="sldNum" sz="quarter" idx="12"/>
          </p:nvPr>
        </p:nvSpPr>
        <p:spPr/>
        <p:txBody>
          <a:bodyPr/>
          <a:lstStyle/>
          <a:p>
            <a:fld id="{6413715D-07D6-514E-9095-628F7A4A45D9}" type="slidenum">
              <a:rPr lang="fr-FR" smtClean="0"/>
              <a:pPr/>
              <a:t>8</a:t>
            </a:fld>
            <a:endParaRPr lang="fr-FR" dirty="0"/>
          </a:p>
        </p:txBody>
      </p:sp>
      <p:sp>
        <p:nvSpPr>
          <p:cNvPr id="5" name="ZoneTexte 4">
            <a:extLst>
              <a:ext uri="{FF2B5EF4-FFF2-40B4-BE49-F238E27FC236}">
                <a16:creationId xmlns:a16="http://schemas.microsoft.com/office/drawing/2014/main" id="{EDF42614-0DE0-C84E-B7F3-205ACD429ECC}"/>
              </a:ext>
            </a:extLst>
          </p:cNvPr>
          <p:cNvSpPr txBox="1"/>
          <p:nvPr/>
        </p:nvSpPr>
        <p:spPr>
          <a:xfrm>
            <a:off x="7672703" y="4391898"/>
            <a:ext cx="4038600" cy="1631216"/>
          </a:xfrm>
          <a:prstGeom prst="rect">
            <a:avLst/>
          </a:prstGeom>
          <a:noFill/>
        </p:spPr>
        <p:txBody>
          <a:bodyPr wrap="square" rtlCol="0">
            <a:spAutoFit/>
          </a:bodyPr>
          <a:lstStyle/>
          <a:p>
            <a:pPr marL="342900" indent="-342900">
              <a:buFont typeface="Arial" panose="020B0604020202020204" pitchFamily="34" charset="0"/>
              <a:buChar char="•"/>
            </a:pPr>
            <a:r>
              <a:rPr lang="fr-FR" sz="2000" b="1" dirty="0">
                <a:solidFill>
                  <a:srgbClr val="FF0000"/>
                </a:solidFill>
              </a:rPr>
              <a:t>Il faut parler du nucléaire pour mieux le comprendre et l’accepter</a:t>
            </a:r>
          </a:p>
          <a:p>
            <a:pPr marL="342900" indent="-342900">
              <a:buFont typeface="Arial" panose="020B0604020202020204" pitchFamily="34" charset="0"/>
              <a:buChar char="•"/>
            </a:pPr>
            <a:r>
              <a:rPr lang="fr-FR" sz="2000" b="1" dirty="0">
                <a:solidFill>
                  <a:srgbClr val="FF0000"/>
                </a:solidFill>
              </a:rPr>
              <a:t>Ce sont les jeunes qui ont le moins d’informations</a:t>
            </a:r>
          </a:p>
        </p:txBody>
      </p:sp>
      <p:sp>
        <p:nvSpPr>
          <p:cNvPr id="8" name="ZoneTexte 7">
            <a:extLst>
              <a:ext uri="{FF2B5EF4-FFF2-40B4-BE49-F238E27FC236}">
                <a16:creationId xmlns:a16="http://schemas.microsoft.com/office/drawing/2014/main" id="{349B9903-221E-4DC5-3D21-8A84711B09A8}"/>
              </a:ext>
            </a:extLst>
          </p:cNvPr>
          <p:cNvSpPr txBox="1"/>
          <p:nvPr/>
        </p:nvSpPr>
        <p:spPr>
          <a:xfrm>
            <a:off x="0" y="6575374"/>
            <a:ext cx="1190903" cy="338554"/>
          </a:xfrm>
          <a:prstGeom prst="rect">
            <a:avLst/>
          </a:prstGeom>
          <a:noFill/>
        </p:spPr>
        <p:txBody>
          <a:bodyPr wrap="none" rtlCol="0">
            <a:spAutoFit/>
          </a:bodyPr>
          <a:lstStyle/>
          <a:p>
            <a:r>
              <a:rPr lang="fr-FR" sz="1600" i="1" dirty="0"/>
              <a:t>D. BERQUEZ</a:t>
            </a:r>
          </a:p>
        </p:txBody>
      </p:sp>
      <p:sp>
        <p:nvSpPr>
          <p:cNvPr id="9" name="ZoneTexte 8">
            <a:extLst>
              <a:ext uri="{FF2B5EF4-FFF2-40B4-BE49-F238E27FC236}">
                <a16:creationId xmlns:a16="http://schemas.microsoft.com/office/drawing/2014/main" id="{87494244-76C5-F401-B822-377F7523618B}"/>
              </a:ext>
            </a:extLst>
          </p:cNvPr>
          <p:cNvSpPr txBox="1"/>
          <p:nvPr/>
        </p:nvSpPr>
        <p:spPr>
          <a:xfrm>
            <a:off x="1784130" y="834886"/>
            <a:ext cx="8168003" cy="1200329"/>
          </a:xfrm>
          <a:prstGeom prst="rect">
            <a:avLst/>
          </a:prstGeom>
          <a:noFill/>
        </p:spPr>
        <p:txBody>
          <a:bodyPr wrap="square">
            <a:spAutoFit/>
          </a:bodyPr>
          <a:lstStyle/>
          <a:p>
            <a:pPr algn="ctr"/>
            <a:r>
              <a:rPr lang="fr-FR" sz="3600" b="1" dirty="0">
                <a:solidFill>
                  <a:srgbClr val="FF0000"/>
                </a:solidFill>
                <a:latin typeface="Arial" panose="020B0604020202020204" pitchFamily="34" charset="0"/>
                <a:cs typeface="Arial" panose="020B0604020202020204" pitchFamily="34" charset="0"/>
              </a:rPr>
              <a:t>Société Française d’énergie nucléaire</a:t>
            </a:r>
            <a:endParaRPr lang="fr-FR" sz="3600" dirty="0"/>
          </a:p>
        </p:txBody>
      </p:sp>
      <p:pic>
        <p:nvPicPr>
          <p:cNvPr id="6" name="Image 5">
            <a:extLst>
              <a:ext uri="{FF2B5EF4-FFF2-40B4-BE49-F238E27FC236}">
                <a16:creationId xmlns:a16="http://schemas.microsoft.com/office/drawing/2014/main" id="{7C8C6FC4-2C30-50C9-7943-8FF53C22B25F}"/>
              </a:ext>
            </a:extLst>
          </p:cNvPr>
          <p:cNvPicPr>
            <a:picLocks noChangeAspect="1"/>
          </p:cNvPicPr>
          <p:nvPr/>
        </p:nvPicPr>
        <p:blipFill>
          <a:blip r:embed="rId2"/>
          <a:stretch>
            <a:fillRect/>
          </a:stretch>
        </p:blipFill>
        <p:spPr>
          <a:xfrm>
            <a:off x="1784130" y="19304"/>
            <a:ext cx="1442761" cy="708780"/>
          </a:xfrm>
          <a:prstGeom prst="rect">
            <a:avLst/>
          </a:prstGeom>
        </p:spPr>
      </p:pic>
      <p:pic>
        <p:nvPicPr>
          <p:cNvPr id="10" name="Image 9">
            <a:extLst>
              <a:ext uri="{FF2B5EF4-FFF2-40B4-BE49-F238E27FC236}">
                <a16:creationId xmlns:a16="http://schemas.microsoft.com/office/drawing/2014/main" id="{7AA56CC8-CC60-F119-74A1-D0E0AA1B2E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803" y="37292"/>
            <a:ext cx="2239153" cy="690792"/>
          </a:xfrm>
          <a:prstGeom prst="rect">
            <a:avLst/>
          </a:prstGeom>
          <a:noFill/>
        </p:spPr>
      </p:pic>
      <p:pic>
        <p:nvPicPr>
          <p:cNvPr id="11" name="Image 10">
            <a:extLst>
              <a:ext uri="{FF2B5EF4-FFF2-40B4-BE49-F238E27FC236}">
                <a16:creationId xmlns:a16="http://schemas.microsoft.com/office/drawing/2014/main" id="{16F5C81E-18D6-7416-CFE5-979C159FB8C3}"/>
              </a:ext>
            </a:extLst>
          </p:cNvPr>
          <p:cNvPicPr>
            <a:picLocks noChangeAspect="1"/>
          </p:cNvPicPr>
          <p:nvPr/>
        </p:nvPicPr>
        <p:blipFill>
          <a:blip r:embed="rId4"/>
          <a:stretch>
            <a:fillRect/>
          </a:stretch>
        </p:blipFill>
        <p:spPr>
          <a:xfrm>
            <a:off x="6327633" y="3328"/>
            <a:ext cx="2084267" cy="774157"/>
          </a:xfrm>
          <a:prstGeom prst="rect">
            <a:avLst/>
          </a:prstGeom>
        </p:spPr>
      </p:pic>
      <p:pic>
        <p:nvPicPr>
          <p:cNvPr id="12" name="Image 11">
            <a:extLst>
              <a:ext uri="{FF2B5EF4-FFF2-40B4-BE49-F238E27FC236}">
                <a16:creationId xmlns:a16="http://schemas.microsoft.com/office/drawing/2014/main" id="{42DA51F3-C944-180C-7920-F738F8F4A9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43577" y="18202"/>
            <a:ext cx="1504344" cy="744407"/>
          </a:xfrm>
          <a:prstGeom prst="rect">
            <a:avLst/>
          </a:prstGeom>
          <a:noFill/>
        </p:spPr>
      </p:pic>
      <p:pic>
        <p:nvPicPr>
          <p:cNvPr id="13" name="Image 12">
            <a:extLst>
              <a:ext uri="{FF2B5EF4-FFF2-40B4-BE49-F238E27FC236}">
                <a16:creationId xmlns:a16="http://schemas.microsoft.com/office/drawing/2014/main" id="{1B23CB90-FCC6-D938-5306-581C5A6019FB}"/>
              </a:ext>
            </a:extLst>
          </p:cNvPr>
          <p:cNvPicPr>
            <a:picLocks noChangeAspect="1"/>
          </p:cNvPicPr>
          <p:nvPr/>
        </p:nvPicPr>
        <p:blipFill>
          <a:blip r:embed="rId6"/>
          <a:stretch>
            <a:fillRect/>
          </a:stretch>
        </p:blipFill>
        <p:spPr>
          <a:xfrm>
            <a:off x="10681097" y="-13582"/>
            <a:ext cx="739111" cy="792540"/>
          </a:xfrm>
          <a:prstGeom prst="rect">
            <a:avLst/>
          </a:prstGeom>
        </p:spPr>
      </p:pic>
    </p:spTree>
    <p:extLst>
      <p:ext uri="{BB962C8B-B14F-4D97-AF65-F5344CB8AC3E}">
        <p14:creationId xmlns:p14="http://schemas.microsoft.com/office/powerpoint/2010/main" val="2111672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2837388"/>
            <a:ext cx="12192000" cy="3785652"/>
          </a:xfrm>
          <a:prstGeom prst="rect">
            <a:avLst/>
          </a:prstGeom>
          <a:noFill/>
        </p:spPr>
        <p:txBody>
          <a:bodyPr wrap="square" rtlCol="0">
            <a:spAutoFit/>
          </a:bodyPr>
          <a:lstStyle/>
          <a:p>
            <a:pPr marL="342900" indent="-342900">
              <a:buFont typeface="Arial" panose="020B0604020202020204" pitchFamily="34" charset="0"/>
              <a:buChar char="•"/>
            </a:pPr>
            <a:r>
              <a:rPr lang="fr-FR" sz="2000" b="1" dirty="0"/>
              <a:t>Informations</a:t>
            </a:r>
            <a:r>
              <a:rPr lang="fr-FR" sz="2000" dirty="0"/>
              <a:t> : </a:t>
            </a:r>
          </a:p>
          <a:p>
            <a:pPr marL="800100" lvl="1" indent="-342900">
              <a:buFont typeface="Wingdings" panose="05000000000000000000" pitchFamily="2" charset="2"/>
              <a:buChar char="Ø"/>
            </a:pPr>
            <a:r>
              <a:rPr lang="fr-FR" sz="2000" dirty="0"/>
              <a:t>sur l’actualité Newsletter hebdomadaire</a:t>
            </a:r>
          </a:p>
          <a:p>
            <a:pPr marL="800100" lvl="1" indent="-342900">
              <a:buFont typeface="Wingdings" panose="05000000000000000000" pitchFamily="2" charset="2"/>
              <a:buChar char="Ø"/>
            </a:pPr>
            <a:r>
              <a:rPr lang="fr-FR" sz="2000" dirty="0"/>
              <a:t>Dossiers techniques : coût du nucléaire, l’IA pour les matériaux nucléaires, coût de l’EPR2</a:t>
            </a:r>
          </a:p>
          <a:p>
            <a:pPr marL="800100" lvl="1" indent="-342900">
              <a:buFont typeface="Wingdings" panose="05000000000000000000" pitchFamily="2" charset="2"/>
              <a:buChar char="Ø"/>
            </a:pPr>
            <a:r>
              <a:rPr lang="fr-FR" sz="2000" dirty="0"/>
              <a:t>Fiches de synthèse : aspect environnemental, atout économique, atout industriel </a:t>
            </a:r>
          </a:p>
          <a:p>
            <a:pPr marL="800100" lvl="1" indent="-342900">
              <a:buFont typeface="Wingdings" panose="05000000000000000000" pitchFamily="2" charset="2"/>
              <a:buChar char="Ø"/>
            </a:pPr>
            <a:r>
              <a:rPr lang="fr-FR" sz="2000" dirty="0"/>
              <a:t>Revue générale nucléaire</a:t>
            </a:r>
          </a:p>
          <a:p>
            <a:pPr marL="800100" lvl="1" indent="-342900">
              <a:buFont typeface="Wingdings" panose="05000000000000000000" pitchFamily="2" charset="2"/>
              <a:buChar char="Ø"/>
            </a:pPr>
            <a:r>
              <a:rPr lang="fr-FR" sz="2000" dirty="0"/>
              <a:t>Conférences, Webinaires : SMR, le nucléaire du futur, prolongation de la durée de fonctionnement, la fusion nucléaire, exploration spatiale,…</a:t>
            </a:r>
          </a:p>
          <a:p>
            <a:endParaRPr lang="fr-FR" sz="2000" dirty="0"/>
          </a:p>
          <a:p>
            <a:pPr marL="342900" indent="-342900">
              <a:buFont typeface="Arial" panose="020B0604020202020204" pitchFamily="34" charset="0"/>
              <a:buChar char="•"/>
            </a:pPr>
            <a:r>
              <a:rPr lang="fr-FR" sz="2000" b="1" dirty="0"/>
              <a:t>Sections Techniques </a:t>
            </a:r>
            <a:r>
              <a:rPr lang="fr-FR" sz="2000" dirty="0"/>
              <a:t>: physique des réacteurs, économie, environnement, déchets, sûreté, Fonctionnement et exploitation…)</a:t>
            </a:r>
          </a:p>
          <a:p>
            <a:endParaRPr lang="fr-FR" sz="2000" dirty="0"/>
          </a:p>
          <a:p>
            <a:pPr marL="342900" indent="-342900">
              <a:buFont typeface="Arial" panose="020B0604020202020204" pitchFamily="34" charset="0"/>
              <a:buChar char="•"/>
            </a:pPr>
            <a:r>
              <a:rPr lang="fr-FR" sz="2000" b="1" dirty="0" err="1"/>
              <a:t>Women</a:t>
            </a:r>
            <a:r>
              <a:rPr lang="fr-FR" sz="2000" b="1" dirty="0"/>
              <a:t> In </a:t>
            </a:r>
            <a:r>
              <a:rPr lang="fr-FR" sz="2000" b="1" dirty="0" err="1"/>
              <a:t>Nuclear</a:t>
            </a:r>
            <a:r>
              <a:rPr lang="fr-FR" sz="2000" b="1" dirty="0"/>
              <a:t> (WIN)</a:t>
            </a:r>
            <a:r>
              <a:rPr lang="fr-FR" sz="2000" dirty="0"/>
              <a:t> : aider les femmes à s’inscrire dans le monde du nucléaire</a:t>
            </a:r>
          </a:p>
        </p:txBody>
      </p:sp>
      <p:sp>
        <p:nvSpPr>
          <p:cNvPr id="9" name="ZoneTexte 8">
            <a:extLst>
              <a:ext uri="{FF2B5EF4-FFF2-40B4-BE49-F238E27FC236}">
                <a16:creationId xmlns:a16="http://schemas.microsoft.com/office/drawing/2014/main" id="{1C6CBE4B-C190-D31C-C87B-34974BE8AC3D}"/>
              </a:ext>
            </a:extLst>
          </p:cNvPr>
          <p:cNvSpPr txBox="1"/>
          <p:nvPr/>
        </p:nvSpPr>
        <p:spPr>
          <a:xfrm>
            <a:off x="2280744" y="1023420"/>
            <a:ext cx="8168003" cy="1200329"/>
          </a:xfrm>
          <a:prstGeom prst="rect">
            <a:avLst/>
          </a:prstGeom>
          <a:noFill/>
        </p:spPr>
        <p:txBody>
          <a:bodyPr wrap="square">
            <a:spAutoFit/>
          </a:bodyPr>
          <a:lstStyle/>
          <a:p>
            <a:pPr algn="ctr"/>
            <a:r>
              <a:rPr lang="fr-FR" sz="3600" b="1" dirty="0">
                <a:solidFill>
                  <a:srgbClr val="FF0000"/>
                </a:solidFill>
                <a:latin typeface="Arial" panose="020B0604020202020204" pitchFamily="34" charset="0"/>
                <a:cs typeface="Arial" panose="020B0604020202020204" pitchFamily="34" charset="0"/>
              </a:rPr>
              <a:t>Société Française d’énergie nucléaire</a:t>
            </a:r>
            <a:endParaRPr lang="fr-FR" sz="3600" dirty="0"/>
          </a:p>
        </p:txBody>
      </p:sp>
      <p:sp>
        <p:nvSpPr>
          <p:cNvPr id="10" name="ZoneTexte 9">
            <a:extLst>
              <a:ext uri="{FF2B5EF4-FFF2-40B4-BE49-F238E27FC236}">
                <a16:creationId xmlns:a16="http://schemas.microsoft.com/office/drawing/2014/main" id="{7D66AFD9-F380-ACD1-6C72-63EF786CAB94}"/>
              </a:ext>
            </a:extLst>
          </p:cNvPr>
          <p:cNvSpPr txBox="1"/>
          <p:nvPr/>
        </p:nvSpPr>
        <p:spPr>
          <a:xfrm>
            <a:off x="0" y="6550223"/>
            <a:ext cx="1190903" cy="338554"/>
          </a:xfrm>
          <a:prstGeom prst="rect">
            <a:avLst/>
          </a:prstGeom>
          <a:noFill/>
        </p:spPr>
        <p:txBody>
          <a:bodyPr wrap="none" rtlCol="0">
            <a:spAutoFit/>
          </a:bodyPr>
          <a:lstStyle/>
          <a:p>
            <a:r>
              <a:rPr lang="fr-FR" sz="1600" i="1" dirty="0"/>
              <a:t>D. BERQUEZ</a:t>
            </a:r>
          </a:p>
        </p:txBody>
      </p:sp>
      <p:sp>
        <p:nvSpPr>
          <p:cNvPr id="3" name="ZoneTexte 2">
            <a:extLst>
              <a:ext uri="{FF2B5EF4-FFF2-40B4-BE49-F238E27FC236}">
                <a16:creationId xmlns:a16="http://schemas.microsoft.com/office/drawing/2014/main" id="{C305B066-6B23-A185-9BD6-80BACD6D571D}"/>
              </a:ext>
            </a:extLst>
          </p:cNvPr>
          <p:cNvSpPr txBox="1"/>
          <p:nvPr/>
        </p:nvSpPr>
        <p:spPr>
          <a:xfrm>
            <a:off x="0" y="2109986"/>
            <a:ext cx="12192000" cy="461665"/>
          </a:xfrm>
          <a:prstGeom prst="rect">
            <a:avLst/>
          </a:prstGeom>
          <a:noFill/>
        </p:spPr>
        <p:txBody>
          <a:bodyPr wrap="square">
            <a:spAutoFit/>
          </a:bodyPr>
          <a:lstStyle/>
          <a:p>
            <a:pPr algn="ctr"/>
            <a:r>
              <a:rPr lang="fr-FR" sz="2400" b="1" dirty="0">
                <a:solidFill>
                  <a:srgbClr val="FF0000"/>
                </a:solidFill>
                <a:cs typeface="Arial" panose="020B0604020202020204" pitchFamily="34" charset="0"/>
              </a:rPr>
              <a:t>Permettre aux esprits curieux de partager de nouvelles idées sur l’énergie nucléaire</a:t>
            </a:r>
            <a:endParaRPr lang="fr-FR" sz="2400" b="1" dirty="0">
              <a:solidFill>
                <a:srgbClr val="FF0000"/>
              </a:solidFill>
            </a:endParaRPr>
          </a:p>
        </p:txBody>
      </p:sp>
      <p:pic>
        <p:nvPicPr>
          <p:cNvPr id="2" name="Image 1">
            <a:extLst>
              <a:ext uri="{FF2B5EF4-FFF2-40B4-BE49-F238E27FC236}">
                <a16:creationId xmlns:a16="http://schemas.microsoft.com/office/drawing/2014/main" id="{9359802C-245A-B221-7828-80FBB1AD1261}"/>
              </a:ext>
            </a:extLst>
          </p:cNvPr>
          <p:cNvPicPr>
            <a:picLocks noChangeAspect="1"/>
          </p:cNvPicPr>
          <p:nvPr/>
        </p:nvPicPr>
        <p:blipFill>
          <a:blip r:embed="rId2"/>
          <a:stretch>
            <a:fillRect/>
          </a:stretch>
        </p:blipFill>
        <p:spPr>
          <a:xfrm>
            <a:off x="1784130" y="19304"/>
            <a:ext cx="1442761" cy="708780"/>
          </a:xfrm>
          <a:prstGeom prst="rect">
            <a:avLst/>
          </a:prstGeom>
        </p:spPr>
      </p:pic>
      <p:pic>
        <p:nvPicPr>
          <p:cNvPr id="4" name="Image 3">
            <a:extLst>
              <a:ext uri="{FF2B5EF4-FFF2-40B4-BE49-F238E27FC236}">
                <a16:creationId xmlns:a16="http://schemas.microsoft.com/office/drawing/2014/main" id="{4B30EE2D-6F9B-F2A8-31E0-A463027418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803" y="37292"/>
            <a:ext cx="2239153" cy="690792"/>
          </a:xfrm>
          <a:prstGeom prst="rect">
            <a:avLst/>
          </a:prstGeom>
          <a:noFill/>
        </p:spPr>
      </p:pic>
      <p:pic>
        <p:nvPicPr>
          <p:cNvPr id="8" name="Image 7">
            <a:extLst>
              <a:ext uri="{FF2B5EF4-FFF2-40B4-BE49-F238E27FC236}">
                <a16:creationId xmlns:a16="http://schemas.microsoft.com/office/drawing/2014/main" id="{AC1959E6-DE35-F6C8-3114-A1E9C602DA50}"/>
              </a:ext>
            </a:extLst>
          </p:cNvPr>
          <p:cNvPicPr>
            <a:picLocks noChangeAspect="1"/>
          </p:cNvPicPr>
          <p:nvPr/>
        </p:nvPicPr>
        <p:blipFill>
          <a:blip r:embed="rId4"/>
          <a:stretch>
            <a:fillRect/>
          </a:stretch>
        </p:blipFill>
        <p:spPr>
          <a:xfrm>
            <a:off x="6327633" y="3328"/>
            <a:ext cx="2084267" cy="774157"/>
          </a:xfrm>
          <a:prstGeom prst="rect">
            <a:avLst/>
          </a:prstGeom>
        </p:spPr>
      </p:pic>
      <p:pic>
        <p:nvPicPr>
          <p:cNvPr id="11" name="Image 10">
            <a:extLst>
              <a:ext uri="{FF2B5EF4-FFF2-40B4-BE49-F238E27FC236}">
                <a16:creationId xmlns:a16="http://schemas.microsoft.com/office/drawing/2014/main" id="{BCF3CBDA-1745-9C8B-5530-174991EDEC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43577" y="18202"/>
            <a:ext cx="1504344" cy="744407"/>
          </a:xfrm>
          <a:prstGeom prst="rect">
            <a:avLst/>
          </a:prstGeom>
          <a:noFill/>
        </p:spPr>
      </p:pic>
      <p:pic>
        <p:nvPicPr>
          <p:cNvPr id="12" name="Image 11">
            <a:extLst>
              <a:ext uri="{FF2B5EF4-FFF2-40B4-BE49-F238E27FC236}">
                <a16:creationId xmlns:a16="http://schemas.microsoft.com/office/drawing/2014/main" id="{F510BC00-8175-BD5F-DB4A-9B09D9E9AB8A}"/>
              </a:ext>
            </a:extLst>
          </p:cNvPr>
          <p:cNvPicPr>
            <a:picLocks noChangeAspect="1"/>
          </p:cNvPicPr>
          <p:nvPr/>
        </p:nvPicPr>
        <p:blipFill>
          <a:blip r:embed="rId6"/>
          <a:stretch>
            <a:fillRect/>
          </a:stretch>
        </p:blipFill>
        <p:spPr>
          <a:xfrm>
            <a:off x="10681097" y="-13582"/>
            <a:ext cx="739111" cy="792540"/>
          </a:xfrm>
          <a:prstGeom prst="rect">
            <a:avLst/>
          </a:prstGeom>
        </p:spPr>
      </p:pic>
    </p:spTree>
    <p:extLst>
      <p:ext uri="{BB962C8B-B14F-4D97-AF65-F5344CB8AC3E}">
        <p14:creationId xmlns:p14="http://schemas.microsoft.com/office/powerpoint/2010/main" val="2388074534"/>
      </p:ext>
    </p:extLst>
  </p:cSld>
  <p:clrMapOvr>
    <a:masterClrMapping/>
  </p:clrMapOvr>
</p:sld>
</file>

<file path=ppt/theme/theme1.xml><?xml version="1.0" encoding="utf-8"?>
<a:theme xmlns:a="http://schemas.openxmlformats.org/drawingml/2006/main" name="1-COUVERTURE">
  <a:themeElements>
    <a:clrScheme name="JUNIA 25">
      <a:dk1>
        <a:srgbClr val="3F2A56"/>
      </a:dk1>
      <a:lt1>
        <a:srgbClr val="FFFFFF"/>
      </a:lt1>
      <a:dk2>
        <a:srgbClr val="FF5C38"/>
      </a:dk2>
      <a:lt2>
        <a:srgbClr val="FFFFFF"/>
      </a:lt2>
      <a:accent1>
        <a:srgbClr val="61CAD0"/>
      </a:accent1>
      <a:accent2>
        <a:srgbClr val="2FAD66"/>
      </a:accent2>
      <a:accent3>
        <a:srgbClr val="00919B"/>
      </a:accent3>
      <a:accent4>
        <a:srgbClr val="FFB9B5"/>
      </a:accent4>
      <a:accent5>
        <a:srgbClr val="FF5C38"/>
      </a:accent5>
      <a:accent6>
        <a:srgbClr val="8648AA"/>
      </a:accent6>
      <a:hlink>
        <a:srgbClr val="3D2A55"/>
      </a:hlink>
      <a:folHlink>
        <a:srgbClr val="FFFFFF"/>
      </a:folHlink>
    </a:clrScheme>
    <a:fontScheme name="Custom 24">
      <a:majorFont>
        <a:latin typeface="Gilroy-Heavy"/>
        <a:ea typeface=""/>
        <a:cs typeface=""/>
      </a:majorFont>
      <a:minorFont>
        <a:latin typeface="Gilroy-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2-SOMMAIRE">
  <a:themeElements>
    <a:clrScheme name="JUNIA 25">
      <a:dk1>
        <a:srgbClr val="3F2A56"/>
      </a:dk1>
      <a:lt1>
        <a:srgbClr val="FFFFFF"/>
      </a:lt1>
      <a:dk2>
        <a:srgbClr val="FF5C38"/>
      </a:dk2>
      <a:lt2>
        <a:srgbClr val="FFFFFF"/>
      </a:lt2>
      <a:accent1>
        <a:srgbClr val="61CAD0"/>
      </a:accent1>
      <a:accent2>
        <a:srgbClr val="2FAD66"/>
      </a:accent2>
      <a:accent3>
        <a:srgbClr val="00919B"/>
      </a:accent3>
      <a:accent4>
        <a:srgbClr val="FFB9B5"/>
      </a:accent4>
      <a:accent5>
        <a:srgbClr val="FF5C38"/>
      </a:accent5>
      <a:accent6>
        <a:srgbClr val="8648AA"/>
      </a:accent6>
      <a:hlink>
        <a:srgbClr val="3D2A55"/>
      </a:hlink>
      <a:folHlink>
        <a:srgbClr val="FFFFFF"/>
      </a:folHlink>
    </a:clrScheme>
    <a:fontScheme name="Custom 24">
      <a:majorFont>
        <a:latin typeface="Gilroy-Heavy"/>
        <a:ea typeface=""/>
        <a:cs typeface=""/>
      </a:majorFont>
      <a:minorFont>
        <a:latin typeface="Gilroy-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3.xml><?xml version="1.0" encoding="utf-8"?>
<a:theme xmlns:a="http://schemas.openxmlformats.org/drawingml/2006/main" name="3.1-CHAPITRES INTERNE">
  <a:themeElements>
    <a:clrScheme name="JUNIA 25">
      <a:dk1>
        <a:srgbClr val="3F2A56"/>
      </a:dk1>
      <a:lt1>
        <a:srgbClr val="FFFFFF"/>
      </a:lt1>
      <a:dk2>
        <a:srgbClr val="FF5C38"/>
      </a:dk2>
      <a:lt2>
        <a:srgbClr val="FFFFFF"/>
      </a:lt2>
      <a:accent1>
        <a:srgbClr val="61CAD0"/>
      </a:accent1>
      <a:accent2>
        <a:srgbClr val="2FAD66"/>
      </a:accent2>
      <a:accent3>
        <a:srgbClr val="00919B"/>
      </a:accent3>
      <a:accent4>
        <a:srgbClr val="FFB9B5"/>
      </a:accent4>
      <a:accent5>
        <a:srgbClr val="FF5C38"/>
      </a:accent5>
      <a:accent6>
        <a:srgbClr val="8648AA"/>
      </a:accent6>
      <a:hlink>
        <a:srgbClr val="3D2A55"/>
      </a:hlink>
      <a:folHlink>
        <a:srgbClr val="FFFFFF"/>
      </a:folHlink>
    </a:clrScheme>
    <a:fontScheme name="Custom 24">
      <a:majorFont>
        <a:latin typeface="Gilroy-Heavy"/>
        <a:ea typeface=""/>
        <a:cs typeface=""/>
      </a:majorFont>
      <a:minorFont>
        <a:latin typeface="Gilroy-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4.xml><?xml version="1.0" encoding="utf-8"?>
<a:theme xmlns:a="http://schemas.openxmlformats.org/drawingml/2006/main" name="3.2-CHAPITRES EXTERNE">
  <a:themeElements>
    <a:clrScheme name="JUNIA 25">
      <a:dk1>
        <a:srgbClr val="3F2A56"/>
      </a:dk1>
      <a:lt1>
        <a:srgbClr val="FFFFFF"/>
      </a:lt1>
      <a:dk2>
        <a:srgbClr val="FF5C38"/>
      </a:dk2>
      <a:lt2>
        <a:srgbClr val="FFFFFF"/>
      </a:lt2>
      <a:accent1>
        <a:srgbClr val="61CAD0"/>
      </a:accent1>
      <a:accent2>
        <a:srgbClr val="2FAD66"/>
      </a:accent2>
      <a:accent3>
        <a:srgbClr val="00919B"/>
      </a:accent3>
      <a:accent4>
        <a:srgbClr val="FFB9B5"/>
      </a:accent4>
      <a:accent5>
        <a:srgbClr val="FF5C38"/>
      </a:accent5>
      <a:accent6>
        <a:srgbClr val="8648AA"/>
      </a:accent6>
      <a:hlink>
        <a:srgbClr val="3D2A55"/>
      </a:hlink>
      <a:folHlink>
        <a:srgbClr val="FFFFFF"/>
      </a:folHlink>
    </a:clrScheme>
    <a:fontScheme name="Custom 24">
      <a:majorFont>
        <a:latin typeface="Gilroy-Heavy"/>
        <a:ea typeface=""/>
        <a:cs typeface=""/>
      </a:majorFont>
      <a:minorFont>
        <a:latin typeface="Gilroy-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5.xml><?xml version="1.0" encoding="utf-8"?>
<a:theme xmlns:a="http://schemas.openxmlformats.org/drawingml/2006/main" name="4.1-Corpus INTERNE">
  <a:themeElements>
    <a:clrScheme name="JUNIA 25">
      <a:dk1>
        <a:srgbClr val="3F2A56"/>
      </a:dk1>
      <a:lt1>
        <a:srgbClr val="FFFFFF"/>
      </a:lt1>
      <a:dk2>
        <a:srgbClr val="FF5C38"/>
      </a:dk2>
      <a:lt2>
        <a:srgbClr val="FFFFFF"/>
      </a:lt2>
      <a:accent1>
        <a:srgbClr val="61CAD0"/>
      </a:accent1>
      <a:accent2>
        <a:srgbClr val="2FAD66"/>
      </a:accent2>
      <a:accent3>
        <a:srgbClr val="00919B"/>
      </a:accent3>
      <a:accent4>
        <a:srgbClr val="FFB9B5"/>
      </a:accent4>
      <a:accent5>
        <a:srgbClr val="FF5C38"/>
      </a:accent5>
      <a:accent6>
        <a:srgbClr val="8648AA"/>
      </a:accent6>
      <a:hlink>
        <a:srgbClr val="3D2A55"/>
      </a:hlink>
      <a:folHlink>
        <a:srgbClr val="FFFFFF"/>
      </a:folHlink>
    </a:clrScheme>
    <a:fontScheme name="Custom 24">
      <a:majorFont>
        <a:latin typeface="Gilroy-Heavy"/>
        <a:ea typeface=""/>
        <a:cs typeface=""/>
      </a:majorFont>
      <a:minorFont>
        <a:latin typeface="Gilroy-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6.xml><?xml version="1.0" encoding="utf-8"?>
<a:theme xmlns:a="http://schemas.openxmlformats.org/drawingml/2006/main" name="4.2-Corpus EXTERNE">
  <a:themeElements>
    <a:clrScheme name="JUNIA 25">
      <a:dk1>
        <a:srgbClr val="3F2A56"/>
      </a:dk1>
      <a:lt1>
        <a:srgbClr val="FFFFFF"/>
      </a:lt1>
      <a:dk2>
        <a:srgbClr val="FF5C38"/>
      </a:dk2>
      <a:lt2>
        <a:srgbClr val="FFFFFF"/>
      </a:lt2>
      <a:accent1>
        <a:srgbClr val="61CAD0"/>
      </a:accent1>
      <a:accent2>
        <a:srgbClr val="2FAD66"/>
      </a:accent2>
      <a:accent3>
        <a:srgbClr val="00919B"/>
      </a:accent3>
      <a:accent4>
        <a:srgbClr val="FFB9B5"/>
      </a:accent4>
      <a:accent5>
        <a:srgbClr val="FF5C38"/>
      </a:accent5>
      <a:accent6>
        <a:srgbClr val="8648AA"/>
      </a:accent6>
      <a:hlink>
        <a:srgbClr val="3D2A55"/>
      </a:hlink>
      <a:folHlink>
        <a:srgbClr val="FFFFFF"/>
      </a:folHlink>
    </a:clrScheme>
    <a:fontScheme name="Custom 24">
      <a:majorFont>
        <a:latin typeface="Gilroy-Heavy"/>
        <a:ea typeface=""/>
        <a:cs typeface=""/>
      </a:majorFont>
      <a:minorFont>
        <a:latin typeface="Gilroy-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7.xml><?xml version="1.0" encoding="utf-8"?>
<a:theme xmlns:a="http://schemas.openxmlformats.org/drawingml/2006/main" name="5-Fin">
  <a:themeElements>
    <a:clrScheme name="JUNIA 25">
      <a:dk1>
        <a:srgbClr val="3F2A56"/>
      </a:dk1>
      <a:lt1>
        <a:srgbClr val="FFFFFF"/>
      </a:lt1>
      <a:dk2>
        <a:srgbClr val="FF5C38"/>
      </a:dk2>
      <a:lt2>
        <a:srgbClr val="FFFFFF"/>
      </a:lt2>
      <a:accent1>
        <a:srgbClr val="61CAD0"/>
      </a:accent1>
      <a:accent2>
        <a:srgbClr val="2FAD66"/>
      </a:accent2>
      <a:accent3>
        <a:srgbClr val="00919B"/>
      </a:accent3>
      <a:accent4>
        <a:srgbClr val="FFB9B5"/>
      </a:accent4>
      <a:accent5>
        <a:srgbClr val="FF5C38"/>
      </a:accent5>
      <a:accent6>
        <a:srgbClr val="8648AA"/>
      </a:accent6>
      <a:hlink>
        <a:srgbClr val="3D2A55"/>
      </a:hlink>
      <a:folHlink>
        <a:srgbClr val="FFFFFF"/>
      </a:folHlink>
    </a:clrScheme>
    <a:fontScheme name="Custom 24">
      <a:majorFont>
        <a:latin typeface="Gilroy-Heavy"/>
        <a:ea typeface=""/>
        <a:cs typeface=""/>
      </a:majorFont>
      <a:minorFont>
        <a:latin typeface="Gilroy-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3bcc106-1d22-4b6e-9c03-930515c1d77b">
      <Terms xmlns="http://schemas.microsoft.com/office/infopath/2007/PartnerControls"/>
    </lcf76f155ced4ddcb4097134ff3c332f>
    <TaxCatchAll xmlns="760229ff-1f1b-4f79-a4d5-1511c092891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E788DFB75F4F40A8E9B3A92C377C5F" ma:contentTypeVersion="22" ma:contentTypeDescription="Crée un document." ma:contentTypeScope="" ma:versionID="fb499abb5fbcff2d4c804022855c40ae">
  <xsd:schema xmlns:xsd="http://www.w3.org/2001/XMLSchema" xmlns:xs="http://www.w3.org/2001/XMLSchema" xmlns:p="http://schemas.microsoft.com/office/2006/metadata/properties" xmlns:ns2="a3bcc106-1d22-4b6e-9c03-930515c1d77b" xmlns:ns3="760229ff-1f1b-4f79-a4d5-1511c092891b" targetNamespace="http://schemas.microsoft.com/office/2006/metadata/properties" ma:root="true" ma:fieldsID="f69651b79dca99ffcffd1ae786c197b6" ns2:_="" ns3:_="">
    <xsd:import namespace="a3bcc106-1d22-4b6e-9c03-930515c1d77b"/>
    <xsd:import namespace="760229ff-1f1b-4f79-a4d5-1511c09289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GenerationTime" minOccurs="0"/>
                <xsd:element ref="ns2:MediaServiceEventHashCode" minOccurs="0"/>
                <xsd:element ref="ns2:MediaServiceOCR" minOccurs="0"/>
                <xsd:element ref="ns3:TaxCatchAll" minOccurs="0"/>
                <xsd:element ref="ns2:lcf76f155ced4ddcb4097134ff3c332f"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cc106-1d22-4b6e-9c03-930515c1d77b"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AutoTags" ma:index="6" nillable="true" ma:displayName="Tags" ma:internalName="MediaServiceAutoTags" ma:readOnly="true">
      <xsd:simpleType>
        <xsd:restriction base="dms:Text"/>
      </xsd:simpleType>
    </xsd:element>
    <xsd:element name="MediaServiceDateTaken" ma:index="7" nillable="true" ma:displayName="MediaServiceDateTaken" ma:hidden="true" ma:internalName="MediaServiceDateTaken" ma:readOnly="true">
      <xsd:simpleType>
        <xsd:restriction base="dms:Text"/>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d7252906-a757-4c9e-8699-aab7167737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0229ff-1f1b-4f79-a4d5-1511c092891b" elementFormDefault="qualified">
    <xsd:import namespace="http://schemas.microsoft.com/office/2006/documentManagement/types"/>
    <xsd:import namespace="http://schemas.microsoft.com/office/infopath/2007/PartnerControls"/>
    <xsd:element name="SharedWithUsers" ma:index="8" nillable="true" ma:displayName="Partagé avec"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3261d4f6-c2cd-4734-9f3f-c49db5c8649f}" ma:internalName="TaxCatchAll" ma:showField="CatchAllData" ma:web="760229ff-1f1b-4f79-a4d5-1511c09289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Type de contenu"/>
        <xsd:element ref="dc:title" minOccurs="0" maxOccurs="1" ma:index="3"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F9193A-7EF3-4867-8688-A3589867C400}">
  <ds:schemaRefs>
    <ds:schemaRef ds:uri="http://schemas.microsoft.com/sharepoint/v3/contenttype/forms"/>
  </ds:schemaRefs>
</ds:datastoreItem>
</file>

<file path=customXml/itemProps2.xml><?xml version="1.0" encoding="utf-8"?>
<ds:datastoreItem xmlns:ds="http://schemas.openxmlformats.org/officeDocument/2006/customXml" ds:itemID="{EF142A37-8C04-4788-A70B-A59C1BCD222A}">
  <ds:schemaRefs>
    <ds:schemaRef ds:uri="http://schemas.microsoft.com/office/2006/metadata/properties"/>
    <ds:schemaRef ds:uri="http://schemas.microsoft.com/office/infopath/2007/PartnerControls"/>
    <ds:schemaRef ds:uri="a3bcc106-1d22-4b6e-9c03-930515c1d77b"/>
    <ds:schemaRef ds:uri="760229ff-1f1b-4f79-a4d5-1511c092891b"/>
  </ds:schemaRefs>
</ds:datastoreItem>
</file>

<file path=customXml/itemProps3.xml><?xml version="1.0" encoding="utf-8"?>
<ds:datastoreItem xmlns:ds="http://schemas.openxmlformats.org/officeDocument/2006/customXml" ds:itemID="{7A25FE7D-F7CA-49F0-8E8A-A5D10CA546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cc106-1d22-4b6e-9c03-930515c1d77b"/>
    <ds:schemaRef ds:uri="760229ff-1f1b-4f79-a4d5-1511c09289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f5c8052-b1ea-40d1-8cd5-ea0c204ca84f}" enabled="1" method="Privileged" siteId="{19e51c11-d919-4a98-899d-9b9dc33f4e04}" removed="0"/>
</clbl:labelList>
</file>

<file path=docProps/app.xml><?xml version="1.0" encoding="utf-8"?>
<Properties xmlns="http://schemas.openxmlformats.org/officeDocument/2006/extended-properties" xmlns:vt="http://schemas.openxmlformats.org/officeDocument/2006/docPropsVTypes">
  <TotalTime>13960</TotalTime>
  <Words>3014</Words>
  <Application>Microsoft Macintosh PowerPoint</Application>
  <PresentationFormat>Grand écran</PresentationFormat>
  <Paragraphs>405</Paragraphs>
  <Slides>63</Slides>
  <Notes>14</Notes>
  <HiddenSlides>0</HiddenSlides>
  <MMClips>0</MMClips>
  <ScaleCrop>false</ScaleCrop>
  <HeadingPairs>
    <vt:vector size="6" baseType="variant">
      <vt:variant>
        <vt:lpstr>Polices utilisées</vt:lpstr>
      </vt:variant>
      <vt:variant>
        <vt:i4>14</vt:i4>
      </vt:variant>
      <vt:variant>
        <vt:lpstr>Thème</vt:lpstr>
      </vt:variant>
      <vt:variant>
        <vt:i4>7</vt:i4>
      </vt:variant>
      <vt:variant>
        <vt:lpstr>Titres des diapositives</vt:lpstr>
      </vt:variant>
      <vt:variant>
        <vt:i4>63</vt:i4>
      </vt:variant>
    </vt:vector>
  </HeadingPairs>
  <TitlesOfParts>
    <vt:vector size="84" baseType="lpstr">
      <vt:lpstr>ADLaM Display</vt:lpstr>
      <vt:lpstr>Apple Symbols</vt:lpstr>
      <vt:lpstr>Arial</vt:lpstr>
      <vt:lpstr>Arial MT</vt:lpstr>
      <vt:lpstr>Asap</vt:lpstr>
      <vt:lpstr>Asap Medium</vt:lpstr>
      <vt:lpstr>Asap SemiBold</vt:lpstr>
      <vt:lpstr>Biome</vt:lpstr>
      <vt:lpstr>Biome Light</vt:lpstr>
      <vt:lpstr>Calibri</vt:lpstr>
      <vt:lpstr>GILROY-EXTRABOLD</vt:lpstr>
      <vt:lpstr>Poppins</vt:lpstr>
      <vt:lpstr>system-ui</vt:lpstr>
      <vt:lpstr>Wingdings</vt:lpstr>
      <vt:lpstr>1-COUVERTURE</vt:lpstr>
      <vt:lpstr>2-SOMMAIRE</vt:lpstr>
      <vt:lpstr>3.1-CHAPITRES INTERNE</vt:lpstr>
      <vt:lpstr>3.2-CHAPITRES EXTERNE</vt:lpstr>
      <vt:lpstr>4.1-Corpus INTERNE</vt:lpstr>
      <vt:lpstr>4.2-Corpus EXTERNE</vt:lpstr>
      <vt:lpstr>5-Fin</vt:lpstr>
      <vt:lpstr>Conférence-débat autour du secteur nucléaire  04 novembre 2025</vt:lpstr>
      <vt:lpstr>Emergement Electronique </vt:lpstr>
      <vt:lpstr>Présentation PowerPoint</vt:lpstr>
      <vt:lpstr>Conférence-débat autour du secteur nucléaire  Programme de la soirée </vt:lpstr>
      <vt:lpstr>La SFEN HdF: actions, communication et Jeune Génération (JG)</vt:lpstr>
      <vt:lpstr>Conférence-débat autour du secteur nucléaire  Conférences </vt:lpstr>
      <vt:lpstr>La SFEN HdF: actions, communication et Jeune Génération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filière nucléaire aujourd’hui et la plateforme « Mon Avenir dans le Nucléaire</vt:lpstr>
      <vt:lpstr>Présentation PowerPoint</vt:lpstr>
      <vt:lpstr>Présentation PowerPoint</vt:lpstr>
      <vt:lpstr>Présentation PowerPoint</vt:lpstr>
      <vt:lpstr>Présentation PowerPoint</vt:lpstr>
      <vt:lpstr>Présentation PowerPoint</vt:lpstr>
      <vt:lpstr>Présentation PowerPoint</vt:lpstr>
      <vt:lpstr>Conférence-débat autour du secteur nucléaire  Tables rondes  </vt:lpstr>
      <vt:lpstr>Table 1 - Le renouveau du nucléaire : l’EPR2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Table 2 - Rôle du nucléaire dans la stabilité du réseau électrique</vt:lpstr>
      <vt:lpstr>Présentation PowerPoint</vt:lpstr>
      <vt:lpstr>Présentation PowerPoint</vt:lpstr>
      <vt:lpstr>Présentation PowerPoint</vt:lpstr>
      <vt:lpstr>Présentation PowerPoint</vt:lpstr>
      <vt:lpstr>Présentation PowerPoint</vt:lpstr>
      <vt:lpstr>Stabilité du système électrique</vt:lpstr>
      <vt:lpstr>Définition</vt:lpstr>
      <vt:lpstr>Les enjeux actuels de stabilité</vt:lpstr>
      <vt:lpstr>Quatre conditions techniques strictes pour un réseau avec forte part d’ENR à l’horizon 2050</vt:lpstr>
      <vt:lpstr>Présentation PowerPoint</vt:lpstr>
      <vt:lpstr>Présentation PowerPoint</vt:lpstr>
      <vt:lpstr>Présentation PowerPoint</vt:lpstr>
      <vt:lpstr>Quiz interactif </vt:lpstr>
      <vt:lpstr>Présentation PowerPoint</vt:lpstr>
      <vt:lpstr>Présentation PowerPoint</vt:lpstr>
      <vt:lpstr>Présentation PowerPoint</vt:lpstr>
      <vt:lpstr>Conclusion et Clôture de la conférence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OFFRE HABILLAGE MONUMENT HISTORIQUE</dc:title>
  <dc:creator>HENICZ Laure</dc:creator>
  <cp:lastModifiedBy>christian Bourgain</cp:lastModifiedBy>
  <cp:revision>209</cp:revision>
  <cp:lastPrinted>2023-09-19T12:46:36Z</cp:lastPrinted>
  <dcterms:created xsi:type="dcterms:W3CDTF">2023-09-08T09:28:03Z</dcterms:created>
  <dcterms:modified xsi:type="dcterms:W3CDTF">2025-11-04T09:01:53Z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0x0101007DE788DFB75F4F40A8E9B3A92C377C5F</vt:lpwstr>
  </property>
  <property fmtid="{D5CDD505-2E9C-101B-9397-08002B2CF9AE}" pid="3" name="MSIP_Label_9f5c8052-b1ea-40d1-8cd5-ea0c204ca84f_Enabled">
    <vt:lpwstr>true</vt:lpwstr>
  </property>
  <property fmtid="{D5CDD505-2E9C-101B-9397-08002B2CF9AE}" pid="4" name="MSIP_Label_9f5c8052-b1ea-40d1-8cd5-ea0c204ca84f_SetDate">
    <vt:lpwstr>2025-10-28T21:19:33Z</vt:lpwstr>
  </property>
  <property fmtid="{D5CDD505-2E9C-101B-9397-08002B2CF9AE}" pid="5" name="MSIP_Label_9f5c8052-b1ea-40d1-8cd5-ea0c204ca84f_Method">
    <vt:lpwstr>Standard</vt:lpwstr>
  </property>
  <property fmtid="{D5CDD505-2E9C-101B-9397-08002B2CF9AE}" pid="6" name="MSIP_Label_9f5c8052-b1ea-40d1-8cd5-ea0c204ca84f_Name">
    <vt:lpwstr>PUBLIC</vt:lpwstr>
  </property>
  <property fmtid="{D5CDD505-2E9C-101B-9397-08002B2CF9AE}" pid="7" name="MSIP_Label_9f5c8052-b1ea-40d1-8cd5-ea0c204ca84f_SiteId">
    <vt:lpwstr>19e51c11-d919-4a98-899d-9b9dc33f4e04</vt:lpwstr>
  </property>
  <property fmtid="{D5CDD505-2E9C-101B-9397-08002B2CF9AE}" pid="8" name="MSIP_Label_9f5c8052-b1ea-40d1-8cd5-ea0c204ca84f_ActionId">
    <vt:lpwstr>b0ca6c67-1e52-44ba-8ea7-80e7d79bb553</vt:lpwstr>
  </property>
  <property fmtid="{D5CDD505-2E9C-101B-9397-08002B2CF9AE}" pid="9" name="MSIP_Label_9f5c8052-b1ea-40d1-8cd5-ea0c204ca84f_ContentBits">
    <vt:lpwstr>0</vt:lpwstr>
  </property>
</Properties>
</file>