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p:sldMasterIdLst>
    <p:sldMasterId id="2147483650" r:id="rId1"/>
  </p:sldMasterIdLst>
  <p:notesMasterIdLst>
    <p:notesMasterId r:id="rId17"/>
  </p:notesMasterIdLst>
  <p:handoutMasterIdLst>
    <p:handoutMasterId r:id="rId18"/>
  </p:handoutMasterIdLst>
  <p:sldIdLst>
    <p:sldId id="661" r:id="rId2"/>
    <p:sldId id="666" r:id="rId3"/>
    <p:sldId id="663" r:id="rId4"/>
    <p:sldId id="660" r:id="rId5"/>
    <p:sldId id="667" r:id="rId6"/>
    <p:sldId id="659" r:id="rId7"/>
    <p:sldId id="653" r:id="rId8"/>
    <p:sldId id="655" r:id="rId9"/>
    <p:sldId id="647" r:id="rId10"/>
    <p:sldId id="648" r:id="rId11"/>
    <p:sldId id="649" r:id="rId12"/>
    <p:sldId id="650" r:id="rId13"/>
    <p:sldId id="651" r:id="rId14"/>
    <p:sldId id="656" r:id="rId15"/>
    <p:sldId id="657" r:id="rId16"/>
  </p:sldIdLst>
  <p:sldSz cx="9144000" cy="6858000" type="screen4x3"/>
  <p:notesSz cx="6888163" cy="10020300"/>
  <p:defaultTextStyle>
    <a:defPPr>
      <a:defRPr lang="fr-FR"/>
    </a:defPPr>
    <a:lvl1pPr algn="l" rtl="0" eaLnBrk="0" fontAlgn="base" hangingPunct="0">
      <a:spcBef>
        <a:spcPct val="0"/>
      </a:spcBef>
      <a:spcAft>
        <a:spcPct val="0"/>
      </a:spcAft>
      <a:defRPr sz="2000" kern="1200">
        <a:solidFill>
          <a:schemeClr val="bg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bg2"/>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bg2"/>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bg2"/>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bg2"/>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bg2"/>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bg2"/>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bg2"/>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bg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489" autoAdjust="0"/>
    <p:restoredTop sz="94660"/>
  </p:normalViewPr>
  <p:slideViewPr>
    <p:cSldViewPr snapToGrid="0">
      <p:cViewPr varScale="1">
        <p:scale>
          <a:sx n="113" d="100"/>
          <a:sy n="113" d="100"/>
        </p:scale>
        <p:origin x="80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58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3C960B6E-1219-B828-7BD5-0B28BE1B7964}"/>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l" eaLnBrk="1" hangingPunct="1">
              <a:defRPr sz="1300">
                <a:solidFill>
                  <a:schemeClr val="tx1"/>
                </a:solidFill>
                <a:cs typeface="+mn-cs"/>
              </a:defRPr>
            </a:lvl1pPr>
          </a:lstStyle>
          <a:p>
            <a:pPr>
              <a:defRPr/>
            </a:pPr>
            <a:endParaRPr lang="fr-FR"/>
          </a:p>
        </p:txBody>
      </p:sp>
      <p:sp>
        <p:nvSpPr>
          <p:cNvPr id="221187" name="Rectangle 3">
            <a:extLst>
              <a:ext uri="{FF2B5EF4-FFF2-40B4-BE49-F238E27FC236}">
                <a16:creationId xmlns:a16="http://schemas.microsoft.com/office/drawing/2014/main" id="{AE232224-9D91-3C13-B89F-3B467CB8ECF1}"/>
              </a:ext>
            </a:extLst>
          </p:cNvPr>
          <p:cNvSpPr>
            <a:spLocks noGrp="1" noChangeArrowheads="1"/>
          </p:cNvSpPr>
          <p:nvPr>
            <p:ph type="dt" sz="quarter" idx="1"/>
          </p:nvPr>
        </p:nvSpPr>
        <p:spPr bwMode="auto">
          <a:xfrm>
            <a:off x="3902075"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eaLnBrk="1" hangingPunct="1">
              <a:defRPr sz="1300">
                <a:solidFill>
                  <a:schemeClr val="tx1"/>
                </a:solidFill>
                <a:cs typeface="+mn-cs"/>
              </a:defRPr>
            </a:lvl1pPr>
          </a:lstStyle>
          <a:p>
            <a:pPr>
              <a:defRPr/>
            </a:pPr>
            <a:fld id="{9F353AF3-98FB-F645-8523-6909289AE662}" type="datetime4">
              <a:rPr lang="fr-FR"/>
              <a:pPr>
                <a:defRPr/>
              </a:pPr>
              <a:t>16 mai 2025</a:t>
            </a:fld>
            <a:endParaRPr lang="fr-FR"/>
          </a:p>
        </p:txBody>
      </p:sp>
      <p:sp>
        <p:nvSpPr>
          <p:cNvPr id="221188" name="Rectangle 4">
            <a:extLst>
              <a:ext uri="{FF2B5EF4-FFF2-40B4-BE49-F238E27FC236}">
                <a16:creationId xmlns:a16="http://schemas.microsoft.com/office/drawing/2014/main" id="{B98ED0D6-6128-3ED2-A6AB-3C143C9E7396}"/>
              </a:ext>
            </a:extLst>
          </p:cNvPr>
          <p:cNvSpPr>
            <a:spLocks noGrp="1" noChangeArrowheads="1"/>
          </p:cNvSpPr>
          <p:nvPr>
            <p:ph type="ftr" sz="quarter" idx="2"/>
          </p:nvPr>
        </p:nvSpPr>
        <p:spPr bwMode="auto">
          <a:xfrm>
            <a:off x="0" y="9517063"/>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l" eaLnBrk="1" hangingPunct="1">
              <a:defRPr sz="1300">
                <a:solidFill>
                  <a:schemeClr val="tx1"/>
                </a:solidFill>
                <a:cs typeface="+mn-cs"/>
              </a:defRPr>
            </a:lvl1pPr>
          </a:lstStyle>
          <a:p>
            <a:pPr>
              <a:defRPr/>
            </a:pPr>
            <a:r>
              <a:rPr lang="fr-FR"/>
              <a:t>Groupe EDF</a:t>
            </a:r>
          </a:p>
        </p:txBody>
      </p:sp>
      <p:sp>
        <p:nvSpPr>
          <p:cNvPr id="221189" name="Rectangle 5">
            <a:extLst>
              <a:ext uri="{FF2B5EF4-FFF2-40B4-BE49-F238E27FC236}">
                <a16:creationId xmlns:a16="http://schemas.microsoft.com/office/drawing/2014/main" id="{3CA0ED57-DA63-EAC2-C2BC-8B2A8CAD1B75}"/>
              </a:ext>
            </a:extLst>
          </p:cNvPr>
          <p:cNvSpPr>
            <a:spLocks noGrp="1" noChangeArrowheads="1"/>
          </p:cNvSpPr>
          <p:nvPr>
            <p:ph type="sldNum" sz="quarter" idx="3"/>
          </p:nvPr>
        </p:nvSpPr>
        <p:spPr bwMode="auto">
          <a:xfrm>
            <a:off x="3902075" y="9517063"/>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eaLnBrk="1" hangingPunct="1">
              <a:defRPr sz="1300">
                <a:solidFill>
                  <a:schemeClr val="tx1"/>
                </a:solidFill>
              </a:defRPr>
            </a:lvl1pPr>
          </a:lstStyle>
          <a:p>
            <a:fld id="{542932F0-68AE-4B45-A4DF-432937B297DE}" type="slidenum">
              <a:rPr lang="fr-FR" altLang="fr-FR"/>
              <a:pPr/>
              <a:t>‹N°›</a:t>
            </a:fld>
            <a:endParaRPr lang="fr-FR" alt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9E2D4C28-182F-077C-13B3-7EEBD1489C81}"/>
              </a:ext>
            </a:extLst>
          </p:cNvPr>
          <p:cNvSpPr>
            <a:spLocks noGrp="1" noChangeArrowheads="1"/>
          </p:cNvSpPr>
          <p:nvPr>
            <p:ph type="dt" idx="1"/>
          </p:nvPr>
        </p:nvSpPr>
        <p:spPr bwMode="auto">
          <a:xfrm>
            <a:off x="779463" y="9728200"/>
            <a:ext cx="1076325" cy="292100"/>
          </a:xfrm>
          <a:prstGeom prst="rect">
            <a:avLst/>
          </a:prstGeom>
          <a:noFill/>
          <a:ln w="9525">
            <a:noFill/>
            <a:miter lim="800000"/>
            <a:headEnd/>
            <a:tailEnd/>
          </a:ln>
          <a:effectLst/>
        </p:spPr>
        <p:txBody>
          <a:bodyPr vert="horz" wrap="square" lIns="96616" tIns="48308" rIns="96616" bIns="48308" numCol="1" anchor="ctr" anchorCtr="0" compatLnSpc="1">
            <a:prstTxWarp prst="textNoShape">
              <a:avLst/>
            </a:prstTxWarp>
          </a:bodyPr>
          <a:lstStyle>
            <a:lvl1pPr algn="ctr" eaLnBrk="1" hangingPunct="1">
              <a:defRPr sz="1100">
                <a:solidFill>
                  <a:schemeClr val="tx1"/>
                </a:solidFill>
                <a:cs typeface="+mn-cs"/>
              </a:defRPr>
            </a:lvl1pPr>
          </a:lstStyle>
          <a:p>
            <a:pPr>
              <a:defRPr/>
            </a:pPr>
            <a:fld id="{0783C778-EA34-7A4B-82E3-113546744442}" type="datetime4">
              <a:rPr lang="fr-FR"/>
              <a:pPr>
                <a:defRPr/>
              </a:pPr>
              <a:t>16 mai 2025</a:t>
            </a:fld>
            <a:endParaRPr lang="fr-FR"/>
          </a:p>
        </p:txBody>
      </p:sp>
      <p:sp>
        <p:nvSpPr>
          <p:cNvPr id="13315" name="Rectangle 4">
            <a:extLst>
              <a:ext uri="{FF2B5EF4-FFF2-40B4-BE49-F238E27FC236}">
                <a16:creationId xmlns:a16="http://schemas.microsoft.com/office/drawing/2014/main" id="{B8E10E11-6036-F1A6-85D2-3240794EE711}"/>
              </a:ext>
            </a:extLst>
          </p:cNvPr>
          <p:cNvSpPr>
            <a:spLocks noRo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203468FB-A64B-8A84-83CB-BFC02FC94F47}"/>
              </a:ext>
            </a:extLst>
          </p:cNvPr>
          <p:cNvSpPr>
            <a:spLocks noGrp="1" noChangeArrowheads="1"/>
          </p:cNvSpPr>
          <p:nvPr>
            <p:ph type="body" sz="quarter" idx="3"/>
          </p:nvPr>
        </p:nvSpPr>
        <p:spPr bwMode="auto">
          <a:xfrm>
            <a:off x="688975" y="4759325"/>
            <a:ext cx="5510213" cy="4510088"/>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102" name="Rectangle 6">
            <a:extLst>
              <a:ext uri="{FF2B5EF4-FFF2-40B4-BE49-F238E27FC236}">
                <a16:creationId xmlns:a16="http://schemas.microsoft.com/office/drawing/2014/main" id="{AAB40140-970F-B93E-FBC8-F9F3E0D49D82}"/>
              </a:ext>
            </a:extLst>
          </p:cNvPr>
          <p:cNvSpPr>
            <a:spLocks noGrp="1" noChangeArrowheads="1"/>
          </p:cNvSpPr>
          <p:nvPr>
            <p:ph type="ftr" sz="quarter" idx="4"/>
          </p:nvPr>
        </p:nvSpPr>
        <p:spPr bwMode="auto">
          <a:xfrm>
            <a:off x="1893888" y="9728200"/>
            <a:ext cx="4251325" cy="292100"/>
          </a:xfrm>
          <a:prstGeom prst="rect">
            <a:avLst/>
          </a:prstGeom>
          <a:noFill/>
          <a:ln w="9525">
            <a:noFill/>
            <a:miter lim="800000"/>
            <a:headEnd/>
            <a:tailEnd/>
          </a:ln>
          <a:effectLst/>
        </p:spPr>
        <p:txBody>
          <a:bodyPr vert="horz" wrap="square" lIns="96616" tIns="48308" rIns="96616" bIns="48308" numCol="1" anchor="ctr" anchorCtr="0" compatLnSpc="1">
            <a:prstTxWarp prst="textNoShape">
              <a:avLst/>
            </a:prstTxWarp>
          </a:bodyPr>
          <a:lstStyle>
            <a:lvl1pPr algn="l" eaLnBrk="1" hangingPunct="1">
              <a:defRPr sz="1100">
                <a:solidFill>
                  <a:schemeClr val="tx1"/>
                </a:solidFill>
                <a:cs typeface="+mn-cs"/>
              </a:defRPr>
            </a:lvl1pPr>
          </a:lstStyle>
          <a:p>
            <a:pPr>
              <a:defRPr/>
            </a:pPr>
            <a:r>
              <a:rPr lang="fr-FR"/>
              <a:t>Groupe EDF</a:t>
            </a:r>
          </a:p>
        </p:txBody>
      </p:sp>
      <p:sp>
        <p:nvSpPr>
          <p:cNvPr id="4103" name="Rectangle 7">
            <a:extLst>
              <a:ext uri="{FF2B5EF4-FFF2-40B4-BE49-F238E27FC236}">
                <a16:creationId xmlns:a16="http://schemas.microsoft.com/office/drawing/2014/main" id="{5206AE6E-93AC-1BC4-9C6F-DC725F256DC3}"/>
              </a:ext>
            </a:extLst>
          </p:cNvPr>
          <p:cNvSpPr>
            <a:spLocks noGrp="1" noChangeArrowheads="1"/>
          </p:cNvSpPr>
          <p:nvPr>
            <p:ph type="sldNum" sz="quarter" idx="5"/>
          </p:nvPr>
        </p:nvSpPr>
        <p:spPr bwMode="auto">
          <a:xfrm>
            <a:off x="273050" y="9748838"/>
            <a:ext cx="563563" cy="250825"/>
          </a:xfrm>
          <a:prstGeom prst="rect">
            <a:avLst/>
          </a:prstGeom>
          <a:noFill/>
          <a:ln w="9525">
            <a:noFill/>
            <a:miter lim="800000"/>
            <a:headEnd/>
            <a:tailEnd/>
          </a:ln>
          <a:effectLst/>
        </p:spPr>
        <p:txBody>
          <a:bodyPr vert="horz" wrap="square" lIns="96616" tIns="48308" rIns="96616" bIns="48308" numCol="1" anchor="ctr" anchorCtr="0" compatLnSpc="1">
            <a:prstTxWarp prst="textNoShape">
              <a:avLst/>
            </a:prstTxWarp>
          </a:bodyPr>
          <a:lstStyle>
            <a:lvl1pPr eaLnBrk="1" hangingPunct="1">
              <a:defRPr sz="1100">
                <a:solidFill>
                  <a:schemeClr val="tx1"/>
                </a:solidFill>
              </a:defRPr>
            </a:lvl1pPr>
          </a:lstStyle>
          <a:p>
            <a:fld id="{E86B0E3C-4AC2-7247-BA86-57CDA1691223}" type="slidenum">
              <a:rPr lang="fr-FR" altLang="fr-FR"/>
              <a:pPr/>
              <a:t>‹N°›</a:t>
            </a:fld>
            <a:endParaRPr lang="fr-FR" altLang="fr-FR"/>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4833938" y="2625725"/>
            <a:ext cx="4030662" cy="1622425"/>
          </a:xfrm>
          <a:ln/>
          <a:effectLst/>
        </p:spPr>
        <p:txBody>
          <a:bodyPr lIns="91440" tIns="45720" rIns="91440" bIns="45720"/>
          <a:lstStyle>
            <a:lvl1pPr algn="r">
              <a:spcBef>
                <a:spcPct val="20000"/>
              </a:spcBef>
              <a:defRPr sz="4000"/>
            </a:lvl1pPr>
          </a:lstStyle>
          <a:p>
            <a:r>
              <a:rPr lang="fr-FR"/>
              <a:t>Cliquez pour modifier le style du titre</a:t>
            </a:r>
          </a:p>
        </p:txBody>
      </p:sp>
      <p:sp>
        <p:nvSpPr>
          <p:cNvPr id="60419" name="Rectangle 3"/>
          <p:cNvSpPr>
            <a:spLocks noGrp="1" noChangeArrowheads="1"/>
          </p:cNvSpPr>
          <p:nvPr>
            <p:ph type="subTitle" idx="1"/>
          </p:nvPr>
        </p:nvSpPr>
        <p:spPr>
          <a:xfrm>
            <a:off x="4821238" y="4000500"/>
            <a:ext cx="4033837" cy="1384300"/>
          </a:xfrm>
          <a:ln/>
        </p:spPr>
        <p:txBody>
          <a:bodyPr anchor="ctr"/>
          <a:lstStyle>
            <a:lvl1pPr marL="0" indent="0" algn="r">
              <a:buFont typeface="Wingdings 2" pitchFamily="18" charset="2"/>
              <a:buNone/>
              <a:defRPr sz="2400"/>
            </a:lvl1pPr>
          </a:lstStyle>
          <a:p>
            <a:r>
              <a:rPr lang="fr-FR"/>
              <a:t>Cliquez pour modifier le style des sous-titres du masque</a:t>
            </a:r>
          </a:p>
        </p:txBody>
      </p:sp>
    </p:spTree>
    <p:extLst>
      <p:ext uri="{BB962C8B-B14F-4D97-AF65-F5344CB8AC3E}">
        <p14:creationId xmlns:p14="http://schemas.microsoft.com/office/powerpoint/2010/main" val="363140495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4">
            <a:extLst>
              <a:ext uri="{FF2B5EF4-FFF2-40B4-BE49-F238E27FC236}">
                <a16:creationId xmlns:a16="http://schemas.microsoft.com/office/drawing/2014/main" id="{A119C6C6-401F-B4DE-3396-433119C17F3B}"/>
              </a:ext>
            </a:extLst>
          </p:cNvPr>
          <p:cNvSpPr>
            <a:spLocks noGrp="1" noChangeArrowheads="1"/>
          </p:cNvSpPr>
          <p:nvPr>
            <p:ph type="dt" sz="half" idx="10"/>
          </p:nvPr>
        </p:nvSpPr>
        <p:spPr/>
        <p:txBody>
          <a:bodyPr/>
          <a:lstStyle>
            <a:lvl1pPr>
              <a:defRPr/>
            </a:lvl1pPr>
          </a:lstStyle>
          <a:p>
            <a:pPr>
              <a:defRPr/>
            </a:pPr>
            <a:fld id="{C3BF47B9-04F6-B14D-8073-5E1C4033E79E}" type="datetime4">
              <a:rPr lang="fr-FR"/>
              <a:pPr>
                <a:defRPr/>
              </a:pPr>
              <a:t>16 mai 2025</a:t>
            </a:fld>
            <a:endParaRPr lang="fr-FR"/>
          </a:p>
        </p:txBody>
      </p:sp>
      <p:sp>
        <p:nvSpPr>
          <p:cNvPr id="5" name="Rectangle 15">
            <a:extLst>
              <a:ext uri="{FF2B5EF4-FFF2-40B4-BE49-F238E27FC236}">
                <a16:creationId xmlns:a16="http://schemas.microsoft.com/office/drawing/2014/main" id="{798703E5-C452-A10C-D0BF-953210F5EB95}"/>
              </a:ext>
            </a:extLst>
          </p:cNvPr>
          <p:cNvSpPr>
            <a:spLocks noGrp="1" noChangeArrowheads="1"/>
          </p:cNvSpPr>
          <p:nvPr>
            <p:ph type="ftr" sz="quarter" idx="11"/>
          </p:nvPr>
        </p:nvSpPr>
        <p:spPr/>
        <p:txBody>
          <a:bodyPr/>
          <a:lstStyle>
            <a:lvl1pPr>
              <a:defRPr/>
            </a:lvl1pPr>
          </a:lstStyle>
          <a:p>
            <a:pPr>
              <a:defRPr/>
            </a:pPr>
            <a:r>
              <a:rPr lang="fr-FR"/>
              <a:t>Les différentes filières électronucléaires</a:t>
            </a:r>
          </a:p>
        </p:txBody>
      </p:sp>
      <p:sp>
        <p:nvSpPr>
          <p:cNvPr id="6" name="Rectangle 16">
            <a:extLst>
              <a:ext uri="{FF2B5EF4-FFF2-40B4-BE49-F238E27FC236}">
                <a16:creationId xmlns:a16="http://schemas.microsoft.com/office/drawing/2014/main" id="{4CCADF8B-E2D6-DD0D-B4D0-92EFB5416380}"/>
              </a:ext>
            </a:extLst>
          </p:cNvPr>
          <p:cNvSpPr>
            <a:spLocks noGrp="1" noChangeArrowheads="1"/>
          </p:cNvSpPr>
          <p:nvPr>
            <p:ph type="sldNum" sz="quarter" idx="12"/>
          </p:nvPr>
        </p:nvSpPr>
        <p:spPr/>
        <p:txBody>
          <a:bodyPr/>
          <a:lstStyle>
            <a:lvl1pPr>
              <a:defRPr/>
            </a:lvl1pPr>
          </a:lstStyle>
          <a:p>
            <a:fld id="{282E99E3-BF9F-7541-8826-37FB22BCB0A9}" type="slidenum">
              <a:rPr lang="fr-FR" altLang="fr-FR"/>
              <a:pPr/>
              <a:t>‹N°›</a:t>
            </a:fld>
            <a:endParaRPr lang="fr-FR" altLang="fr-FR"/>
          </a:p>
        </p:txBody>
      </p:sp>
    </p:spTree>
    <p:extLst>
      <p:ext uri="{BB962C8B-B14F-4D97-AF65-F5344CB8AC3E}">
        <p14:creationId xmlns:p14="http://schemas.microsoft.com/office/powerpoint/2010/main" val="1119308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8288" y="38100"/>
            <a:ext cx="2081212" cy="625316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374650" y="38100"/>
            <a:ext cx="6091238" cy="62531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4">
            <a:extLst>
              <a:ext uri="{FF2B5EF4-FFF2-40B4-BE49-F238E27FC236}">
                <a16:creationId xmlns:a16="http://schemas.microsoft.com/office/drawing/2014/main" id="{FF143CDA-859F-4FED-1968-46AEBDBBBC5C}"/>
              </a:ext>
            </a:extLst>
          </p:cNvPr>
          <p:cNvSpPr>
            <a:spLocks noGrp="1" noChangeArrowheads="1"/>
          </p:cNvSpPr>
          <p:nvPr>
            <p:ph type="dt" sz="half" idx="10"/>
          </p:nvPr>
        </p:nvSpPr>
        <p:spPr/>
        <p:txBody>
          <a:bodyPr/>
          <a:lstStyle>
            <a:lvl1pPr>
              <a:defRPr/>
            </a:lvl1pPr>
          </a:lstStyle>
          <a:p>
            <a:pPr>
              <a:defRPr/>
            </a:pPr>
            <a:fld id="{C3B6B75B-45C5-E542-9B16-6E1EFED47870}" type="datetime4">
              <a:rPr lang="fr-FR"/>
              <a:pPr>
                <a:defRPr/>
              </a:pPr>
              <a:t>16 mai 2025</a:t>
            </a:fld>
            <a:endParaRPr lang="fr-FR"/>
          </a:p>
        </p:txBody>
      </p:sp>
      <p:sp>
        <p:nvSpPr>
          <p:cNvPr id="5" name="Rectangle 15">
            <a:extLst>
              <a:ext uri="{FF2B5EF4-FFF2-40B4-BE49-F238E27FC236}">
                <a16:creationId xmlns:a16="http://schemas.microsoft.com/office/drawing/2014/main" id="{686321D2-521C-C42B-2EDD-AFEB0C10C32F}"/>
              </a:ext>
            </a:extLst>
          </p:cNvPr>
          <p:cNvSpPr>
            <a:spLocks noGrp="1" noChangeArrowheads="1"/>
          </p:cNvSpPr>
          <p:nvPr>
            <p:ph type="ftr" sz="quarter" idx="11"/>
          </p:nvPr>
        </p:nvSpPr>
        <p:spPr/>
        <p:txBody>
          <a:bodyPr/>
          <a:lstStyle>
            <a:lvl1pPr>
              <a:defRPr/>
            </a:lvl1pPr>
          </a:lstStyle>
          <a:p>
            <a:pPr>
              <a:defRPr/>
            </a:pPr>
            <a:r>
              <a:rPr lang="fr-FR"/>
              <a:t>Les différentes filières électronucléaires</a:t>
            </a:r>
          </a:p>
        </p:txBody>
      </p:sp>
      <p:sp>
        <p:nvSpPr>
          <p:cNvPr id="6" name="Rectangle 16">
            <a:extLst>
              <a:ext uri="{FF2B5EF4-FFF2-40B4-BE49-F238E27FC236}">
                <a16:creationId xmlns:a16="http://schemas.microsoft.com/office/drawing/2014/main" id="{0A1AA07A-C90A-D265-4DAA-8A2E63A0E651}"/>
              </a:ext>
            </a:extLst>
          </p:cNvPr>
          <p:cNvSpPr>
            <a:spLocks noGrp="1" noChangeArrowheads="1"/>
          </p:cNvSpPr>
          <p:nvPr>
            <p:ph type="sldNum" sz="quarter" idx="12"/>
          </p:nvPr>
        </p:nvSpPr>
        <p:spPr/>
        <p:txBody>
          <a:bodyPr/>
          <a:lstStyle>
            <a:lvl1pPr>
              <a:defRPr/>
            </a:lvl1pPr>
          </a:lstStyle>
          <a:p>
            <a:fld id="{1460D688-7720-DD4B-8799-AC253022E848}" type="slidenum">
              <a:rPr lang="fr-FR" altLang="fr-FR"/>
              <a:pPr/>
              <a:t>‹N°›</a:t>
            </a:fld>
            <a:endParaRPr lang="fr-FR" altLang="fr-FR"/>
          </a:p>
        </p:txBody>
      </p:sp>
    </p:spTree>
    <p:extLst>
      <p:ext uri="{BB962C8B-B14F-4D97-AF65-F5344CB8AC3E}">
        <p14:creationId xmlns:p14="http://schemas.microsoft.com/office/powerpoint/2010/main" val="14546425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4">
            <a:extLst>
              <a:ext uri="{FF2B5EF4-FFF2-40B4-BE49-F238E27FC236}">
                <a16:creationId xmlns:a16="http://schemas.microsoft.com/office/drawing/2014/main" id="{32A1B826-35C7-90ED-8CB1-D79E7511B896}"/>
              </a:ext>
            </a:extLst>
          </p:cNvPr>
          <p:cNvSpPr>
            <a:spLocks noGrp="1" noChangeArrowheads="1"/>
          </p:cNvSpPr>
          <p:nvPr>
            <p:ph type="dt" sz="half" idx="10"/>
          </p:nvPr>
        </p:nvSpPr>
        <p:spPr/>
        <p:txBody>
          <a:bodyPr/>
          <a:lstStyle>
            <a:lvl1pPr>
              <a:defRPr/>
            </a:lvl1pPr>
          </a:lstStyle>
          <a:p>
            <a:pPr>
              <a:defRPr/>
            </a:pPr>
            <a:fld id="{8D7A4798-3724-014F-AB55-FDD149CD884B}" type="datetime4">
              <a:rPr lang="fr-FR"/>
              <a:pPr>
                <a:defRPr/>
              </a:pPr>
              <a:t>16 mai 2025</a:t>
            </a:fld>
            <a:endParaRPr lang="fr-FR"/>
          </a:p>
        </p:txBody>
      </p:sp>
      <p:sp>
        <p:nvSpPr>
          <p:cNvPr id="5" name="Rectangle 15">
            <a:extLst>
              <a:ext uri="{FF2B5EF4-FFF2-40B4-BE49-F238E27FC236}">
                <a16:creationId xmlns:a16="http://schemas.microsoft.com/office/drawing/2014/main" id="{C604CBFE-F775-DBAD-F654-76C3442C136C}"/>
              </a:ext>
            </a:extLst>
          </p:cNvPr>
          <p:cNvSpPr>
            <a:spLocks noGrp="1" noChangeArrowheads="1"/>
          </p:cNvSpPr>
          <p:nvPr>
            <p:ph type="ftr" sz="quarter" idx="11"/>
          </p:nvPr>
        </p:nvSpPr>
        <p:spPr/>
        <p:txBody>
          <a:bodyPr/>
          <a:lstStyle>
            <a:lvl1pPr>
              <a:defRPr/>
            </a:lvl1pPr>
          </a:lstStyle>
          <a:p>
            <a:pPr>
              <a:defRPr/>
            </a:pPr>
            <a:r>
              <a:rPr lang="fr-FR"/>
              <a:t>Les différentes filières électronucléaires</a:t>
            </a:r>
          </a:p>
        </p:txBody>
      </p:sp>
      <p:sp>
        <p:nvSpPr>
          <p:cNvPr id="6" name="Rectangle 16">
            <a:extLst>
              <a:ext uri="{FF2B5EF4-FFF2-40B4-BE49-F238E27FC236}">
                <a16:creationId xmlns:a16="http://schemas.microsoft.com/office/drawing/2014/main" id="{2F59B3A8-37B3-553F-57B6-643527791BCD}"/>
              </a:ext>
            </a:extLst>
          </p:cNvPr>
          <p:cNvSpPr>
            <a:spLocks noGrp="1" noChangeArrowheads="1"/>
          </p:cNvSpPr>
          <p:nvPr>
            <p:ph type="sldNum" sz="quarter" idx="12"/>
          </p:nvPr>
        </p:nvSpPr>
        <p:spPr/>
        <p:txBody>
          <a:bodyPr/>
          <a:lstStyle>
            <a:lvl1pPr>
              <a:defRPr/>
            </a:lvl1pPr>
          </a:lstStyle>
          <a:p>
            <a:fld id="{D728CDEB-3C7F-BB43-A26A-F57D7BE45D49}" type="slidenum">
              <a:rPr lang="fr-FR" altLang="fr-FR"/>
              <a:pPr/>
              <a:t>‹N°›</a:t>
            </a:fld>
            <a:endParaRPr lang="fr-FR" altLang="fr-FR"/>
          </a:p>
        </p:txBody>
      </p:sp>
    </p:spTree>
    <p:extLst>
      <p:ext uri="{BB962C8B-B14F-4D97-AF65-F5344CB8AC3E}">
        <p14:creationId xmlns:p14="http://schemas.microsoft.com/office/powerpoint/2010/main" val="40864548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14">
            <a:extLst>
              <a:ext uri="{FF2B5EF4-FFF2-40B4-BE49-F238E27FC236}">
                <a16:creationId xmlns:a16="http://schemas.microsoft.com/office/drawing/2014/main" id="{11663C04-4C48-4300-2F7B-DAF2CC47F51D}"/>
              </a:ext>
            </a:extLst>
          </p:cNvPr>
          <p:cNvSpPr>
            <a:spLocks noGrp="1" noChangeArrowheads="1"/>
          </p:cNvSpPr>
          <p:nvPr>
            <p:ph type="dt" sz="half" idx="10"/>
          </p:nvPr>
        </p:nvSpPr>
        <p:spPr/>
        <p:txBody>
          <a:bodyPr/>
          <a:lstStyle>
            <a:lvl1pPr>
              <a:defRPr/>
            </a:lvl1pPr>
          </a:lstStyle>
          <a:p>
            <a:pPr>
              <a:defRPr/>
            </a:pPr>
            <a:fld id="{D8E93C95-EE22-EB42-AE95-0C88D2A7871F}" type="datetime4">
              <a:rPr lang="fr-FR"/>
              <a:pPr>
                <a:defRPr/>
              </a:pPr>
              <a:t>16 mai 2025</a:t>
            </a:fld>
            <a:endParaRPr lang="fr-FR"/>
          </a:p>
        </p:txBody>
      </p:sp>
      <p:sp>
        <p:nvSpPr>
          <p:cNvPr id="5" name="Rectangle 15">
            <a:extLst>
              <a:ext uri="{FF2B5EF4-FFF2-40B4-BE49-F238E27FC236}">
                <a16:creationId xmlns:a16="http://schemas.microsoft.com/office/drawing/2014/main" id="{022838C9-F37D-F58F-FA37-5EF05C798476}"/>
              </a:ext>
            </a:extLst>
          </p:cNvPr>
          <p:cNvSpPr>
            <a:spLocks noGrp="1" noChangeArrowheads="1"/>
          </p:cNvSpPr>
          <p:nvPr>
            <p:ph type="ftr" sz="quarter" idx="11"/>
          </p:nvPr>
        </p:nvSpPr>
        <p:spPr/>
        <p:txBody>
          <a:bodyPr/>
          <a:lstStyle>
            <a:lvl1pPr>
              <a:defRPr/>
            </a:lvl1pPr>
          </a:lstStyle>
          <a:p>
            <a:pPr>
              <a:defRPr/>
            </a:pPr>
            <a:r>
              <a:rPr lang="fr-FR"/>
              <a:t>Les différentes filières électronucléaires</a:t>
            </a:r>
          </a:p>
        </p:txBody>
      </p:sp>
      <p:sp>
        <p:nvSpPr>
          <p:cNvPr id="6" name="Rectangle 16">
            <a:extLst>
              <a:ext uri="{FF2B5EF4-FFF2-40B4-BE49-F238E27FC236}">
                <a16:creationId xmlns:a16="http://schemas.microsoft.com/office/drawing/2014/main" id="{2E301624-E23B-D25C-75FF-553553432F73}"/>
              </a:ext>
            </a:extLst>
          </p:cNvPr>
          <p:cNvSpPr>
            <a:spLocks noGrp="1" noChangeArrowheads="1"/>
          </p:cNvSpPr>
          <p:nvPr>
            <p:ph type="sldNum" sz="quarter" idx="12"/>
          </p:nvPr>
        </p:nvSpPr>
        <p:spPr/>
        <p:txBody>
          <a:bodyPr/>
          <a:lstStyle>
            <a:lvl1pPr>
              <a:defRPr/>
            </a:lvl1pPr>
          </a:lstStyle>
          <a:p>
            <a:fld id="{F1A0921E-6F0F-C844-A6CB-EE1DBCB6EB87}" type="slidenum">
              <a:rPr lang="fr-FR" altLang="fr-FR"/>
              <a:pPr/>
              <a:t>‹N°›</a:t>
            </a:fld>
            <a:endParaRPr lang="fr-FR" altLang="fr-FR"/>
          </a:p>
        </p:txBody>
      </p:sp>
    </p:spTree>
    <p:extLst>
      <p:ext uri="{BB962C8B-B14F-4D97-AF65-F5344CB8AC3E}">
        <p14:creationId xmlns:p14="http://schemas.microsoft.com/office/powerpoint/2010/main" val="13180593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74650" y="1193800"/>
            <a:ext cx="4086225" cy="5097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13275" y="1193800"/>
            <a:ext cx="4086225" cy="5097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14">
            <a:extLst>
              <a:ext uri="{FF2B5EF4-FFF2-40B4-BE49-F238E27FC236}">
                <a16:creationId xmlns:a16="http://schemas.microsoft.com/office/drawing/2014/main" id="{AE295613-1F91-8F3E-71F1-70FD9EB5B002}"/>
              </a:ext>
            </a:extLst>
          </p:cNvPr>
          <p:cNvSpPr>
            <a:spLocks noGrp="1" noChangeArrowheads="1"/>
          </p:cNvSpPr>
          <p:nvPr>
            <p:ph type="dt" sz="half" idx="10"/>
          </p:nvPr>
        </p:nvSpPr>
        <p:spPr/>
        <p:txBody>
          <a:bodyPr/>
          <a:lstStyle>
            <a:lvl1pPr>
              <a:defRPr/>
            </a:lvl1pPr>
          </a:lstStyle>
          <a:p>
            <a:pPr>
              <a:defRPr/>
            </a:pPr>
            <a:fld id="{F8C98805-7B4B-8946-A190-49FD69109943}" type="datetime4">
              <a:rPr lang="fr-FR"/>
              <a:pPr>
                <a:defRPr/>
              </a:pPr>
              <a:t>16 mai 2025</a:t>
            </a:fld>
            <a:endParaRPr lang="fr-FR"/>
          </a:p>
        </p:txBody>
      </p:sp>
      <p:sp>
        <p:nvSpPr>
          <p:cNvPr id="6" name="Rectangle 15">
            <a:extLst>
              <a:ext uri="{FF2B5EF4-FFF2-40B4-BE49-F238E27FC236}">
                <a16:creationId xmlns:a16="http://schemas.microsoft.com/office/drawing/2014/main" id="{E9B57BD8-5C2E-3EA0-7382-6CCAE7882FC5}"/>
              </a:ext>
            </a:extLst>
          </p:cNvPr>
          <p:cNvSpPr>
            <a:spLocks noGrp="1" noChangeArrowheads="1"/>
          </p:cNvSpPr>
          <p:nvPr>
            <p:ph type="ftr" sz="quarter" idx="11"/>
          </p:nvPr>
        </p:nvSpPr>
        <p:spPr/>
        <p:txBody>
          <a:bodyPr/>
          <a:lstStyle>
            <a:lvl1pPr>
              <a:defRPr/>
            </a:lvl1pPr>
          </a:lstStyle>
          <a:p>
            <a:pPr>
              <a:defRPr/>
            </a:pPr>
            <a:r>
              <a:rPr lang="fr-FR"/>
              <a:t>Les différentes filières électronucléaires</a:t>
            </a:r>
          </a:p>
        </p:txBody>
      </p:sp>
      <p:sp>
        <p:nvSpPr>
          <p:cNvPr id="7" name="Rectangle 16">
            <a:extLst>
              <a:ext uri="{FF2B5EF4-FFF2-40B4-BE49-F238E27FC236}">
                <a16:creationId xmlns:a16="http://schemas.microsoft.com/office/drawing/2014/main" id="{57EE6636-A26C-61EA-325A-384E4183757C}"/>
              </a:ext>
            </a:extLst>
          </p:cNvPr>
          <p:cNvSpPr>
            <a:spLocks noGrp="1" noChangeArrowheads="1"/>
          </p:cNvSpPr>
          <p:nvPr>
            <p:ph type="sldNum" sz="quarter" idx="12"/>
          </p:nvPr>
        </p:nvSpPr>
        <p:spPr/>
        <p:txBody>
          <a:bodyPr/>
          <a:lstStyle>
            <a:lvl1pPr>
              <a:defRPr/>
            </a:lvl1pPr>
          </a:lstStyle>
          <a:p>
            <a:fld id="{0C56FF45-4C0D-7A40-A39C-D5DDCD393DBF}" type="slidenum">
              <a:rPr lang="fr-FR" altLang="fr-FR"/>
              <a:pPr/>
              <a:t>‹N°›</a:t>
            </a:fld>
            <a:endParaRPr lang="fr-FR" altLang="fr-FR"/>
          </a:p>
        </p:txBody>
      </p:sp>
    </p:spTree>
    <p:extLst>
      <p:ext uri="{BB962C8B-B14F-4D97-AF65-F5344CB8AC3E}">
        <p14:creationId xmlns:p14="http://schemas.microsoft.com/office/powerpoint/2010/main" val="10984568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14">
            <a:extLst>
              <a:ext uri="{FF2B5EF4-FFF2-40B4-BE49-F238E27FC236}">
                <a16:creationId xmlns:a16="http://schemas.microsoft.com/office/drawing/2014/main" id="{8468E990-869A-443E-EDD8-F0D7E8C4B74D}"/>
              </a:ext>
            </a:extLst>
          </p:cNvPr>
          <p:cNvSpPr>
            <a:spLocks noGrp="1" noChangeArrowheads="1"/>
          </p:cNvSpPr>
          <p:nvPr>
            <p:ph type="dt" sz="half" idx="10"/>
          </p:nvPr>
        </p:nvSpPr>
        <p:spPr/>
        <p:txBody>
          <a:bodyPr/>
          <a:lstStyle>
            <a:lvl1pPr>
              <a:defRPr/>
            </a:lvl1pPr>
          </a:lstStyle>
          <a:p>
            <a:pPr>
              <a:defRPr/>
            </a:pPr>
            <a:fld id="{B9959321-C4A4-C640-B27E-FDBE5ED5451B}" type="datetime4">
              <a:rPr lang="fr-FR"/>
              <a:pPr>
                <a:defRPr/>
              </a:pPr>
              <a:t>16 mai 2025</a:t>
            </a:fld>
            <a:endParaRPr lang="fr-FR"/>
          </a:p>
        </p:txBody>
      </p:sp>
      <p:sp>
        <p:nvSpPr>
          <p:cNvPr id="8" name="Rectangle 15">
            <a:extLst>
              <a:ext uri="{FF2B5EF4-FFF2-40B4-BE49-F238E27FC236}">
                <a16:creationId xmlns:a16="http://schemas.microsoft.com/office/drawing/2014/main" id="{C750C40F-1DBA-B9D1-A204-7F640BDE0523}"/>
              </a:ext>
            </a:extLst>
          </p:cNvPr>
          <p:cNvSpPr>
            <a:spLocks noGrp="1" noChangeArrowheads="1"/>
          </p:cNvSpPr>
          <p:nvPr>
            <p:ph type="ftr" sz="quarter" idx="11"/>
          </p:nvPr>
        </p:nvSpPr>
        <p:spPr/>
        <p:txBody>
          <a:bodyPr/>
          <a:lstStyle>
            <a:lvl1pPr>
              <a:defRPr/>
            </a:lvl1pPr>
          </a:lstStyle>
          <a:p>
            <a:pPr>
              <a:defRPr/>
            </a:pPr>
            <a:r>
              <a:rPr lang="fr-FR"/>
              <a:t>Les différentes filières électronucléaires</a:t>
            </a:r>
          </a:p>
        </p:txBody>
      </p:sp>
      <p:sp>
        <p:nvSpPr>
          <p:cNvPr id="9" name="Rectangle 16">
            <a:extLst>
              <a:ext uri="{FF2B5EF4-FFF2-40B4-BE49-F238E27FC236}">
                <a16:creationId xmlns:a16="http://schemas.microsoft.com/office/drawing/2014/main" id="{E4C3CD8B-1F2E-C43B-8103-998A134FCBB2}"/>
              </a:ext>
            </a:extLst>
          </p:cNvPr>
          <p:cNvSpPr>
            <a:spLocks noGrp="1" noChangeArrowheads="1"/>
          </p:cNvSpPr>
          <p:nvPr>
            <p:ph type="sldNum" sz="quarter" idx="12"/>
          </p:nvPr>
        </p:nvSpPr>
        <p:spPr/>
        <p:txBody>
          <a:bodyPr/>
          <a:lstStyle>
            <a:lvl1pPr>
              <a:defRPr/>
            </a:lvl1pPr>
          </a:lstStyle>
          <a:p>
            <a:fld id="{F258C208-CA46-BB48-B908-4C0C587A2FC0}" type="slidenum">
              <a:rPr lang="fr-FR" altLang="fr-FR"/>
              <a:pPr/>
              <a:t>‹N°›</a:t>
            </a:fld>
            <a:endParaRPr lang="fr-FR" altLang="fr-FR"/>
          </a:p>
        </p:txBody>
      </p:sp>
    </p:spTree>
    <p:extLst>
      <p:ext uri="{BB962C8B-B14F-4D97-AF65-F5344CB8AC3E}">
        <p14:creationId xmlns:p14="http://schemas.microsoft.com/office/powerpoint/2010/main" val="9895727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14">
            <a:extLst>
              <a:ext uri="{FF2B5EF4-FFF2-40B4-BE49-F238E27FC236}">
                <a16:creationId xmlns:a16="http://schemas.microsoft.com/office/drawing/2014/main" id="{CA5D652A-71BA-A956-7F2E-C29747AA166B}"/>
              </a:ext>
            </a:extLst>
          </p:cNvPr>
          <p:cNvSpPr>
            <a:spLocks noGrp="1" noChangeArrowheads="1"/>
          </p:cNvSpPr>
          <p:nvPr>
            <p:ph type="dt" sz="half" idx="10"/>
          </p:nvPr>
        </p:nvSpPr>
        <p:spPr/>
        <p:txBody>
          <a:bodyPr/>
          <a:lstStyle>
            <a:lvl1pPr>
              <a:defRPr/>
            </a:lvl1pPr>
          </a:lstStyle>
          <a:p>
            <a:pPr>
              <a:defRPr/>
            </a:pPr>
            <a:fld id="{F76BD3EF-FD49-A44F-8308-3EC6A512F1E5}" type="datetime4">
              <a:rPr lang="fr-FR"/>
              <a:pPr>
                <a:defRPr/>
              </a:pPr>
              <a:t>16 mai 2025</a:t>
            </a:fld>
            <a:endParaRPr lang="fr-FR"/>
          </a:p>
        </p:txBody>
      </p:sp>
      <p:sp>
        <p:nvSpPr>
          <p:cNvPr id="4" name="Rectangle 15">
            <a:extLst>
              <a:ext uri="{FF2B5EF4-FFF2-40B4-BE49-F238E27FC236}">
                <a16:creationId xmlns:a16="http://schemas.microsoft.com/office/drawing/2014/main" id="{EAC8B6F4-8304-2CA5-DA72-C722DE261CD2}"/>
              </a:ext>
            </a:extLst>
          </p:cNvPr>
          <p:cNvSpPr>
            <a:spLocks noGrp="1" noChangeArrowheads="1"/>
          </p:cNvSpPr>
          <p:nvPr>
            <p:ph type="ftr" sz="quarter" idx="11"/>
          </p:nvPr>
        </p:nvSpPr>
        <p:spPr/>
        <p:txBody>
          <a:bodyPr/>
          <a:lstStyle>
            <a:lvl1pPr>
              <a:defRPr/>
            </a:lvl1pPr>
          </a:lstStyle>
          <a:p>
            <a:pPr>
              <a:defRPr/>
            </a:pPr>
            <a:r>
              <a:rPr lang="fr-FR"/>
              <a:t>Les différentes filières électronucléaires</a:t>
            </a:r>
          </a:p>
        </p:txBody>
      </p:sp>
      <p:sp>
        <p:nvSpPr>
          <p:cNvPr id="5" name="Rectangle 16">
            <a:extLst>
              <a:ext uri="{FF2B5EF4-FFF2-40B4-BE49-F238E27FC236}">
                <a16:creationId xmlns:a16="http://schemas.microsoft.com/office/drawing/2014/main" id="{F76B0402-E610-F65A-29DB-A234DC71100F}"/>
              </a:ext>
            </a:extLst>
          </p:cNvPr>
          <p:cNvSpPr>
            <a:spLocks noGrp="1" noChangeArrowheads="1"/>
          </p:cNvSpPr>
          <p:nvPr>
            <p:ph type="sldNum" sz="quarter" idx="12"/>
          </p:nvPr>
        </p:nvSpPr>
        <p:spPr/>
        <p:txBody>
          <a:bodyPr/>
          <a:lstStyle>
            <a:lvl1pPr>
              <a:defRPr/>
            </a:lvl1pPr>
          </a:lstStyle>
          <a:p>
            <a:fld id="{BFE5CE98-FEEE-894D-BFA9-966CB4901516}" type="slidenum">
              <a:rPr lang="fr-FR" altLang="fr-FR"/>
              <a:pPr/>
              <a:t>‹N°›</a:t>
            </a:fld>
            <a:endParaRPr lang="fr-FR" altLang="fr-FR"/>
          </a:p>
        </p:txBody>
      </p:sp>
    </p:spTree>
    <p:extLst>
      <p:ext uri="{BB962C8B-B14F-4D97-AF65-F5344CB8AC3E}">
        <p14:creationId xmlns:p14="http://schemas.microsoft.com/office/powerpoint/2010/main" val="73660310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6E1B308C-5100-0802-59A9-E1F734EC5F83}"/>
              </a:ext>
            </a:extLst>
          </p:cNvPr>
          <p:cNvSpPr>
            <a:spLocks noGrp="1" noChangeArrowheads="1"/>
          </p:cNvSpPr>
          <p:nvPr>
            <p:ph type="dt" sz="half" idx="10"/>
          </p:nvPr>
        </p:nvSpPr>
        <p:spPr/>
        <p:txBody>
          <a:bodyPr/>
          <a:lstStyle>
            <a:lvl1pPr>
              <a:defRPr/>
            </a:lvl1pPr>
          </a:lstStyle>
          <a:p>
            <a:pPr>
              <a:defRPr/>
            </a:pPr>
            <a:fld id="{7B1CBDAB-237D-CC45-B2EB-F26551576CF3}" type="datetime4">
              <a:rPr lang="fr-FR"/>
              <a:pPr>
                <a:defRPr/>
              </a:pPr>
              <a:t>16 mai 2025</a:t>
            </a:fld>
            <a:endParaRPr lang="fr-FR"/>
          </a:p>
        </p:txBody>
      </p:sp>
      <p:sp>
        <p:nvSpPr>
          <p:cNvPr id="3" name="Rectangle 15">
            <a:extLst>
              <a:ext uri="{FF2B5EF4-FFF2-40B4-BE49-F238E27FC236}">
                <a16:creationId xmlns:a16="http://schemas.microsoft.com/office/drawing/2014/main" id="{7C46D739-4F5C-1AC3-2369-4D1BD52D31D2}"/>
              </a:ext>
            </a:extLst>
          </p:cNvPr>
          <p:cNvSpPr>
            <a:spLocks noGrp="1" noChangeArrowheads="1"/>
          </p:cNvSpPr>
          <p:nvPr>
            <p:ph type="ftr" sz="quarter" idx="11"/>
          </p:nvPr>
        </p:nvSpPr>
        <p:spPr/>
        <p:txBody>
          <a:bodyPr/>
          <a:lstStyle>
            <a:lvl1pPr>
              <a:defRPr/>
            </a:lvl1pPr>
          </a:lstStyle>
          <a:p>
            <a:pPr>
              <a:defRPr/>
            </a:pPr>
            <a:r>
              <a:rPr lang="fr-FR"/>
              <a:t>Les différentes filières électronucléaires</a:t>
            </a:r>
          </a:p>
        </p:txBody>
      </p:sp>
      <p:sp>
        <p:nvSpPr>
          <p:cNvPr id="4" name="Rectangle 16">
            <a:extLst>
              <a:ext uri="{FF2B5EF4-FFF2-40B4-BE49-F238E27FC236}">
                <a16:creationId xmlns:a16="http://schemas.microsoft.com/office/drawing/2014/main" id="{085123A7-B271-103A-4D77-D16F3EFAA712}"/>
              </a:ext>
            </a:extLst>
          </p:cNvPr>
          <p:cNvSpPr>
            <a:spLocks noGrp="1" noChangeArrowheads="1"/>
          </p:cNvSpPr>
          <p:nvPr>
            <p:ph type="sldNum" sz="quarter" idx="12"/>
          </p:nvPr>
        </p:nvSpPr>
        <p:spPr/>
        <p:txBody>
          <a:bodyPr/>
          <a:lstStyle>
            <a:lvl1pPr>
              <a:defRPr/>
            </a:lvl1pPr>
          </a:lstStyle>
          <a:p>
            <a:fld id="{3CBA60A2-A34A-814F-A89A-E90ACE9A9B9E}" type="slidenum">
              <a:rPr lang="fr-FR" altLang="fr-FR"/>
              <a:pPr/>
              <a:t>‹N°›</a:t>
            </a:fld>
            <a:endParaRPr lang="fr-FR" altLang="fr-FR"/>
          </a:p>
        </p:txBody>
      </p:sp>
    </p:spTree>
    <p:extLst>
      <p:ext uri="{BB962C8B-B14F-4D97-AF65-F5344CB8AC3E}">
        <p14:creationId xmlns:p14="http://schemas.microsoft.com/office/powerpoint/2010/main" val="8844650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14">
            <a:extLst>
              <a:ext uri="{FF2B5EF4-FFF2-40B4-BE49-F238E27FC236}">
                <a16:creationId xmlns:a16="http://schemas.microsoft.com/office/drawing/2014/main" id="{A5A5AC65-4189-A1E4-0914-4A58B6E615D8}"/>
              </a:ext>
            </a:extLst>
          </p:cNvPr>
          <p:cNvSpPr>
            <a:spLocks noGrp="1" noChangeArrowheads="1"/>
          </p:cNvSpPr>
          <p:nvPr>
            <p:ph type="dt" sz="half" idx="10"/>
          </p:nvPr>
        </p:nvSpPr>
        <p:spPr/>
        <p:txBody>
          <a:bodyPr/>
          <a:lstStyle>
            <a:lvl1pPr>
              <a:defRPr/>
            </a:lvl1pPr>
          </a:lstStyle>
          <a:p>
            <a:pPr>
              <a:defRPr/>
            </a:pPr>
            <a:fld id="{F6BBCEE9-BD38-6A4A-9F6B-3653B857DDA8}" type="datetime4">
              <a:rPr lang="fr-FR"/>
              <a:pPr>
                <a:defRPr/>
              </a:pPr>
              <a:t>16 mai 2025</a:t>
            </a:fld>
            <a:endParaRPr lang="fr-FR"/>
          </a:p>
        </p:txBody>
      </p:sp>
      <p:sp>
        <p:nvSpPr>
          <p:cNvPr id="6" name="Rectangle 15">
            <a:extLst>
              <a:ext uri="{FF2B5EF4-FFF2-40B4-BE49-F238E27FC236}">
                <a16:creationId xmlns:a16="http://schemas.microsoft.com/office/drawing/2014/main" id="{58F1E62F-0B87-A5A4-E4B6-3EC61EF2CDEF}"/>
              </a:ext>
            </a:extLst>
          </p:cNvPr>
          <p:cNvSpPr>
            <a:spLocks noGrp="1" noChangeArrowheads="1"/>
          </p:cNvSpPr>
          <p:nvPr>
            <p:ph type="ftr" sz="quarter" idx="11"/>
          </p:nvPr>
        </p:nvSpPr>
        <p:spPr/>
        <p:txBody>
          <a:bodyPr/>
          <a:lstStyle>
            <a:lvl1pPr>
              <a:defRPr/>
            </a:lvl1pPr>
          </a:lstStyle>
          <a:p>
            <a:pPr>
              <a:defRPr/>
            </a:pPr>
            <a:r>
              <a:rPr lang="fr-FR"/>
              <a:t>Les différentes filières électronucléaires</a:t>
            </a:r>
          </a:p>
        </p:txBody>
      </p:sp>
      <p:sp>
        <p:nvSpPr>
          <p:cNvPr id="7" name="Rectangle 16">
            <a:extLst>
              <a:ext uri="{FF2B5EF4-FFF2-40B4-BE49-F238E27FC236}">
                <a16:creationId xmlns:a16="http://schemas.microsoft.com/office/drawing/2014/main" id="{3F08BD16-A955-4575-FE88-3DF18018FA9B}"/>
              </a:ext>
            </a:extLst>
          </p:cNvPr>
          <p:cNvSpPr>
            <a:spLocks noGrp="1" noChangeArrowheads="1"/>
          </p:cNvSpPr>
          <p:nvPr>
            <p:ph type="sldNum" sz="quarter" idx="12"/>
          </p:nvPr>
        </p:nvSpPr>
        <p:spPr/>
        <p:txBody>
          <a:bodyPr/>
          <a:lstStyle>
            <a:lvl1pPr>
              <a:defRPr/>
            </a:lvl1pPr>
          </a:lstStyle>
          <a:p>
            <a:fld id="{361562BC-5AC6-3544-AD80-1FFC0DBB1082}" type="slidenum">
              <a:rPr lang="fr-FR" altLang="fr-FR"/>
              <a:pPr/>
              <a:t>‹N°›</a:t>
            </a:fld>
            <a:endParaRPr lang="fr-FR" altLang="fr-FR"/>
          </a:p>
        </p:txBody>
      </p:sp>
    </p:spTree>
    <p:extLst>
      <p:ext uri="{BB962C8B-B14F-4D97-AF65-F5344CB8AC3E}">
        <p14:creationId xmlns:p14="http://schemas.microsoft.com/office/powerpoint/2010/main" val="20547371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14">
            <a:extLst>
              <a:ext uri="{FF2B5EF4-FFF2-40B4-BE49-F238E27FC236}">
                <a16:creationId xmlns:a16="http://schemas.microsoft.com/office/drawing/2014/main" id="{44217BA9-27B8-95CA-8A95-D9B9C3CA23EB}"/>
              </a:ext>
            </a:extLst>
          </p:cNvPr>
          <p:cNvSpPr>
            <a:spLocks noGrp="1" noChangeArrowheads="1"/>
          </p:cNvSpPr>
          <p:nvPr>
            <p:ph type="dt" sz="half" idx="10"/>
          </p:nvPr>
        </p:nvSpPr>
        <p:spPr/>
        <p:txBody>
          <a:bodyPr/>
          <a:lstStyle>
            <a:lvl1pPr>
              <a:defRPr/>
            </a:lvl1pPr>
          </a:lstStyle>
          <a:p>
            <a:pPr>
              <a:defRPr/>
            </a:pPr>
            <a:fld id="{294C0F0C-793F-064C-8C2F-B4B8DAF36421}" type="datetime4">
              <a:rPr lang="fr-FR"/>
              <a:pPr>
                <a:defRPr/>
              </a:pPr>
              <a:t>16 mai 2025</a:t>
            </a:fld>
            <a:endParaRPr lang="fr-FR"/>
          </a:p>
        </p:txBody>
      </p:sp>
      <p:sp>
        <p:nvSpPr>
          <p:cNvPr id="6" name="Rectangle 15">
            <a:extLst>
              <a:ext uri="{FF2B5EF4-FFF2-40B4-BE49-F238E27FC236}">
                <a16:creationId xmlns:a16="http://schemas.microsoft.com/office/drawing/2014/main" id="{9963F4B9-4397-5E13-A1B3-D040595DCBFB}"/>
              </a:ext>
            </a:extLst>
          </p:cNvPr>
          <p:cNvSpPr>
            <a:spLocks noGrp="1" noChangeArrowheads="1"/>
          </p:cNvSpPr>
          <p:nvPr>
            <p:ph type="ftr" sz="quarter" idx="11"/>
          </p:nvPr>
        </p:nvSpPr>
        <p:spPr/>
        <p:txBody>
          <a:bodyPr/>
          <a:lstStyle>
            <a:lvl1pPr>
              <a:defRPr/>
            </a:lvl1pPr>
          </a:lstStyle>
          <a:p>
            <a:pPr>
              <a:defRPr/>
            </a:pPr>
            <a:r>
              <a:rPr lang="fr-FR"/>
              <a:t>Les différentes filières électronucléaires</a:t>
            </a:r>
          </a:p>
        </p:txBody>
      </p:sp>
      <p:sp>
        <p:nvSpPr>
          <p:cNvPr id="7" name="Rectangle 16">
            <a:extLst>
              <a:ext uri="{FF2B5EF4-FFF2-40B4-BE49-F238E27FC236}">
                <a16:creationId xmlns:a16="http://schemas.microsoft.com/office/drawing/2014/main" id="{1C0F6DE7-841D-C8F8-A359-BAC425281B6D}"/>
              </a:ext>
            </a:extLst>
          </p:cNvPr>
          <p:cNvSpPr>
            <a:spLocks noGrp="1" noChangeArrowheads="1"/>
          </p:cNvSpPr>
          <p:nvPr>
            <p:ph type="sldNum" sz="quarter" idx="12"/>
          </p:nvPr>
        </p:nvSpPr>
        <p:spPr/>
        <p:txBody>
          <a:bodyPr/>
          <a:lstStyle>
            <a:lvl1pPr>
              <a:defRPr/>
            </a:lvl1pPr>
          </a:lstStyle>
          <a:p>
            <a:fld id="{CCB3E0FD-8085-4046-86D0-474C8ACDF9ED}" type="slidenum">
              <a:rPr lang="fr-FR" altLang="fr-FR"/>
              <a:pPr/>
              <a:t>‹N°›</a:t>
            </a:fld>
            <a:endParaRPr lang="fr-FR" altLang="fr-FR"/>
          </a:p>
        </p:txBody>
      </p:sp>
    </p:spTree>
    <p:extLst>
      <p:ext uri="{BB962C8B-B14F-4D97-AF65-F5344CB8AC3E}">
        <p14:creationId xmlns:p14="http://schemas.microsoft.com/office/powerpoint/2010/main" val="24649355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A5F666B-80B8-CB18-6B30-8EBF9D4D6E31}"/>
              </a:ext>
            </a:extLst>
          </p:cNvPr>
          <p:cNvSpPr>
            <a:spLocks noGrp="1" noChangeArrowheads="1"/>
          </p:cNvSpPr>
          <p:nvPr>
            <p:ph type="title"/>
          </p:nvPr>
        </p:nvSpPr>
        <p:spPr bwMode="auto">
          <a:xfrm>
            <a:off x="1181100" y="38100"/>
            <a:ext cx="7505700" cy="9779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54000" tIns="10800" rIns="54000" bIns="10800" numCol="1" anchor="ctr" anchorCtr="0" compatLnSpc="1">
            <a:prstTxWarp prst="textNoShape">
              <a:avLst/>
            </a:prstTxWarp>
          </a:bodyPr>
          <a:lstStyle/>
          <a:p>
            <a:pPr lvl="0"/>
            <a:r>
              <a:rPr lang="fr-FR" altLang="fr-FR"/>
              <a:t>Cliquez pour modifier le style du titre</a:t>
            </a:r>
          </a:p>
        </p:txBody>
      </p:sp>
      <p:sp>
        <p:nvSpPr>
          <p:cNvPr id="1027" name="Rectangle 3">
            <a:extLst>
              <a:ext uri="{FF2B5EF4-FFF2-40B4-BE49-F238E27FC236}">
                <a16:creationId xmlns:a16="http://schemas.microsoft.com/office/drawing/2014/main" id="{D169325F-7B4D-2148-28D2-4ECDEB222B6D}"/>
              </a:ext>
            </a:extLst>
          </p:cNvPr>
          <p:cNvSpPr>
            <a:spLocks noGrp="1" noChangeArrowheads="1"/>
          </p:cNvSpPr>
          <p:nvPr>
            <p:ph type="body" idx="1"/>
          </p:nvPr>
        </p:nvSpPr>
        <p:spPr bwMode="auto">
          <a:xfrm>
            <a:off x="374650" y="1193800"/>
            <a:ext cx="8324850"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59406" name="Rectangle 14">
            <a:extLst>
              <a:ext uri="{FF2B5EF4-FFF2-40B4-BE49-F238E27FC236}">
                <a16:creationId xmlns:a16="http://schemas.microsoft.com/office/drawing/2014/main" id="{1D6A0D8A-9D04-BE7A-14B4-BEC26179512C}"/>
              </a:ext>
            </a:extLst>
          </p:cNvPr>
          <p:cNvSpPr>
            <a:spLocks noGrp="1" noChangeArrowheads="1"/>
          </p:cNvSpPr>
          <p:nvPr>
            <p:ph type="dt" sz="half" idx="2"/>
          </p:nvPr>
        </p:nvSpPr>
        <p:spPr bwMode="auto">
          <a:xfrm>
            <a:off x="619125" y="6540500"/>
            <a:ext cx="1271588" cy="209550"/>
          </a:xfrm>
          <a:prstGeom prst="rect">
            <a:avLst/>
          </a:prstGeom>
          <a:noFill/>
          <a:ln w="9525" algn="ctr">
            <a:noFill/>
            <a:miter lim="800000"/>
            <a:headEnd/>
            <a:tailEnd/>
          </a:ln>
          <a:effectLst/>
        </p:spPr>
        <p:txBody>
          <a:bodyPr vert="horz" wrap="square" lIns="0" tIns="10800" rIns="0" bIns="10800" numCol="1" anchor="ctr" anchorCtr="0" compatLnSpc="1">
            <a:prstTxWarp prst="textNoShape">
              <a:avLst/>
            </a:prstTxWarp>
          </a:bodyPr>
          <a:lstStyle>
            <a:lvl1pPr algn="ctr" eaLnBrk="1" hangingPunct="1">
              <a:defRPr sz="1000">
                <a:solidFill>
                  <a:schemeClr val="tx1"/>
                </a:solidFill>
                <a:cs typeface="+mn-cs"/>
              </a:defRPr>
            </a:lvl1pPr>
          </a:lstStyle>
          <a:p>
            <a:pPr>
              <a:defRPr/>
            </a:pPr>
            <a:fld id="{C09BC8AF-82DF-1C41-A4EF-C292B7C6989B}" type="datetime4">
              <a:rPr lang="fr-FR"/>
              <a:pPr>
                <a:defRPr/>
              </a:pPr>
              <a:t>16 mai 2025</a:t>
            </a:fld>
            <a:endParaRPr lang="fr-FR"/>
          </a:p>
        </p:txBody>
      </p:sp>
      <p:sp>
        <p:nvSpPr>
          <p:cNvPr id="59407" name="Rectangle 15">
            <a:extLst>
              <a:ext uri="{FF2B5EF4-FFF2-40B4-BE49-F238E27FC236}">
                <a16:creationId xmlns:a16="http://schemas.microsoft.com/office/drawing/2014/main" id="{4C1C377D-201E-8421-9AFA-1D27D7BDC9EC}"/>
              </a:ext>
            </a:extLst>
          </p:cNvPr>
          <p:cNvSpPr>
            <a:spLocks noGrp="1" noChangeArrowheads="1"/>
          </p:cNvSpPr>
          <p:nvPr>
            <p:ph type="ftr" sz="quarter" idx="3"/>
          </p:nvPr>
        </p:nvSpPr>
        <p:spPr bwMode="auto">
          <a:xfrm>
            <a:off x="1966913" y="6530975"/>
            <a:ext cx="5592762" cy="227013"/>
          </a:xfrm>
          <a:prstGeom prst="rect">
            <a:avLst/>
          </a:prstGeom>
          <a:noFill/>
          <a:ln w="9525">
            <a:noFill/>
            <a:miter lim="800000"/>
            <a:headEnd/>
            <a:tailEnd/>
          </a:ln>
          <a:effectLst/>
        </p:spPr>
        <p:txBody>
          <a:bodyPr vert="horz" wrap="square" lIns="0" tIns="10800" rIns="0" bIns="10800" numCol="1" anchor="ctr" anchorCtr="0" compatLnSpc="1">
            <a:prstTxWarp prst="textNoShape">
              <a:avLst/>
            </a:prstTxWarp>
          </a:bodyPr>
          <a:lstStyle>
            <a:lvl1pPr algn="l" eaLnBrk="1" hangingPunct="1">
              <a:defRPr sz="1000">
                <a:solidFill>
                  <a:schemeClr val="tx1"/>
                </a:solidFill>
                <a:cs typeface="+mn-cs"/>
              </a:defRPr>
            </a:lvl1pPr>
          </a:lstStyle>
          <a:p>
            <a:pPr>
              <a:defRPr/>
            </a:pPr>
            <a:r>
              <a:rPr lang="fr-FR"/>
              <a:t>Les différentes filières électronucléaires</a:t>
            </a:r>
          </a:p>
        </p:txBody>
      </p:sp>
      <p:sp>
        <p:nvSpPr>
          <p:cNvPr id="59408" name="Rectangle 16">
            <a:extLst>
              <a:ext uri="{FF2B5EF4-FFF2-40B4-BE49-F238E27FC236}">
                <a16:creationId xmlns:a16="http://schemas.microsoft.com/office/drawing/2014/main" id="{2621213D-8866-0B7E-87DA-E3D858A2E797}"/>
              </a:ext>
            </a:extLst>
          </p:cNvPr>
          <p:cNvSpPr>
            <a:spLocks noGrp="1" noChangeArrowheads="1"/>
          </p:cNvSpPr>
          <p:nvPr>
            <p:ph type="sldNum" sz="quarter" idx="4"/>
          </p:nvPr>
        </p:nvSpPr>
        <p:spPr bwMode="auto">
          <a:xfrm>
            <a:off x="376238" y="6538913"/>
            <a:ext cx="228600" cy="209550"/>
          </a:xfrm>
          <a:prstGeom prst="rect">
            <a:avLst/>
          </a:prstGeom>
          <a:noFill/>
          <a:ln w="9525" algn="ctr">
            <a:noFill/>
            <a:miter lim="800000"/>
            <a:headEnd/>
            <a:tailEnd/>
          </a:ln>
          <a:effectLst/>
        </p:spPr>
        <p:txBody>
          <a:bodyPr vert="horz" wrap="square" lIns="0" tIns="10800" rIns="0" bIns="10800" numCol="1" anchor="ctr" anchorCtr="0" compatLnSpc="1">
            <a:prstTxWarp prst="textNoShape">
              <a:avLst/>
            </a:prstTxWarp>
          </a:bodyPr>
          <a:lstStyle>
            <a:lvl1pPr algn="ctr" eaLnBrk="1" hangingPunct="1">
              <a:defRPr sz="1000">
                <a:solidFill>
                  <a:schemeClr val="tx1"/>
                </a:solidFill>
              </a:defRPr>
            </a:lvl1pPr>
          </a:lstStyle>
          <a:p>
            <a:fld id="{CB3D22D8-F80E-434C-8239-4352BA43EF65}"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6856" r:id="rId1"/>
    <p:sldLayoutId id="2147486857" r:id="rId2"/>
    <p:sldLayoutId id="2147486858" r:id="rId3"/>
    <p:sldLayoutId id="2147486859" r:id="rId4"/>
    <p:sldLayoutId id="2147486860" r:id="rId5"/>
    <p:sldLayoutId id="2147486861" r:id="rId6"/>
    <p:sldLayoutId id="2147486862" r:id="rId7"/>
    <p:sldLayoutId id="2147486863" r:id="rId8"/>
    <p:sldLayoutId id="2147486864" r:id="rId9"/>
    <p:sldLayoutId id="2147486865" r:id="rId10"/>
    <p:sldLayoutId id="2147486866" r:id="rId11"/>
  </p:sldLayoutIdLst>
  <p:transition/>
  <p:hf hdr="0" dt="0"/>
  <p:txStyles>
    <p:titleStyle>
      <a:lvl1pPr algn="l" rtl="0" eaLnBrk="0" fontAlgn="base" hangingPunct="0">
        <a:lnSpc>
          <a:spcPct val="90000"/>
        </a:lnSpc>
        <a:spcBef>
          <a:spcPct val="0"/>
        </a:spcBef>
        <a:spcAft>
          <a:spcPct val="0"/>
        </a:spcAft>
        <a:defRPr sz="36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Arial" pitchFamily="34" charset="0"/>
        </a:defRPr>
      </a:lvl2pPr>
      <a:lvl3pPr algn="l" rtl="0" eaLnBrk="0" fontAlgn="base" hangingPunct="0">
        <a:lnSpc>
          <a:spcPct val="90000"/>
        </a:lnSpc>
        <a:spcBef>
          <a:spcPct val="0"/>
        </a:spcBef>
        <a:spcAft>
          <a:spcPct val="0"/>
        </a:spcAft>
        <a:defRPr sz="3600">
          <a:solidFill>
            <a:schemeClr val="tx1"/>
          </a:solidFill>
          <a:latin typeface="Arial" pitchFamily="34" charset="0"/>
        </a:defRPr>
      </a:lvl3pPr>
      <a:lvl4pPr algn="l" rtl="0" eaLnBrk="0" fontAlgn="base" hangingPunct="0">
        <a:lnSpc>
          <a:spcPct val="90000"/>
        </a:lnSpc>
        <a:spcBef>
          <a:spcPct val="0"/>
        </a:spcBef>
        <a:spcAft>
          <a:spcPct val="0"/>
        </a:spcAft>
        <a:defRPr sz="3600">
          <a:solidFill>
            <a:schemeClr val="tx1"/>
          </a:solidFill>
          <a:latin typeface="Arial" pitchFamily="34" charset="0"/>
        </a:defRPr>
      </a:lvl4pPr>
      <a:lvl5pPr algn="l" rtl="0" eaLnBrk="0" fontAlgn="base" hangingPunct="0">
        <a:lnSpc>
          <a:spcPct val="90000"/>
        </a:lnSpc>
        <a:spcBef>
          <a:spcPct val="0"/>
        </a:spcBef>
        <a:spcAft>
          <a:spcPct val="0"/>
        </a:spcAft>
        <a:defRPr sz="3600">
          <a:solidFill>
            <a:schemeClr val="tx1"/>
          </a:solidFill>
          <a:latin typeface="Arial" pitchFamily="34" charset="0"/>
        </a:defRPr>
      </a:lvl5pPr>
      <a:lvl6pPr marL="457200" algn="l" rtl="0" fontAlgn="base">
        <a:lnSpc>
          <a:spcPct val="90000"/>
        </a:lnSpc>
        <a:spcBef>
          <a:spcPct val="0"/>
        </a:spcBef>
        <a:spcAft>
          <a:spcPct val="0"/>
        </a:spcAft>
        <a:defRPr sz="3600">
          <a:solidFill>
            <a:schemeClr val="tx1"/>
          </a:solidFill>
          <a:latin typeface="Arial" pitchFamily="34" charset="0"/>
        </a:defRPr>
      </a:lvl6pPr>
      <a:lvl7pPr marL="914400" algn="l" rtl="0" fontAlgn="base">
        <a:lnSpc>
          <a:spcPct val="90000"/>
        </a:lnSpc>
        <a:spcBef>
          <a:spcPct val="0"/>
        </a:spcBef>
        <a:spcAft>
          <a:spcPct val="0"/>
        </a:spcAft>
        <a:defRPr sz="3600">
          <a:solidFill>
            <a:schemeClr val="tx1"/>
          </a:solidFill>
          <a:latin typeface="Arial" pitchFamily="34" charset="0"/>
        </a:defRPr>
      </a:lvl7pPr>
      <a:lvl8pPr marL="1371600" algn="l" rtl="0" fontAlgn="base">
        <a:lnSpc>
          <a:spcPct val="90000"/>
        </a:lnSpc>
        <a:spcBef>
          <a:spcPct val="0"/>
        </a:spcBef>
        <a:spcAft>
          <a:spcPct val="0"/>
        </a:spcAft>
        <a:defRPr sz="3600">
          <a:solidFill>
            <a:schemeClr val="tx1"/>
          </a:solidFill>
          <a:latin typeface="Arial" pitchFamily="34" charset="0"/>
        </a:defRPr>
      </a:lvl8pPr>
      <a:lvl9pPr marL="1828800" algn="l" rtl="0" fontAlgn="base">
        <a:lnSpc>
          <a:spcPct val="90000"/>
        </a:lnSpc>
        <a:spcBef>
          <a:spcPct val="0"/>
        </a:spcBef>
        <a:spcAft>
          <a:spcPct val="0"/>
        </a:spcAft>
        <a:defRPr sz="3600">
          <a:solidFill>
            <a:schemeClr val="tx1"/>
          </a:solidFill>
          <a:latin typeface="Arial" pitchFamily="34" charset="0"/>
        </a:defRPr>
      </a:lvl9pPr>
    </p:titleStyle>
    <p:bodyStyle>
      <a:lvl1pPr marL="266700" indent="-266700" algn="l" rtl="0" eaLnBrk="0" fontAlgn="base" hangingPunct="0">
        <a:lnSpc>
          <a:spcPct val="90000"/>
        </a:lnSpc>
        <a:spcBef>
          <a:spcPct val="100000"/>
        </a:spcBef>
        <a:spcAft>
          <a:spcPct val="0"/>
        </a:spcAft>
        <a:buClr>
          <a:schemeClr val="bg2"/>
        </a:buClr>
        <a:buSzPct val="90000"/>
        <a:buFont typeface="Wingdings 2" pitchFamily="2" charset="2"/>
        <a:buChar char=""/>
        <a:defRPr sz="2000">
          <a:solidFill>
            <a:schemeClr val="bg2"/>
          </a:solidFill>
          <a:latin typeface="+mn-lt"/>
          <a:ea typeface="+mn-ea"/>
          <a:cs typeface="+mn-cs"/>
        </a:defRPr>
      </a:lvl1pPr>
      <a:lvl2pPr marL="622300" indent="-176213" algn="l" rtl="0" eaLnBrk="0" fontAlgn="base" hangingPunct="0">
        <a:lnSpc>
          <a:spcPct val="90000"/>
        </a:lnSpc>
        <a:spcBef>
          <a:spcPct val="100000"/>
        </a:spcBef>
        <a:spcAft>
          <a:spcPct val="0"/>
        </a:spcAft>
        <a:buClr>
          <a:schemeClr val="tx1"/>
        </a:buClr>
        <a:buSzPct val="70000"/>
        <a:buFont typeface="Wingdings 2" pitchFamily="2" charset="2"/>
        <a:buChar char=""/>
        <a:defRPr sz="2800">
          <a:solidFill>
            <a:schemeClr val="tx1"/>
          </a:solidFill>
          <a:latin typeface="+mn-lt"/>
          <a:cs typeface="+mn-cs"/>
        </a:defRPr>
      </a:lvl2pPr>
      <a:lvl3pPr marL="984250" indent="-179388" algn="l" rtl="0" eaLnBrk="0" fontAlgn="base" hangingPunct="0">
        <a:lnSpc>
          <a:spcPct val="90000"/>
        </a:lnSpc>
        <a:spcBef>
          <a:spcPct val="100000"/>
        </a:spcBef>
        <a:spcAft>
          <a:spcPct val="0"/>
        </a:spcAft>
        <a:buClr>
          <a:schemeClr val="accent2"/>
        </a:buClr>
        <a:buFont typeface="Wingdings 2" pitchFamily="2" charset="2"/>
        <a:buChar char=""/>
        <a:defRPr sz="1600">
          <a:solidFill>
            <a:schemeClr val="accent2"/>
          </a:solidFill>
          <a:latin typeface="+mn-lt"/>
          <a:cs typeface="+mn-cs"/>
        </a:defRPr>
      </a:lvl3pPr>
      <a:lvl4pPr marL="1343025" indent="-179388" algn="l" rtl="0" eaLnBrk="0" fontAlgn="base" hangingPunct="0">
        <a:lnSpc>
          <a:spcPct val="90000"/>
        </a:lnSpc>
        <a:spcBef>
          <a:spcPct val="100000"/>
        </a:spcBef>
        <a:spcAft>
          <a:spcPct val="0"/>
        </a:spcAft>
        <a:buClr>
          <a:schemeClr val="tx1"/>
        </a:buClr>
        <a:buFont typeface="Wingdings 2" pitchFamily="2" charset="2"/>
        <a:buChar char=""/>
        <a:defRPr sz="1400">
          <a:solidFill>
            <a:schemeClr val="tx1"/>
          </a:solidFill>
          <a:latin typeface="+mn-lt"/>
          <a:cs typeface="+mn-cs"/>
        </a:defRPr>
      </a:lvl4pPr>
      <a:lvl5pPr marL="1700213" indent="-177800" algn="l" rtl="0" eaLnBrk="0" fontAlgn="base" hangingPunct="0">
        <a:lnSpc>
          <a:spcPct val="90000"/>
        </a:lnSpc>
        <a:spcBef>
          <a:spcPct val="100000"/>
        </a:spcBef>
        <a:spcAft>
          <a:spcPct val="0"/>
        </a:spcAft>
        <a:buClr>
          <a:schemeClr val="tx1"/>
        </a:buClr>
        <a:buFont typeface="Wingdings 2" pitchFamily="2" charset="2"/>
        <a:buChar char=""/>
        <a:defRPr sz="1200">
          <a:solidFill>
            <a:schemeClr val="tx1"/>
          </a:solidFill>
          <a:latin typeface="+mn-lt"/>
          <a:cs typeface="+mn-cs"/>
        </a:defRPr>
      </a:lvl5pPr>
      <a:lvl6pPr marL="2157413" indent="-177800" algn="l" rtl="0" fontAlgn="base">
        <a:lnSpc>
          <a:spcPct val="90000"/>
        </a:lnSpc>
        <a:spcBef>
          <a:spcPct val="100000"/>
        </a:spcBef>
        <a:spcAft>
          <a:spcPct val="0"/>
        </a:spcAft>
        <a:buClr>
          <a:schemeClr val="tx1"/>
        </a:buClr>
        <a:buFont typeface="Wingdings 2" pitchFamily="18" charset="2"/>
        <a:buChar char=""/>
        <a:defRPr sz="1200">
          <a:solidFill>
            <a:schemeClr val="tx1"/>
          </a:solidFill>
          <a:latin typeface="+mn-lt"/>
          <a:cs typeface="+mn-cs"/>
        </a:defRPr>
      </a:lvl6pPr>
      <a:lvl7pPr marL="2614613" indent="-177800" algn="l" rtl="0" fontAlgn="base">
        <a:lnSpc>
          <a:spcPct val="90000"/>
        </a:lnSpc>
        <a:spcBef>
          <a:spcPct val="100000"/>
        </a:spcBef>
        <a:spcAft>
          <a:spcPct val="0"/>
        </a:spcAft>
        <a:buClr>
          <a:schemeClr val="tx1"/>
        </a:buClr>
        <a:buFont typeface="Wingdings 2" pitchFamily="18" charset="2"/>
        <a:buChar char=""/>
        <a:defRPr sz="1200">
          <a:solidFill>
            <a:schemeClr val="tx1"/>
          </a:solidFill>
          <a:latin typeface="+mn-lt"/>
          <a:cs typeface="+mn-cs"/>
        </a:defRPr>
      </a:lvl7pPr>
      <a:lvl8pPr marL="3071813" indent="-177800" algn="l" rtl="0" fontAlgn="base">
        <a:lnSpc>
          <a:spcPct val="90000"/>
        </a:lnSpc>
        <a:spcBef>
          <a:spcPct val="100000"/>
        </a:spcBef>
        <a:spcAft>
          <a:spcPct val="0"/>
        </a:spcAft>
        <a:buClr>
          <a:schemeClr val="tx1"/>
        </a:buClr>
        <a:buFont typeface="Wingdings 2" pitchFamily="18" charset="2"/>
        <a:buChar char=""/>
        <a:defRPr sz="1200">
          <a:solidFill>
            <a:schemeClr val="tx1"/>
          </a:solidFill>
          <a:latin typeface="+mn-lt"/>
          <a:cs typeface="+mn-cs"/>
        </a:defRPr>
      </a:lvl8pPr>
      <a:lvl9pPr marL="3529013" indent="-177800" algn="l" rtl="0" fontAlgn="base">
        <a:lnSpc>
          <a:spcPct val="90000"/>
        </a:lnSpc>
        <a:spcBef>
          <a:spcPct val="100000"/>
        </a:spcBef>
        <a:spcAft>
          <a:spcPct val="0"/>
        </a:spcAft>
        <a:buClr>
          <a:schemeClr val="tx1"/>
        </a:buClr>
        <a:buFont typeface="Wingdings 2" pitchFamily="18" charset="2"/>
        <a:buChar char=""/>
        <a:defRPr sz="12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a:extLst>
              <a:ext uri="{FF2B5EF4-FFF2-40B4-BE49-F238E27FC236}">
                <a16:creationId xmlns:a16="http://schemas.microsoft.com/office/drawing/2014/main" id="{03466DFA-7C4E-913E-9FB8-37BDDBB37785}"/>
              </a:ext>
            </a:extLst>
          </p:cNvPr>
          <p:cNvSpPr>
            <a:spLocks noGrp="1"/>
          </p:cNvSpPr>
          <p:nvPr>
            <p:ph type="title"/>
          </p:nvPr>
        </p:nvSpPr>
        <p:spPr>
          <a:xfrm>
            <a:off x="374650" y="38100"/>
            <a:ext cx="8312150" cy="977900"/>
          </a:xfrm>
          <a:solidFill>
            <a:srgbClr val="00B0F0"/>
          </a:solidFill>
        </p:spPr>
        <p:txBody>
          <a:bodyPr/>
          <a:lstStyle/>
          <a:p>
            <a:r>
              <a:rPr lang="fr-FR" altLang="fr-FR"/>
              <a:t>              EPR 2 Débat Public</a:t>
            </a:r>
          </a:p>
        </p:txBody>
      </p:sp>
      <p:sp>
        <p:nvSpPr>
          <p:cNvPr id="15363" name="Espace réservé du contenu 2">
            <a:extLst>
              <a:ext uri="{FF2B5EF4-FFF2-40B4-BE49-F238E27FC236}">
                <a16:creationId xmlns:a16="http://schemas.microsoft.com/office/drawing/2014/main" id="{6602F434-EBDC-24D3-9890-BA054CFB849B}"/>
              </a:ext>
            </a:extLst>
          </p:cNvPr>
          <p:cNvSpPr>
            <a:spLocks noGrp="1"/>
          </p:cNvSpPr>
          <p:nvPr>
            <p:ph idx="1"/>
          </p:nvPr>
        </p:nvSpPr>
        <p:spPr>
          <a:solidFill>
            <a:srgbClr val="00B0F0"/>
          </a:solidFill>
        </p:spPr>
        <p:txBody>
          <a:bodyPr/>
          <a:lstStyle/>
          <a:p>
            <a:r>
              <a:rPr lang="fr-FR" altLang="fr-FR" b="1"/>
              <a:t>Les enjeux de l’installation des EPR2: </a:t>
            </a:r>
          </a:p>
          <a:p>
            <a:pPr>
              <a:buFontTx/>
              <a:buChar char="-"/>
            </a:pPr>
            <a:r>
              <a:rPr lang="fr-FR" altLang="fr-FR" b="1"/>
              <a:t>Stratégiques:</a:t>
            </a:r>
            <a:r>
              <a:rPr lang="fr-FR" altLang="fr-FR"/>
              <a:t> place du nucléaire dans le mix énergétique, souveraineté énergétique</a:t>
            </a:r>
          </a:p>
          <a:p>
            <a:pPr>
              <a:buFontTx/>
              <a:buChar char="-"/>
            </a:pPr>
            <a:r>
              <a:rPr lang="fr-FR" altLang="fr-FR"/>
              <a:t>Aspects sûreté, déchets</a:t>
            </a:r>
          </a:p>
          <a:p>
            <a:pPr>
              <a:buFontTx/>
              <a:buChar char="-"/>
            </a:pPr>
            <a:r>
              <a:rPr lang="fr-FR" altLang="fr-FR"/>
              <a:t>Territoriaux: impacts sociaux économiques </a:t>
            </a:r>
          </a:p>
          <a:p>
            <a:pPr>
              <a:buFontTx/>
              <a:buChar char="-"/>
            </a:pPr>
            <a:r>
              <a:rPr lang="fr-FR" altLang="fr-FR"/>
              <a:t>Environnementaux: émission de GES, biodiversité marine</a:t>
            </a:r>
          </a:p>
          <a:p>
            <a:pPr>
              <a:buFontTx/>
              <a:buChar char="-"/>
            </a:pPr>
            <a:endParaRPr lang="fr-FR" altLang="fr-FR"/>
          </a:p>
        </p:txBody>
      </p:sp>
      <p:sp>
        <p:nvSpPr>
          <p:cNvPr id="4" name="Espace réservé du pied de page 3">
            <a:extLst>
              <a:ext uri="{FF2B5EF4-FFF2-40B4-BE49-F238E27FC236}">
                <a16:creationId xmlns:a16="http://schemas.microsoft.com/office/drawing/2014/main" id="{FC104DDB-C845-A47A-0140-D2D171463531}"/>
              </a:ext>
            </a:extLst>
          </p:cNvPr>
          <p:cNvSpPr>
            <a:spLocks noGrp="1"/>
          </p:cNvSpPr>
          <p:nvPr>
            <p:ph type="ftr" sz="quarter" idx="11"/>
          </p:nvPr>
        </p:nvSpPr>
        <p:spPr/>
        <p:txBody>
          <a:bodyPr/>
          <a:lstStyle/>
          <a:p>
            <a:pPr>
              <a:defRPr/>
            </a:pPr>
            <a:endParaRPr lang="fr-FR" dirty="0"/>
          </a:p>
        </p:txBody>
      </p:sp>
      <p:sp>
        <p:nvSpPr>
          <p:cNvPr id="15365" name="Espace réservé du numéro de diapositive 4">
            <a:extLst>
              <a:ext uri="{FF2B5EF4-FFF2-40B4-BE49-F238E27FC236}">
                <a16:creationId xmlns:a16="http://schemas.microsoft.com/office/drawing/2014/main" id="{87BCA72C-E1C5-F68D-6823-16620E62EA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000">
                <a:solidFill>
                  <a:schemeClr val="bg2"/>
                </a:solidFill>
                <a:latin typeface="Arial" panose="020B0604020202020204" pitchFamily="34" charset="0"/>
                <a:cs typeface="Arial" panose="020B0604020202020204" pitchFamily="34" charset="0"/>
              </a:defRPr>
            </a:lvl1pPr>
            <a:lvl2pPr marL="742950" indent="-285750">
              <a:defRPr sz="2000">
                <a:solidFill>
                  <a:schemeClr val="bg2"/>
                </a:solidFill>
                <a:latin typeface="Arial" panose="020B0604020202020204" pitchFamily="34" charset="0"/>
                <a:cs typeface="Arial" panose="020B0604020202020204" pitchFamily="34" charset="0"/>
              </a:defRPr>
            </a:lvl2pPr>
            <a:lvl3pPr marL="1143000" indent="-228600">
              <a:defRPr sz="2000">
                <a:solidFill>
                  <a:schemeClr val="bg2"/>
                </a:solidFill>
                <a:latin typeface="Arial" panose="020B0604020202020204" pitchFamily="34" charset="0"/>
                <a:cs typeface="Arial" panose="020B0604020202020204" pitchFamily="34" charset="0"/>
              </a:defRPr>
            </a:lvl3pPr>
            <a:lvl4pPr marL="1600200" indent="-228600">
              <a:defRPr sz="2000">
                <a:solidFill>
                  <a:schemeClr val="bg2"/>
                </a:solidFill>
                <a:latin typeface="Arial" panose="020B0604020202020204" pitchFamily="34" charset="0"/>
                <a:cs typeface="Arial" panose="020B0604020202020204" pitchFamily="34" charset="0"/>
              </a:defRPr>
            </a:lvl4pPr>
            <a:lvl5pPr marL="2057400" indent="-228600">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9pPr>
          </a:lstStyle>
          <a:p>
            <a:fld id="{56D84FF8-8F69-DC47-8F6F-074052883265}" type="slidenum">
              <a:rPr lang="fr-FR" altLang="fr-FR" sz="1000">
                <a:solidFill>
                  <a:schemeClr val="tx1"/>
                </a:solidFill>
              </a:rPr>
              <a:pPr/>
              <a:t>1</a:t>
            </a:fld>
            <a:endParaRPr lang="fr-FR" altLang="fr-FR" sz="1000">
              <a:solidFill>
                <a:schemeClr val="tx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a:extLst>
              <a:ext uri="{FF2B5EF4-FFF2-40B4-BE49-F238E27FC236}">
                <a16:creationId xmlns:a16="http://schemas.microsoft.com/office/drawing/2014/main" id="{C0AF811E-2925-EACB-29DD-E18DC6AF927D}"/>
              </a:ext>
            </a:extLst>
          </p:cNvPr>
          <p:cNvSpPr>
            <a:spLocks noGrp="1"/>
          </p:cNvSpPr>
          <p:nvPr>
            <p:ph type="title"/>
          </p:nvPr>
        </p:nvSpPr>
        <p:spPr>
          <a:xfrm>
            <a:off x="374650" y="0"/>
            <a:ext cx="8324850" cy="977900"/>
          </a:xfrm>
          <a:solidFill>
            <a:srgbClr val="00B0F0"/>
          </a:solidFill>
        </p:spPr>
        <p:txBody>
          <a:bodyPr/>
          <a:lstStyle/>
          <a:p>
            <a:r>
              <a:rPr lang="fr-FR" altLang="fr-FR"/>
              <a:t>               SMR   NUWARD</a:t>
            </a:r>
          </a:p>
        </p:txBody>
      </p:sp>
      <p:sp>
        <p:nvSpPr>
          <p:cNvPr id="24579" name="Espace réservé du contenu 2">
            <a:extLst>
              <a:ext uri="{FF2B5EF4-FFF2-40B4-BE49-F238E27FC236}">
                <a16:creationId xmlns:a16="http://schemas.microsoft.com/office/drawing/2014/main" id="{2E09FAE0-7DCC-1075-C969-675DA79A9D0F}"/>
              </a:ext>
            </a:extLst>
          </p:cNvPr>
          <p:cNvSpPr>
            <a:spLocks noGrp="1"/>
          </p:cNvSpPr>
          <p:nvPr>
            <p:ph idx="1"/>
          </p:nvPr>
        </p:nvSpPr>
        <p:spPr>
          <a:solidFill>
            <a:srgbClr val="00B0F0"/>
          </a:solidFill>
        </p:spPr>
        <p:txBody>
          <a:bodyPr/>
          <a:lstStyle/>
          <a:p>
            <a:endParaRPr lang="fr-FR" altLang="fr-FR"/>
          </a:p>
          <a:p>
            <a:r>
              <a:rPr lang="fr-FR" altLang="fr-FR"/>
              <a:t>Plage de températures  de 150°C à 280°C, chaleur urbaine- certaines industries</a:t>
            </a:r>
          </a:p>
          <a:p>
            <a:r>
              <a:rPr lang="fr-FR" altLang="fr-FR" b="1"/>
              <a:t>Coût:</a:t>
            </a:r>
            <a:r>
              <a:rPr lang="fr-FR" altLang="fr-FR"/>
              <a:t>  électricité 80 à 100 €/MWh, chaleur 30 à 50 €/MWh</a:t>
            </a:r>
          </a:p>
          <a:p>
            <a:r>
              <a:rPr lang="fr-FR" altLang="fr-FR"/>
              <a:t>Concurrence: GE Hitachi  BWR 300MW, SMR Rolls Royce 470 MW, AP 300 </a:t>
            </a:r>
            <a:r>
              <a:rPr lang="fr-FR" altLang="fr-FR" u="sng"/>
              <a:t>W </a:t>
            </a:r>
            <a:r>
              <a:rPr lang="fr-FR" altLang="fr-FR"/>
              <a:t>(1 boucle)</a:t>
            </a:r>
          </a:p>
          <a:p>
            <a:r>
              <a:rPr lang="fr-FR" altLang="fr-FR"/>
              <a:t>Planning: à partir de 2030, Detailed Design , construction et mise en service</a:t>
            </a:r>
          </a:p>
          <a:p>
            <a:r>
              <a:rPr lang="fr-FR" altLang="fr-FR"/>
              <a:t>Importance d’une harmonisation réglementaire Européenne</a:t>
            </a:r>
          </a:p>
        </p:txBody>
      </p:sp>
      <p:sp>
        <p:nvSpPr>
          <p:cNvPr id="4" name="Espace réservé du pied de page 3">
            <a:extLst>
              <a:ext uri="{FF2B5EF4-FFF2-40B4-BE49-F238E27FC236}">
                <a16:creationId xmlns:a16="http://schemas.microsoft.com/office/drawing/2014/main" id="{991BD612-17BA-AC96-37A8-574D77FAE574}"/>
              </a:ext>
            </a:extLst>
          </p:cNvPr>
          <p:cNvSpPr>
            <a:spLocks noGrp="1"/>
          </p:cNvSpPr>
          <p:nvPr>
            <p:ph type="ftr" sz="quarter" idx="11"/>
          </p:nvPr>
        </p:nvSpPr>
        <p:spPr/>
        <p:txBody>
          <a:bodyPr/>
          <a:lstStyle/>
          <a:p>
            <a:pPr>
              <a:defRPr/>
            </a:pPr>
            <a:r>
              <a:rPr lang="fr-FR"/>
              <a:t>Les différentes filières électronucléaires</a:t>
            </a:r>
          </a:p>
        </p:txBody>
      </p:sp>
      <p:sp>
        <p:nvSpPr>
          <p:cNvPr id="24581" name="Espace réservé du numéro de diapositive 4">
            <a:extLst>
              <a:ext uri="{FF2B5EF4-FFF2-40B4-BE49-F238E27FC236}">
                <a16:creationId xmlns:a16="http://schemas.microsoft.com/office/drawing/2014/main" id="{34E9E5D2-F40B-5044-64E7-288474D150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000">
                <a:solidFill>
                  <a:schemeClr val="bg2"/>
                </a:solidFill>
                <a:latin typeface="Arial" panose="020B0604020202020204" pitchFamily="34" charset="0"/>
                <a:cs typeface="Arial" panose="020B0604020202020204" pitchFamily="34" charset="0"/>
              </a:defRPr>
            </a:lvl1pPr>
            <a:lvl2pPr marL="742950" indent="-285750">
              <a:defRPr sz="2000">
                <a:solidFill>
                  <a:schemeClr val="bg2"/>
                </a:solidFill>
                <a:latin typeface="Arial" panose="020B0604020202020204" pitchFamily="34" charset="0"/>
                <a:cs typeface="Arial" panose="020B0604020202020204" pitchFamily="34" charset="0"/>
              </a:defRPr>
            </a:lvl2pPr>
            <a:lvl3pPr marL="1143000" indent="-228600">
              <a:defRPr sz="2000">
                <a:solidFill>
                  <a:schemeClr val="bg2"/>
                </a:solidFill>
                <a:latin typeface="Arial" panose="020B0604020202020204" pitchFamily="34" charset="0"/>
                <a:cs typeface="Arial" panose="020B0604020202020204" pitchFamily="34" charset="0"/>
              </a:defRPr>
            </a:lvl3pPr>
            <a:lvl4pPr marL="1600200" indent="-228600">
              <a:defRPr sz="2000">
                <a:solidFill>
                  <a:schemeClr val="bg2"/>
                </a:solidFill>
                <a:latin typeface="Arial" panose="020B0604020202020204" pitchFamily="34" charset="0"/>
                <a:cs typeface="Arial" panose="020B0604020202020204" pitchFamily="34" charset="0"/>
              </a:defRPr>
            </a:lvl4pPr>
            <a:lvl5pPr marL="2057400" indent="-228600">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9pPr>
          </a:lstStyle>
          <a:p>
            <a:fld id="{22D47766-F2B5-9F44-95DB-AC0DFEA1D8BD}" type="slidenum">
              <a:rPr lang="fr-FR" altLang="fr-FR" sz="1000">
                <a:solidFill>
                  <a:schemeClr val="tx1"/>
                </a:solidFill>
              </a:rPr>
              <a:pPr/>
              <a:t>10</a:t>
            </a:fld>
            <a:endParaRPr lang="fr-FR" altLang="fr-FR" sz="1000">
              <a:solidFill>
                <a:schemeClr val="tx1"/>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a:extLst>
              <a:ext uri="{FF2B5EF4-FFF2-40B4-BE49-F238E27FC236}">
                <a16:creationId xmlns:a16="http://schemas.microsoft.com/office/drawing/2014/main" id="{00159549-7F65-B526-02C3-D255DE018641}"/>
              </a:ext>
            </a:extLst>
          </p:cNvPr>
          <p:cNvSpPr>
            <a:spLocks noGrp="1"/>
          </p:cNvSpPr>
          <p:nvPr>
            <p:ph type="title"/>
          </p:nvPr>
        </p:nvSpPr>
        <p:spPr>
          <a:xfrm>
            <a:off x="374650" y="38100"/>
            <a:ext cx="8696325" cy="977900"/>
          </a:xfrm>
          <a:solidFill>
            <a:srgbClr val="00B0F0"/>
          </a:solidFill>
        </p:spPr>
        <p:txBody>
          <a:bodyPr/>
          <a:lstStyle/>
          <a:p>
            <a:r>
              <a:rPr lang="fr-FR" altLang="fr-FR"/>
              <a:t>        Exploiter le parc dans la durée </a:t>
            </a:r>
          </a:p>
        </p:txBody>
      </p:sp>
      <p:sp>
        <p:nvSpPr>
          <p:cNvPr id="3" name="Espace réservé du contenu 2">
            <a:extLst>
              <a:ext uri="{FF2B5EF4-FFF2-40B4-BE49-F238E27FC236}">
                <a16:creationId xmlns:a16="http://schemas.microsoft.com/office/drawing/2014/main" id="{2CFD3C18-DBF6-2264-50C5-D1E48C07A1F7}"/>
              </a:ext>
            </a:extLst>
          </p:cNvPr>
          <p:cNvSpPr>
            <a:spLocks noGrp="1"/>
          </p:cNvSpPr>
          <p:nvPr>
            <p:ph idx="1"/>
          </p:nvPr>
        </p:nvSpPr>
        <p:spPr>
          <a:xfrm>
            <a:off x="374650" y="1193800"/>
            <a:ext cx="8696325" cy="5554663"/>
          </a:xfrm>
          <a:solidFill>
            <a:srgbClr val="00B0F0"/>
          </a:solidFill>
        </p:spPr>
        <p:txBody>
          <a:bodyPr/>
          <a:lstStyle/>
          <a:p>
            <a:pPr>
              <a:buFont typeface="Wingdings 2" pitchFamily="18" charset="2"/>
              <a:buChar char=""/>
              <a:defRPr/>
            </a:pPr>
            <a:endParaRPr lang="fr-FR" dirty="0"/>
          </a:p>
          <a:p>
            <a:pPr>
              <a:buFont typeface="Wingdings 2" pitchFamily="18" charset="2"/>
              <a:buChar char=""/>
              <a:defRPr/>
            </a:pPr>
            <a:r>
              <a:rPr lang="fr-FR" sz="1800" b="1" dirty="0"/>
              <a:t>EDF: réduire la durée des arrêts, d’où:</a:t>
            </a:r>
          </a:p>
          <a:p>
            <a:pPr marL="0" indent="0">
              <a:buFont typeface="Wingdings 2" pitchFamily="18" charset="2"/>
              <a:buNone/>
              <a:defRPr/>
            </a:pPr>
            <a:r>
              <a:rPr lang="fr-FR" sz="1800" b="1" dirty="0"/>
              <a:t> - moins d’arrêts: cycle de 16 mois (pour les 900MWe) au lieu de 12 mois </a:t>
            </a:r>
          </a:p>
          <a:p>
            <a:pPr marL="0" indent="0">
              <a:buFont typeface="Wingdings 2" pitchFamily="18" charset="2"/>
              <a:buNone/>
              <a:defRPr/>
            </a:pPr>
            <a:r>
              <a:rPr lang="fr-FR" sz="1800" b="1" dirty="0"/>
              <a:t> - Standardisation et duplication, même partition, faire bien du 1</a:t>
            </a:r>
            <a:r>
              <a:rPr lang="fr-FR" sz="1800" b="1" baseline="30000" dirty="0"/>
              <a:t>er</a:t>
            </a:r>
            <a:r>
              <a:rPr lang="fr-FR" sz="1800" b="1" dirty="0"/>
              <a:t> coup</a:t>
            </a:r>
          </a:p>
          <a:p>
            <a:pPr marL="0" indent="0">
              <a:buFont typeface="Wingdings 2" pitchFamily="18" charset="2"/>
              <a:buNone/>
              <a:defRPr/>
            </a:pPr>
            <a:r>
              <a:rPr lang="fr-FR" sz="1800" b="1" dirty="0"/>
              <a:t> - actuel: seulement 40% des durées d’arrêts respectées</a:t>
            </a:r>
          </a:p>
          <a:p>
            <a:pPr marL="0" indent="0">
              <a:buFont typeface="Wingdings 2" pitchFamily="18" charset="2"/>
              <a:buNone/>
              <a:defRPr/>
            </a:pPr>
            <a:r>
              <a:rPr lang="fr-FR" sz="1800" b="1" dirty="0"/>
              <a:t>VD5: centrés sur la conformité et le changement climatique</a:t>
            </a:r>
          </a:p>
          <a:p>
            <a:pPr marL="0" indent="0">
              <a:buFont typeface="Wingdings 2" pitchFamily="18" charset="2"/>
              <a:buNone/>
              <a:defRPr/>
            </a:pPr>
            <a:r>
              <a:rPr lang="fr-FR" sz="1800" b="1" dirty="0"/>
              <a:t>Intérêt des PPE 2X 5 ans ? La vision doit être à long terme, même si difficile car besoins en électricité ? Stabilité politique ?</a:t>
            </a:r>
          </a:p>
          <a:p>
            <a:pPr marL="0" indent="0">
              <a:buFont typeface="Wingdings 2" pitchFamily="18" charset="2"/>
              <a:buNone/>
              <a:defRPr/>
            </a:pPr>
            <a:r>
              <a:rPr lang="fr-FR" sz="1800" b="1" dirty="0"/>
              <a:t>Veiller au vieillissement là où pas attendu</a:t>
            </a:r>
          </a:p>
          <a:p>
            <a:pPr marL="0" indent="0">
              <a:buFont typeface="Wingdings 2" pitchFamily="18" charset="2"/>
              <a:buNone/>
              <a:defRPr/>
            </a:pPr>
            <a:r>
              <a:rPr lang="fr-FR" sz="1800" b="1" dirty="0"/>
              <a:t>Evolution climatique: anticiper et s’adapter</a:t>
            </a:r>
          </a:p>
          <a:p>
            <a:pPr>
              <a:buFontTx/>
              <a:buChar char="-"/>
              <a:defRPr/>
            </a:pPr>
            <a:endParaRPr lang="fr-FR" sz="1800" b="1" dirty="0"/>
          </a:p>
        </p:txBody>
      </p:sp>
      <p:sp>
        <p:nvSpPr>
          <p:cNvPr id="4" name="Espace réservé du pied de page 3">
            <a:extLst>
              <a:ext uri="{FF2B5EF4-FFF2-40B4-BE49-F238E27FC236}">
                <a16:creationId xmlns:a16="http://schemas.microsoft.com/office/drawing/2014/main" id="{55289303-8EC2-8F43-3DEE-6D32DED29BE8}"/>
              </a:ext>
            </a:extLst>
          </p:cNvPr>
          <p:cNvSpPr>
            <a:spLocks noGrp="1"/>
          </p:cNvSpPr>
          <p:nvPr>
            <p:ph type="ftr" sz="quarter" idx="11"/>
          </p:nvPr>
        </p:nvSpPr>
        <p:spPr/>
        <p:txBody>
          <a:bodyPr/>
          <a:lstStyle/>
          <a:p>
            <a:pPr>
              <a:defRPr/>
            </a:pPr>
            <a:endParaRPr lang="fr-FR" dirty="0"/>
          </a:p>
        </p:txBody>
      </p:sp>
      <p:sp>
        <p:nvSpPr>
          <p:cNvPr id="25605" name="Espace réservé du numéro de diapositive 4">
            <a:extLst>
              <a:ext uri="{FF2B5EF4-FFF2-40B4-BE49-F238E27FC236}">
                <a16:creationId xmlns:a16="http://schemas.microsoft.com/office/drawing/2014/main" id="{6E1108B3-9148-FDBE-A446-329E990DB7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000">
                <a:solidFill>
                  <a:schemeClr val="bg2"/>
                </a:solidFill>
                <a:latin typeface="Arial" panose="020B0604020202020204" pitchFamily="34" charset="0"/>
                <a:cs typeface="Arial" panose="020B0604020202020204" pitchFamily="34" charset="0"/>
              </a:defRPr>
            </a:lvl1pPr>
            <a:lvl2pPr marL="742950" indent="-285750">
              <a:defRPr sz="2000">
                <a:solidFill>
                  <a:schemeClr val="bg2"/>
                </a:solidFill>
                <a:latin typeface="Arial" panose="020B0604020202020204" pitchFamily="34" charset="0"/>
                <a:cs typeface="Arial" panose="020B0604020202020204" pitchFamily="34" charset="0"/>
              </a:defRPr>
            </a:lvl2pPr>
            <a:lvl3pPr marL="1143000" indent="-228600">
              <a:defRPr sz="2000">
                <a:solidFill>
                  <a:schemeClr val="bg2"/>
                </a:solidFill>
                <a:latin typeface="Arial" panose="020B0604020202020204" pitchFamily="34" charset="0"/>
                <a:cs typeface="Arial" panose="020B0604020202020204" pitchFamily="34" charset="0"/>
              </a:defRPr>
            </a:lvl3pPr>
            <a:lvl4pPr marL="1600200" indent="-228600">
              <a:defRPr sz="2000">
                <a:solidFill>
                  <a:schemeClr val="bg2"/>
                </a:solidFill>
                <a:latin typeface="Arial" panose="020B0604020202020204" pitchFamily="34" charset="0"/>
                <a:cs typeface="Arial" panose="020B0604020202020204" pitchFamily="34" charset="0"/>
              </a:defRPr>
            </a:lvl4pPr>
            <a:lvl5pPr marL="2057400" indent="-228600">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9pPr>
          </a:lstStyle>
          <a:p>
            <a:fld id="{7BD9F29F-1497-B548-B813-F1153E1D3F65}" type="slidenum">
              <a:rPr lang="fr-FR" altLang="fr-FR" sz="1000">
                <a:solidFill>
                  <a:schemeClr val="tx1"/>
                </a:solidFill>
              </a:rPr>
              <a:pPr/>
              <a:t>11</a:t>
            </a:fld>
            <a:endParaRPr lang="fr-FR" altLang="fr-FR" sz="1000">
              <a:solidFill>
                <a:schemeClr val="tx1"/>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a:extLst>
              <a:ext uri="{FF2B5EF4-FFF2-40B4-BE49-F238E27FC236}">
                <a16:creationId xmlns:a16="http://schemas.microsoft.com/office/drawing/2014/main" id="{78D8FB5D-2996-9EFE-6460-2AFC68D0CD6C}"/>
              </a:ext>
            </a:extLst>
          </p:cNvPr>
          <p:cNvSpPr>
            <a:spLocks noGrp="1"/>
          </p:cNvSpPr>
          <p:nvPr>
            <p:ph type="title"/>
          </p:nvPr>
        </p:nvSpPr>
        <p:spPr>
          <a:xfrm>
            <a:off x="374650" y="92075"/>
            <a:ext cx="8324850" cy="977900"/>
          </a:xfrm>
          <a:solidFill>
            <a:srgbClr val="00B0F0"/>
          </a:solidFill>
        </p:spPr>
        <p:txBody>
          <a:bodyPr/>
          <a:lstStyle/>
          <a:p>
            <a:r>
              <a:rPr lang="fr-FR" altLang="fr-FR"/>
              <a:t>     Exploiter le parc dans la durée</a:t>
            </a:r>
          </a:p>
        </p:txBody>
      </p:sp>
      <p:sp>
        <p:nvSpPr>
          <p:cNvPr id="26627" name="Espace réservé du contenu 2">
            <a:extLst>
              <a:ext uri="{FF2B5EF4-FFF2-40B4-BE49-F238E27FC236}">
                <a16:creationId xmlns:a16="http://schemas.microsoft.com/office/drawing/2014/main" id="{2E8F1000-62B4-CC24-88CE-63BEC8A6020D}"/>
              </a:ext>
            </a:extLst>
          </p:cNvPr>
          <p:cNvSpPr>
            <a:spLocks noGrp="1"/>
          </p:cNvSpPr>
          <p:nvPr>
            <p:ph idx="1"/>
          </p:nvPr>
        </p:nvSpPr>
        <p:spPr>
          <a:solidFill>
            <a:srgbClr val="00B0F0"/>
          </a:solidFill>
        </p:spPr>
        <p:txBody>
          <a:bodyPr/>
          <a:lstStyle/>
          <a:p>
            <a:r>
              <a:rPr lang="fr-FR" altLang="fr-FR"/>
              <a:t>Age du parc mondial 32 ans, plus de 100 réacteurs ont plus de 40 ans</a:t>
            </a:r>
          </a:p>
          <a:p>
            <a:r>
              <a:rPr lang="fr-FR" altLang="fr-FR"/>
              <a:t>USA 78 réacteurs ont leur licence jusqu’à 60 ans, 9 pour le passage à 80 ans (et 6 en cours)</a:t>
            </a:r>
          </a:p>
        </p:txBody>
      </p:sp>
      <p:sp>
        <p:nvSpPr>
          <p:cNvPr id="4" name="Espace réservé du pied de page 3">
            <a:extLst>
              <a:ext uri="{FF2B5EF4-FFF2-40B4-BE49-F238E27FC236}">
                <a16:creationId xmlns:a16="http://schemas.microsoft.com/office/drawing/2014/main" id="{7BD6EDF1-EDD3-D245-17A2-0DE20042654D}"/>
              </a:ext>
            </a:extLst>
          </p:cNvPr>
          <p:cNvSpPr>
            <a:spLocks noGrp="1"/>
          </p:cNvSpPr>
          <p:nvPr>
            <p:ph type="ftr" sz="quarter" idx="11"/>
          </p:nvPr>
        </p:nvSpPr>
        <p:spPr/>
        <p:txBody>
          <a:bodyPr/>
          <a:lstStyle/>
          <a:p>
            <a:pPr>
              <a:defRPr/>
            </a:pPr>
            <a:r>
              <a:rPr lang="fr-FR"/>
              <a:t>Les différentes filières électronucléaires</a:t>
            </a:r>
          </a:p>
        </p:txBody>
      </p:sp>
      <p:sp>
        <p:nvSpPr>
          <p:cNvPr id="26629" name="Espace réservé du numéro de diapositive 4">
            <a:extLst>
              <a:ext uri="{FF2B5EF4-FFF2-40B4-BE49-F238E27FC236}">
                <a16:creationId xmlns:a16="http://schemas.microsoft.com/office/drawing/2014/main" id="{1D5BCB30-7119-DC39-5893-6CB4EC821F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000">
                <a:solidFill>
                  <a:schemeClr val="bg2"/>
                </a:solidFill>
                <a:latin typeface="Arial" panose="020B0604020202020204" pitchFamily="34" charset="0"/>
                <a:cs typeface="Arial" panose="020B0604020202020204" pitchFamily="34" charset="0"/>
              </a:defRPr>
            </a:lvl1pPr>
            <a:lvl2pPr marL="742950" indent="-285750">
              <a:defRPr sz="2000">
                <a:solidFill>
                  <a:schemeClr val="bg2"/>
                </a:solidFill>
                <a:latin typeface="Arial" panose="020B0604020202020204" pitchFamily="34" charset="0"/>
                <a:cs typeface="Arial" panose="020B0604020202020204" pitchFamily="34" charset="0"/>
              </a:defRPr>
            </a:lvl2pPr>
            <a:lvl3pPr marL="1143000" indent="-228600">
              <a:defRPr sz="2000">
                <a:solidFill>
                  <a:schemeClr val="bg2"/>
                </a:solidFill>
                <a:latin typeface="Arial" panose="020B0604020202020204" pitchFamily="34" charset="0"/>
                <a:cs typeface="Arial" panose="020B0604020202020204" pitchFamily="34" charset="0"/>
              </a:defRPr>
            </a:lvl3pPr>
            <a:lvl4pPr marL="1600200" indent="-228600">
              <a:defRPr sz="2000">
                <a:solidFill>
                  <a:schemeClr val="bg2"/>
                </a:solidFill>
                <a:latin typeface="Arial" panose="020B0604020202020204" pitchFamily="34" charset="0"/>
                <a:cs typeface="Arial" panose="020B0604020202020204" pitchFamily="34" charset="0"/>
              </a:defRPr>
            </a:lvl4pPr>
            <a:lvl5pPr marL="2057400" indent="-228600">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9pPr>
          </a:lstStyle>
          <a:p>
            <a:fld id="{CB134593-E17D-4040-8905-ECAEAA4D9240}" type="slidenum">
              <a:rPr lang="fr-FR" altLang="fr-FR" sz="1000">
                <a:solidFill>
                  <a:schemeClr val="tx1"/>
                </a:solidFill>
              </a:rPr>
              <a:pPr/>
              <a:t>12</a:t>
            </a:fld>
            <a:endParaRPr lang="fr-FR" altLang="fr-FR" sz="1000">
              <a:solidFill>
                <a:schemeClr val="tx1"/>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a:extLst>
              <a:ext uri="{FF2B5EF4-FFF2-40B4-BE49-F238E27FC236}">
                <a16:creationId xmlns:a16="http://schemas.microsoft.com/office/drawing/2014/main" id="{2978AC05-7BA4-76A9-761B-988EADA0CCC2}"/>
              </a:ext>
            </a:extLst>
          </p:cNvPr>
          <p:cNvSpPr>
            <a:spLocks noGrp="1"/>
          </p:cNvSpPr>
          <p:nvPr>
            <p:ph type="title"/>
          </p:nvPr>
        </p:nvSpPr>
        <p:spPr/>
        <p:txBody>
          <a:bodyPr/>
          <a:lstStyle/>
          <a:p>
            <a:endParaRPr lang="fr-FR" altLang="fr-FR"/>
          </a:p>
        </p:txBody>
      </p:sp>
      <p:pic>
        <p:nvPicPr>
          <p:cNvPr id="27651" name="Espace réservé du contenu 5">
            <a:extLst>
              <a:ext uri="{FF2B5EF4-FFF2-40B4-BE49-F238E27FC236}">
                <a16:creationId xmlns:a16="http://schemas.microsoft.com/office/drawing/2014/main" id="{B1C992AF-7E52-E651-1D3D-B48DADEEBEF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4650" y="1870075"/>
            <a:ext cx="8324850" cy="3744913"/>
          </a:xfrm>
        </p:spPr>
      </p:pic>
      <p:sp>
        <p:nvSpPr>
          <p:cNvPr id="4" name="Espace réservé du pied de page 3">
            <a:extLst>
              <a:ext uri="{FF2B5EF4-FFF2-40B4-BE49-F238E27FC236}">
                <a16:creationId xmlns:a16="http://schemas.microsoft.com/office/drawing/2014/main" id="{BB24328E-B276-BB8E-6ABF-79C82809CB73}"/>
              </a:ext>
            </a:extLst>
          </p:cNvPr>
          <p:cNvSpPr>
            <a:spLocks noGrp="1"/>
          </p:cNvSpPr>
          <p:nvPr>
            <p:ph type="ftr" sz="quarter" idx="11"/>
          </p:nvPr>
        </p:nvSpPr>
        <p:spPr/>
        <p:txBody>
          <a:bodyPr/>
          <a:lstStyle/>
          <a:p>
            <a:pPr>
              <a:defRPr/>
            </a:pPr>
            <a:r>
              <a:rPr lang="fr-FR"/>
              <a:t>Les différentes filières électronucléaires</a:t>
            </a:r>
          </a:p>
        </p:txBody>
      </p:sp>
      <p:sp>
        <p:nvSpPr>
          <p:cNvPr id="27653" name="Espace réservé du numéro de diapositive 4">
            <a:extLst>
              <a:ext uri="{FF2B5EF4-FFF2-40B4-BE49-F238E27FC236}">
                <a16:creationId xmlns:a16="http://schemas.microsoft.com/office/drawing/2014/main" id="{CF6CC6A3-9BFF-7C9C-C1CC-8F83C92549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000">
                <a:solidFill>
                  <a:schemeClr val="bg2"/>
                </a:solidFill>
                <a:latin typeface="Arial" panose="020B0604020202020204" pitchFamily="34" charset="0"/>
                <a:cs typeface="Arial" panose="020B0604020202020204" pitchFamily="34" charset="0"/>
              </a:defRPr>
            </a:lvl1pPr>
            <a:lvl2pPr marL="742950" indent="-285750">
              <a:defRPr sz="2000">
                <a:solidFill>
                  <a:schemeClr val="bg2"/>
                </a:solidFill>
                <a:latin typeface="Arial" panose="020B0604020202020204" pitchFamily="34" charset="0"/>
                <a:cs typeface="Arial" panose="020B0604020202020204" pitchFamily="34" charset="0"/>
              </a:defRPr>
            </a:lvl2pPr>
            <a:lvl3pPr marL="1143000" indent="-228600">
              <a:defRPr sz="2000">
                <a:solidFill>
                  <a:schemeClr val="bg2"/>
                </a:solidFill>
                <a:latin typeface="Arial" panose="020B0604020202020204" pitchFamily="34" charset="0"/>
                <a:cs typeface="Arial" panose="020B0604020202020204" pitchFamily="34" charset="0"/>
              </a:defRPr>
            </a:lvl3pPr>
            <a:lvl4pPr marL="1600200" indent="-228600">
              <a:defRPr sz="2000">
                <a:solidFill>
                  <a:schemeClr val="bg2"/>
                </a:solidFill>
                <a:latin typeface="Arial" panose="020B0604020202020204" pitchFamily="34" charset="0"/>
                <a:cs typeface="Arial" panose="020B0604020202020204" pitchFamily="34" charset="0"/>
              </a:defRPr>
            </a:lvl4pPr>
            <a:lvl5pPr marL="2057400" indent="-228600">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9pPr>
          </a:lstStyle>
          <a:p>
            <a:fld id="{D5F109D0-3F5D-4244-B1FC-A191E58FB6CA}" type="slidenum">
              <a:rPr lang="fr-FR" altLang="fr-FR" sz="1000">
                <a:solidFill>
                  <a:schemeClr val="tx1"/>
                </a:solidFill>
              </a:rPr>
              <a:pPr/>
              <a:t>13</a:t>
            </a:fld>
            <a:endParaRPr lang="fr-FR" altLang="fr-FR" sz="1000">
              <a:solidFill>
                <a:schemeClr val="tx1"/>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a:extLst>
              <a:ext uri="{FF2B5EF4-FFF2-40B4-BE49-F238E27FC236}">
                <a16:creationId xmlns:a16="http://schemas.microsoft.com/office/drawing/2014/main" id="{33A0226C-35D5-3665-6A51-6B9AB00CB126}"/>
              </a:ext>
            </a:extLst>
          </p:cNvPr>
          <p:cNvSpPr>
            <a:spLocks noGrp="1"/>
          </p:cNvSpPr>
          <p:nvPr>
            <p:ph type="title"/>
          </p:nvPr>
        </p:nvSpPr>
        <p:spPr>
          <a:xfrm>
            <a:off x="1030288" y="38100"/>
            <a:ext cx="7013575" cy="977900"/>
          </a:xfrm>
        </p:spPr>
        <p:txBody>
          <a:bodyPr/>
          <a:lstStyle/>
          <a:p>
            <a:r>
              <a:rPr lang="fr-FR" altLang="fr-FR"/>
              <a:t>            Position ASNR</a:t>
            </a:r>
          </a:p>
        </p:txBody>
      </p:sp>
      <p:pic>
        <p:nvPicPr>
          <p:cNvPr id="28675" name="Espace réservé du contenu 5">
            <a:extLst>
              <a:ext uri="{FF2B5EF4-FFF2-40B4-BE49-F238E27FC236}">
                <a16:creationId xmlns:a16="http://schemas.microsoft.com/office/drawing/2014/main" id="{A0610B26-3B5E-7CF7-CE05-65714D429A4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30288" y="1193800"/>
            <a:ext cx="7013575" cy="5097463"/>
          </a:xfrm>
        </p:spPr>
      </p:pic>
      <p:sp>
        <p:nvSpPr>
          <p:cNvPr id="4" name="Espace réservé du pied de page 3">
            <a:extLst>
              <a:ext uri="{FF2B5EF4-FFF2-40B4-BE49-F238E27FC236}">
                <a16:creationId xmlns:a16="http://schemas.microsoft.com/office/drawing/2014/main" id="{83B476C8-5F4C-0008-FFF1-85E62B92AE3B}"/>
              </a:ext>
            </a:extLst>
          </p:cNvPr>
          <p:cNvSpPr>
            <a:spLocks noGrp="1"/>
          </p:cNvSpPr>
          <p:nvPr>
            <p:ph type="ftr" sz="quarter" idx="11"/>
          </p:nvPr>
        </p:nvSpPr>
        <p:spPr/>
        <p:txBody>
          <a:bodyPr/>
          <a:lstStyle/>
          <a:p>
            <a:pPr>
              <a:defRPr/>
            </a:pPr>
            <a:r>
              <a:rPr lang="fr-FR"/>
              <a:t>Les différentes filières électronucléaires</a:t>
            </a:r>
          </a:p>
        </p:txBody>
      </p:sp>
      <p:sp>
        <p:nvSpPr>
          <p:cNvPr id="28677" name="Espace réservé du numéro de diapositive 4">
            <a:extLst>
              <a:ext uri="{FF2B5EF4-FFF2-40B4-BE49-F238E27FC236}">
                <a16:creationId xmlns:a16="http://schemas.microsoft.com/office/drawing/2014/main" id="{11A27955-27A9-341F-6891-A08AA999D7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000">
                <a:solidFill>
                  <a:schemeClr val="bg2"/>
                </a:solidFill>
                <a:latin typeface="Arial" panose="020B0604020202020204" pitchFamily="34" charset="0"/>
                <a:cs typeface="Arial" panose="020B0604020202020204" pitchFamily="34" charset="0"/>
              </a:defRPr>
            </a:lvl1pPr>
            <a:lvl2pPr marL="742950" indent="-285750">
              <a:defRPr sz="2000">
                <a:solidFill>
                  <a:schemeClr val="bg2"/>
                </a:solidFill>
                <a:latin typeface="Arial" panose="020B0604020202020204" pitchFamily="34" charset="0"/>
                <a:cs typeface="Arial" panose="020B0604020202020204" pitchFamily="34" charset="0"/>
              </a:defRPr>
            </a:lvl2pPr>
            <a:lvl3pPr marL="1143000" indent="-228600">
              <a:defRPr sz="2000">
                <a:solidFill>
                  <a:schemeClr val="bg2"/>
                </a:solidFill>
                <a:latin typeface="Arial" panose="020B0604020202020204" pitchFamily="34" charset="0"/>
                <a:cs typeface="Arial" panose="020B0604020202020204" pitchFamily="34" charset="0"/>
              </a:defRPr>
            </a:lvl3pPr>
            <a:lvl4pPr marL="1600200" indent="-228600">
              <a:defRPr sz="2000">
                <a:solidFill>
                  <a:schemeClr val="bg2"/>
                </a:solidFill>
                <a:latin typeface="Arial" panose="020B0604020202020204" pitchFamily="34" charset="0"/>
                <a:cs typeface="Arial" panose="020B0604020202020204" pitchFamily="34" charset="0"/>
              </a:defRPr>
            </a:lvl4pPr>
            <a:lvl5pPr marL="2057400" indent="-228600">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9pPr>
          </a:lstStyle>
          <a:p>
            <a:fld id="{EA436310-674C-FE46-A470-11419A937B92}" type="slidenum">
              <a:rPr lang="fr-FR" altLang="fr-FR" sz="1000">
                <a:solidFill>
                  <a:schemeClr val="tx1"/>
                </a:solidFill>
              </a:rPr>
              <a:pPr/>
              <a:t>14</a:t>
            </a:fld>
            <a:endParaRPr lang="fr-FR" altLang="fr-FR" sz="1000">
              <a:solidFill>
                <a:schemeClr val="tx1"/>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a:extLst>
              <a:ext uri="{FF2B5EF4-FFF2-40B4-BE49-F238E27FC236}">
                <a16:creationId xmlns:a16="http://schemas.microsoft.com/office/drawing/2014/main" id="{6B6544AF-7455-1EDC-B462-35F0378E9E47}"/>
              </a:ext>
            </a:extLst>
          </p:cNvPr>
          <p:cNvSpPr>
            <a:spLocks noGrp="1"/>
          </p:cNvSpPr>
          <p:nvPr>
            <p:ph type="title"/>
          </p:nvPr>
        </p:nvSpPr>
        <p:spPr>
          <a:xfrm>
            <a:off x="374650" y="38100"/>
            <a:ext cx="8312150" cy="977900"/>
          </a:xfrm>
        </p:spPr>
        <p:txBody>
          <a:bodyPr/>
          <a:lstStyle/>
          <a:p>
            <a:r>
              <a:rPr lang="fr-FR" altLang="fr-FR"/>
              <a:t>              Position ASNR</a:t>
            </a:r>
          </a:p>
        </p:txBody>
      </p:sp>
      <p:sp>
        <p:nvSpPr>
          <p:cNvPr id="3" name="Espace réservé du contenu 2">
            <a:extLst>
              <a:ext uri="{FF2B5EF4-FFF2-40B4-BE49-F238E27FC236}">
                <a16:creationId xmlns:a16="http://schemas.microsoft.com/office/drawing/2014/main" id="{FA1E0EF0-EADB-EE4A-A893-08F48304A16E}"/>
              </a:ext>
            </a:extLst>
          </p:cNvPr>
          <p:cNvSpPr>
            <a:spLocks noGrp="1"/>
          </p:cNvSpPr>
          <p:nvPr>
            <p:ph idx="1"/>
          </p:nvPr>
        </p:nvSpPr>
        <p:spPr>
          <a:xfrm>
            <a:off x="374650" y="1011238"/>
            <a:ext cx="8324850" cy="5097462"/>
          </a:xfrm>
        </p:spPr>
        <p:txBody>
          <a:bodyPr/>
          <a:lstStyle/>
          <a:p>
            <a:pPr>
              <a:buFont typeface="Wingdings 2" pitchFamily="18" charset="2"/>
              <a:buChar char=""/>
              <a:defRPr/>
            </a:pPr>
            <a:r>
              <a:rPr lang="fr-FR" dirty="0"/>
              <a:t>A partir des résultats obtenus sur les essais des capsules situées entre le cœur et la cuve (permettant d’anticiper la dégradation des caractéristiques de la cuve), EDF doit confirmer la pertinence de la formule de fragilisation de l’acier de la cuve.</a:t>
            </a:r>
          </a:p>
          <a:p>
            <a:pPr>
              <a:buFont typeface="Wingdings 2" pitchFamily="18" charset="2"/>
              <a:buChar char=""/>
              <a:defRPr/>
            </a:pPr>
            <a:r>
              <a:rPr lang="fr-FR" dirty="0"/>
              <a:t>Mesures prises:</a:t>
            </a:r>
          </a:p>
          <a:p>
            <a:pPr marL="0" indent="0">
              <a:buFont typeface="Wingdings 2" pitchFamily="18" charset="2"/>
              <a:buNone/>
              <a:defRPr/>
            </a:pPr>
            <a:r>
              <a:rPr lang="fr-FR" dirty="0"/>
              <a:t> Grappes en hafnium pour certains assemblages périphériques</a:t>
            </a:r>
          </a:p>
          <a:p>
            <a:pPr marL="0" indent="0">
              <a:buFont typeface="Wingdings 2" pitchFamily="18" charset="2"/>
              <a:buNone/>
              <a:defRPr/>
            </a:pPr>
            <a:r>
              <a:rPr lang="fr-FR" dirty="0"/>
              <a:t> Nouveaux plans de chargement</a:t>
            </a:r>
          </a:p>
          <a:p>
            <a:pPr marL="0" indent="0">
              <a:buFont typeface="Wingdings 2" pitchFamily="18" charset="2"/>
              <a:buNone/>
              <a:defRPr/>
            </a:pPr>
            <a:r>
              <a:rPr lang="fr-FR" dirty="0"/>
              <a:t> A venir ? Réchauffage de la bâche PTR</a:t>
            </a:r>
          </a:p>
          <a:p>
            <a:pPr>
              <a:buFontTx/>
              <a:buChar char="-"/>
              <a:defRPr/>
            </a:pPr>
            <a:r>
              <a:rPr lang="fr-FR" dirty="0"/>
              <a:t>Tenue des coudes moulés</a:t>
            </a:r>
          </a:p>
          <a:p>
            <a:pPr>
              <a:buFontTx/>
              <a:buChar char="-"/>
              <a:defRPr/>
            </a:pPr>
            <a:r>
              <a:rPr lang="fr-FR" dirty="0"/>
              <a:t>Pour l’ASNR: ne pas accélérer la réalisation des modifications afin de garantie leur bonne </a:t>
            </a:r>
            <a:r>
              <a:rPr lang="fr-FR"/>
              <a:t>éxécution</a:t>
            </a:r>
            <a:r>
              <a:rPr lang="fr-FR" dirty="0"/>
              <a:t> </a:t>
            </a:r>
          </a:p>
          <a:p>
            <a:pPr marL="0" indent="0">
              <a:buFont typeface="Wingdings 2" pitchFamily="18" charset="2"/>
              <a:buNone/>
              <a:defRPr/>
            </a:pPr>
            <a:r>
              <a:rPr lang="fr-FR" dirty="0"/>
              <a:t> </a:t>
            </a:r>
          </a:p>
        </p:txBody>
      </p:sp>
      <p:sp>
        <p:nvSpPr>
          <p:cNvPr id="4" name="Espace réservé du pied de page 3">
            <a:extLst>
              <a:ext uri="{FF2B5EF4-FFF2-40B4-BE49-F238E27FC236}">
                <a16:creationId xmlns:a16="http://schemas.microsoft.com/office/drawing/2014/main" id="{8B3DD8B0-A53E-511B-FCF1-DB8D79EEB28B}"/>
              </a:ext>
            </a:extLst>
          </p:cNvPr>
          <p:cNvSpPr>
            <a:spLocks noGrp="1"/>
          </p:cNvSpPr>
          <p:nvPr>
            <p:ph type="ftr" sz="quarter" idx="11"/>
          </p:nvPr>
        </p:nvSpPr>
        <p:spPr/>
        <p:txBody>
          <a:bodyPr/>
          <a:lstStyle/>
          <a:p>
            <a:pPr>
              <a:defRPr/>
            </a:pPr>
            <a:endParaRPr lang="fr-FR" dirty="0"/>
          </a:p>
        </p:txBody>
      </p:sp>
      <p:sp>
        <p:nvSpPr>
          <p:cNvPr id="29701" name="Espace réservé du numéro de diapositive 4">
            <a:extLst>
              <a:ext uri="{FF2B5EF4-FFF2-40B4-BE49-F238E27FC236}">
                <a16:creationId xmlns:a16="http://schemas.microsoft.com/office/drawing/2014/main" id="{BAB52E93-771E-8C00-E7E9-BC7592A376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000">
                <a:solidFill>
                  <a:schemeClr val="bg2"/>
                </a:solidFill>
                <a:latin typeface="Arial" panose="020B0604020202020204" pitchFamily="34" charset="0"/>
                <a:cs typeface="Arial" panose="020B0604020202020204" pitchFamily="34" charset="0"/>
              </a:defRPr>
            </a:lvl1pPr>
            <a:lvl2pPr marL="742950" indent="-285750">
              <a:defRPr sz="2000">
                <a:solidFill>
                  <a:schemeClr val="bg2"/>
                </a:solidFill>
                <a:latin typeface="Arial" panose="020B0604020202020204" pitchFamily="34" charset="0"/>
                <a:cs typeface="Arial" panose="020B0604020202020204" pitchFamily="34" charset="0"/>
              </a:defRPr>
            </a:lvl2pPr>
            <a:lvl3pPr marL="1143000" indent="-228600">
              <a:defRPr sz="2000">
                <a:solidFill>
                  <a:schemeClr val="bg2"/>
                </a:solidFill>
                <a:latin typeface="Arial" panose="020B0604020202020204" pitchFamily="34" charset="0"/>
                <a:cs typeface="Arial" panose="020B0604020202020204" pitchFamily="34" charset="0"/>
              </a:defRPr>
            </a:lvl3pPr>
            <a:lvl4pPr marL="1600200" indent="-228600">
              <a:defRPr sz="2000">
                <a:solidFill>
                  <a:schemeClr val="bg2"/>
                </a:solidFill>
                <a:latin typeface="Arial" panose="020B0604020202020204" pitchFamily="34" charset="0"/>
                <a:cs typeface="Arial" panose="020B0604020202020204" pitchFamily="34" charset="0"/>
              </a:defRPr>
            </a:lvl4pPr>
            <a:lvl5pPr marL="2057400" indent="-228600">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9pPr>
          </a:lstStyle>
          <a:p>
            <a:fld id="{3E26D874-F0B2-634D-9D90-215993263B3E}" type="slidenum">
              <a:rPr lang="fr-FR" altLang="fr-FR" sz="1000">
                <a:solidFill>
                  <a:schemeClr val="tx1"/>
                </a:solidFill>
              </a:rPr>
              <a:pPr/>
              <a:t>15</a:t>
            </a:fld>
            <a:endParaRPr lang="fr-FR" altLang="fr-FR" sz="1000">
              <a:solidFill>
                <a:schemeClr val="tx1"/>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a:extLst>
              <a:ext uri="{FF2B5EF4-FFF2-40B4-BE49-F238E27FC236}">
                <a16:creationId xmlns:a16="http://schemas.microsoft.com/office/drawing/2014/main" id="{3742314F-A0BA-980A-3784-E84A2C1FFEA4}"/>
              </a:ext>
            </a:extLst>
          </p:cNvPr>
          <p:cNvSpPr>
            <a:spLocks noGrp="1"/>
          </p:cNvSpPr>
          <p:nvPr>
            <p:ph type="title"/>
          </p:nvPr>
        </p:nvSpPr>
        <p:spPr>
          <a:xfrm>
            <a:off x="374650" y="38100"/>
            <a:ext cx="8312150" cy="977900"/>
          </a:xfrm>
          <a:solidFill>
            <a:srgbClr val="00B0F0"/>
          </a:solidFill>
        </p:spPr>
        <p:txBody>
          <a:bodyPr/>
          <a:lstStyle/>
          <a:p>
            <a:r>
              <a:rPr lang="fr-FR" altLang="fr-FR"/>
              <a:t>            EPR 2 Débat Public</a:t>
            </a:r>
          </a:p>
        </p:txBody>
      </p:sp>
      <p:sp>
        <p:nvSpPr>
          <p:cNvPr id="3" name="Espace réservé du contenu 2">
            <a:extLst>
              <a:ext uri="{FF2B5EF4-FFF2-40B4-BE49-F238E27FC236}">
                <a16:creationId xmlns:a16="http://schemas.microsoft.com/office/drawing/2014/main" id="{E19F78C4-9425-A84D-05AD-64E1DC755E08}"/>
              </a:ext>
            </a:extLst>
          </p:cNvPr>
          <p:cNvSpPr>
            <a:spLocks noGrp="1"/>
          </p:cNvSpPr>
          <p:nvPr>
            <p:ph idx="1"/>
          </p:nvPr>
        </p:nvSpPr>
        <p:spPr>
          <a:xfrm>
            <a:off x="374650" y="1193800"/>
            <a:ext cx="8324850" cy="5554663"/>
          </a:xfrm>
          <a:solidFill>
            <a:srgbClr val="00B0F0"/>
          </a:solidFill>
        </p:spPr>
        <p:txBody>
          <a:bodyPr/>
          <a:lstStyle/>
          <a:p>
            <a:pPr>
              <a:buFont typeface="Wingdings 2" pitchFamily="18" charset="2"/>
              <a:buChar char=""/>
              <a:defRPr/>
            </a:pPr>
            <a:r>
              <a:rPr lang="fr-FR" dirty="0"/>
              <a:t>11 vidéos réalisées par ESJ</a:t>
            </a:r>
            <a:r>
              <a:rPr lang="fr-FR"/>
              <a:t>,  nombreuses </a:t>
            </a:r>
            <a:r>
              <a:rPr lang="fr-FR" dirty="0"/>
              <a:t>rencontres</a:t>
            </a:r>
          </a:p>
          <a:p>
            <a:pPr>
              <a:buFont typeface="Wingdings 2" pitchFamily="18" charset="2"/>
              <a:buChar char=""/>
              <a:defRPr/>
            </a:pPr>
            <a:r>
              <a:rPr lang="fr-FR" dirty="0"/>
              <a:t>84 Cahiers d’acteurs: </a:t>
            </a:r>
            <a:r>
              <a:rPr lang="fr-FR" dirty="0" err="1"/>
              <a:t>Sfen</a:t>
            </a:r>
            <a:r>
              <a:rPr lang="fr-FR" dirty="0"/>
              <a:t>, JG </a:t>
            </a:r>
            <a:r>
              <a:rPr lang="fr-FR" dirty="0" err="1"/>
              <a:t>Sfen</a:t>
            </a:r>
            <a:r>
              <a:rPr lang="fr-FR" dirty="0"/>
              <a:t>, CLI, Schneider Electric, ULCO,..</a:t>
            </a:r>
          </a:p>
          <a:p>
            <a:pPr marL="0" indent="0">
              <a:buFont typeface="Wingdings 2" pitchFamily="18" charset="2"/>
              <a:buNone/>
              <a:defRPr/>
            </a:pPr>
            <a:r>
              <a:rPr lang="fr-FR" dirty="0"/>
              <a:t>               </a:t>
            </a:r>
            <a:r>
              <a:rPr lang="fr-FR" b="1" dirty="0"/>
              <a:t>Territoire, Sûreté et Sécurité, Transparence</a:t>
            </a:r>
          </a:p>
          <a:p>
            <a:pPr marL="0" indent="0">
              <a:buFont typeface="Wingdings 2" pitchFamily="18" charset="2"/>
              <a:buNone/>
              <a:defRPr/>
            </a:pPr>
            <a:r>
              <a:rPr lang="fr-FR" dirty="0"/>
              <a:t>Pour la </a:t>
            </a:r>
            <a:r>
              <a:rPr lang="fr-FR" b="1" dirty="0" err="1"/>
              <a:t>Sfen</a:t>
            </a:r>
            <a:r>
              <a:rPr lang="fr-FR" b="1" dirty="0"/>
              <a:t>,</a:t>
            </a:r>
            <a:r>
              <a:rPr lang="fr-FR" dirty="0"/>
              <a:t> les EPR2=&gt; avenir industriel </a:t>
            </a:r>
            <a:r>
              <a:rPr lang="fr-FR" dirty="0" err="1"/>
              <a:t>décarboné</a:t>
            </a:r>
            <a:r>
              <a:rPr lang="fr-FR" dirty="0"/>
              <a:t>, prg. National de renouvellement, électricité compétitive, besoins du territoire, résilience face aux risques</a:t>
            </a:r>
          </a:p>
          <a:p>
            <a:pPr>
              <a:buFont typeface="Wingdings 2" pitchFamily="18" charset="2"/>
              <a:buChar char=""/>
              <a:defRPr/>
            </a:pPr>
            <a:r>
              <a:rPr lang="fr-FR" dirty="0"/>
              <a:t>Documentaire filmé du lycée du </a:t>
            </a:r>
            <a:r>
              <a:rPr lang="fr-FR" dirty="0" err="1"/>
              <a:t>Noordover</a:t>
            </a:r>
            <a:endParaRPr lang="fr-FR" dirty="0"/>
          </a:p>
          <a:p>
            <a:pPr>
              <a:buFont typeface="Wingdings 2" pitchFamily="18" charset="2"/>
              <a:buChar char=""/>
              <a:defRPr/>
            </a:pPr>
            <a:r>
              <a:rPr lang="fr-FR" dirty="0"/>
              <a:t>Groupe citoyen: 29 personnes non spécialistes:</a:t>
            </a:r>
          </a:p>
          <a:p>
            <a:pPr marL="0" indent="0">
              <a:buFont typeface="Wingdings 2" pitchFamily="18" charset="2"/>
              <a:buNone/>
              <a:defRPr/>
            </a:pPr>
            <a:r>
              <a:rPr lang="fr-FR" dirty="0"/>
              <a:t> implications locales du projet et complémentarité </a:t>
            </a:r>
            <a:r>
              <a:rPr lang="fr-FR" dirty="0" err="1"/>
              <a:t>EnR</a:t>
            </a:r>
            <a:r>
              <a:rPr lang="fr-FR" dirty="0"/>
              <a:t> et nucléaire</a:t>
            </a:r>
          </a:p>
          <a:p>
            <a:pPr>
              <a:buFont typeface="Wingdings 2" pitchFamily="18" charset="2"/>
              <a:buChar char=""/>
              <a:defRPr/>
            </a:pPr>
            <a:r>
              <a:rPr lang="fr-FR" dirty="0"/>
              <a:t> 5 Controverses (cellule de clarification): CO2 relâché, origine de l’U,</a:t>
            </a:r>
          </a:p>
          <a:p>
            <a:pPr marL="0" indent="0">
              <a:buFont typeface="Wingdings 2" pitchFamily="18" charset="2"/>
              <a:buNone/>
              <a:defRPr/>
            </a:pPr>
            <a:r>
              <a:rPr lang="fr-FR" dirty="0"/>
              <a:t>site le plus nucléarisé, besoins locaux en électricité, suivi radiologique</a:t>
            </a:r>
          </a:p>
        </p:txBody>
      </p:sp>
      <p:sp>
        <p:nvSpPr>
          <p:cNvPr id="4" name="Espace réservé du pied de page 3">
            <a:extLst>
              <a:ext uri="{FF2B5EF4-FFF2-40B4-BE49-F238E27FC236}">
                <a16:creationId xmlns:a16="http://schemas.microsoft.com/office/drawing/2014/main" id="{E6438749-2BDE-642F-4568-2E5499F177DE}"/>
              </a:ext>
            </a:extLst>
          </p:cNvPr>
          <p:cNvSpPr>
            <a:spLocks noGrp="1"/>
          </p:cNvSpPr>
          <p:nvPr>
            <p:ph type="ftr" sz="quarter" idx="11"/>
          </p:nvPr>
        </p:nvSpPr>
        <p:spPr/>
        <p:txBody>
          <a:bodyPr/>
          <a:lstStyle/>
          <a:p>
            <a:pPr>
              <a:defRPr/>
            </a:pPr>
            <a:endParaRPr lang="fr-FR" dirty="0"/>
          </a:p>
        </p:txBody>
      </p:sp>
      <p:sp>
        <p:nvSpPr>
          <p:cNvPr id="16389" name="Espace réservé du numéro de diapositive 4">
            <a:extLst>
              <a:ext uri="{FF2B5EF4-FFF2-40B4-BE49-F238E27FC236}">
                <a16:creationId xmlns:a16="http://schemas.microsoft.com/office/drawing/2014/main" id="{54691F7E-7E99-45EA-8C67-A27B5D67D9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000">
                <a:solidFill>
                  <a:schemeClr val="bg2"/>
                </a:solidFill>
                <a:latin typeface="Arial" panose="020B0604020202020204" pitchFamily="34" charset="0"/>
                <a:cs typeface="Arial" panose="020B0604020202020204" pitchFamily="34" charset="0"/>
              </a:defRPr>
            </a:lvl1pPr>
            <a:lvl2pPr marL="742950" indent="-285750">
              <a:defRPr sz="2000">
                <a:solidFill>
                  <a:schemeClr val="bg2"/>
                </a:solidFill>
                <a:latin typeface="Arial" panose="020B0604020202020204" pitchFamily="34" charset="0"/>
                <a:cs typeface="Arial" panose="020B0604020202020204" pitchFamily="34" charset="0"/>
              </a:defRPr>
            </a:lvl2pPr>
            <a:lvl3pPr marL="1143000" indent="-228600">
              <a:defRPr sz="2000">
                <a:solidFill>
                  <a:schemeClr val="bg2"/>
                </a:solidFill>
                <a:latin typeface="Arial" panose="020B0604020202020204" pitchFamily="34" charset="0"/>
                <a:cs typeface="Arial" panose="020B0604020202020204" pitchFamily="34" charset="0"/>
              </a:defRPr>
            </a:lvl3pPr>
            <a:lvl4pPr marL="1600200" indent="-228600">
              <a:defRPr sz="2000">
                <a:solidFill>
                  <a:schemeClr val="bg2"/>
                </a:solidFill>
                <a:latin typeface="Arial" panose="020B0604020202020204" pitchFamily="34" charset="0"/>
                <a:cs typeface="Arial" panose="020B0604020202020204" pitchFamily="34" charset="0"/>
              </a:defRPr>
            </a:lvl4pPr>
            <a:lvl5pPr marL="2057400" indent="-228600">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9pPr>
          </a:lstStyle>
          <a:p>
            <a:fld id="{C2BF7177-6DD3-BB45-AE21-69C85FBA06F1}" type="slidenum">
              <a:rPr lang="fr-FR" altLang="fr-FR" sz="1000">
                <a:solidFill>
                  <a:schemeClr val="tx1"/>
                </a:solidFill>
              </a:rPr>
              <a:pPr/>
              <a:t>2</a:t>
            </a:fld>
            <a:r>
              <a:rPr lang="fr-FR" altLang="fr-FR" sz="1000">
                <a:solidFill>
                  <a:schemeClr val="tx1"/>
                </a:solidFill>
              </a:rPr>
              <a:t>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34EADBC1-6A6E-A799-0A43-324D4C5C6B82}"/>
              </a:ext>
            </a:extLst>
          </p:cNvPr>
          <p:cNvSpPr>
            <a:spLocks noGrp="1"/>
          </p:cNvSpPr>
          <p:nvPr>
            <p:ph type="title"/>
          </p:nvPr>
        </p:nvSpPr>
        <p:spPr>
          <a:xfrm>
            <a:off x="374650" y="38100"/>
            <a:ext cx="8312150" cy="977900"/>
          </a:xfrm>
          <a:solidFill>
            <a:srgbClr val="00B0F0"/>
          </a:solidFill>
        </p:spPr>
        <p:txBody>
          <a:bodyPr/>
          <a:lstStyle/>
          <a:p>
            <a:r>
              <a:rPr lang="fr-FR" altLang="fr-FR"/>
              <a:t>              EPR 2 Débat Public</a:t>
            </a:r>
          </a:p>
        </p:txBody>
      </p:sp>
      <p:sp>
        <p:nvSpPr>
          <p:cNvPr id="3" name="Espace réservé du contenu 2">
            <a:extLst>
              <a:ext uri="{FF2B5EF4-FFF2-40B4-BE49-F238E27FC236}">
                <a16:creationId xmlns:a16="http://schemas.microsoft.com/office/drawing/2014/main" id="{D5E2BAB1-7C17-B2E1-BA91-3712AE6D7E6A}"/>
              </a:ext>
            </a:extLst>
          </p:cNvPr>
          <p:cNvSpPr>
            <a:spLocks noGrp="1"/>
          </p:cNvSpPr>
          <p:nvPr>
            <p:ph idx="1"/>
          </p:nvPr>
        </p:nvSpPr>
        <p:spPr>
          <a:solidFill>
            <a:srgbClr val="00B0F0"/>
          </a:solidFill>
        </p:spPr>
        <p:txBody>
          <a:bodyPr/>
          <a:lstStyle/>
          <a:p>
            <a:pPr>
              <a:buFont typeface="Wingdings 2" pitchFamily="18" charset="2"/>
              <a:buChar char=""/>
              <a:defRPr/>
            </a:pPr>
            <a:r>
              <a:rPr lang="fr-FR" dirty="0"/>
              <a:t>2365 participantes et participants</a:t>
            </a:r>
          </a:p>
          <a:p>
            <a:pPr>
              <a:buFont typeface="Wingdings 2" pitchFamily="18" charset="2"/>
              <a:buChar char=""/>
              <a:defRPr/>
            </a:pPr>
            <a:r>
              <a:rPr lang="fr-FR" dirty="0"/>
              <a:t>2790 contributions</a:t>
            </a:r>
          </a:p>
          <a:p>
            <a:pPr>
              <a:buFont typeface="Wingdings 2" pitchFamily="18" charset="2"/>
              <a:buChar char=""/>
              <a:defRPr/>
            </a:pPr>
            <a:r>
              <a:rPr lang="fr-FR" b="1" dirty="0"/>
              <a:t>Opportunité et légitimité</a:t>
            </a:r>
            <a:r>
              <a:rPr lang="fr-FR" dirty="0"/>
              <a:t>: besoins futurs en électricité et alternatives</a:t>
            </a:r>
          </a:p>
          <a:p>
            <a:pPr marL="0" indent="0">
              <a:buFont typeface="Wingdings 2" pitchFamily="18" charset="2"/>
              <a:buNone/>
              <a:defRPr/>
            </a:pPr>
            <a:r>
              <a:rPr lang="fr-FR" dirty="0"/>
              <a:t>+40% d’électricité en 2040, contexte connu, site favorable </a:t>
            </a:r>
          </a:p>
          <a:p>
            <a:pPr marL="0" indent="0">
              <a:buFont typeface="Wingdings 2" pitchFamily="18" charset="2"/>
              <a:buNone/>
              <a:defRPr/>
            </a:pPr>
            <a:r>
              <a:rPr lang="fr-FR" dirty="0"/>
              <a:t> </a:t>
            </a:r>
            <a:r>
              <a:rPr lang="fr-FR" b="1" dirty="0"/>
              <a:t>Risque de submersion marine </a:t>
            </a:r>
            <a:r>
              <a:rPr lang="fr-FR" dirty="0"/>
              <a:t>du au  changement climatique (webinaire dédié: IRSN, étude Greenpeace, décryptage </a:t>
            </a:r>
            <a:r>
              <a:rPr lang="fr-FR" dirty="0" err="1"/>
              <a:t>Sfen</a:t>
            </a:r>
            <a:r>
              <a:rPr lang="fr-FR" dirty="0"/>
              <a:t>)</a:t>
            </a:r>
          </a:p>
          <a:p>
            <a:pPr>
              <a:buFont typeface="Wingdings 2" pitchFamily="18" charset="2"/>
              <a:buChar char=""/>
              <a:defRPr/>
            </a:pPr>
            <a:r>
              <a:rPr lang="fr-FR" b="1" dirty="0"/>
              <a:t>Transparence de l’information et implication du public: </a:t>
            </a:r>
            <a:r>
              <a:rPr lang="fr-FR" dirty="0"/>
              <a:t>rôle des CLI, envie d’informations</a:t>
            </a:r>
          </a:p>
          <a:p>
            <a:pPr>
              <a:buFont typeface="Wingdings 2" pitchFamily="18" charset="2"/>
              <a:buChar char=""/>
              <a:defRPr/>
            </a:pPr>
            <a:r>
              <a:rPr lang="fr-FR" b="1" dirty="0"/>
              <a:t>Risques SEVESO </a:t>
            </a:r>
            <a:r>
              <a:rPr lang="fr-FR" dirty="0"/>
              <a:t>très élevés, environnement industriel</a:t>
            </a:r>
          </a:p>
          <a:p>
            <a:pPr>
              <a:buFont typeface="Wingdings 2" pitchFamily="18" charset="2"/>
              <a:buChar char=""/>
              <a:defRPr/>
            </a:pPr>
            <a:r>
              <a:rPr lang="fr-FR" dirty="0"/>
              <a:t> </a:t>
            </a:r>
            <a:r>
              <a:rPr lang="fr-FR" b="1" dirty="0"/>
              <a:t>Mécanismes de financement </a:t>
            </a:r>
            <a:r>
              <a:rPr lang="fr-FR" dirty="0"/>
              <a:t>inconnu au moment du Débat</a:t>
            </a:r>
          </a:p>
        </p:txBody>
      </p:sp>
      <p:sp>
        <p:nvSpPr>
          <p:cNvPr id="4" name="Espace réservé du pied de page 3">
            <a:extLst>
              <a:ext uri="{FF2B5EF4-FFF2-40B4-BE49-F238E27FC236}">
                <a16:creationId xmlns:a16="http://schemas.microsoft.com/office/drawing/2014/main" id="{217B6CC6-2A70-2AD6-83B0-54C148783F74}"/>
              </a:ext>
            </a:extLst>
          </p:cNvPr>
          <p:cNvSpPr>
            <a:spLocks noGrp="1"/>
          </p:cNvSpPr>
          <p:nvPr>
            <p:ph type="ftr" sz="quarter" idx="11"/>
          </p:nvPr>
        </p:nvSpPr>
        <p:spPr/>
        <p:txBody>
          <a:bodyPr/>
          <a:lstStyle/>
          <a:p>
            <a:pPr>
              <a:defRPr/>
            </a:pPr>
            <a:endParaRPr lang="fr-FR" dirty="0"/>
          </a:p>
        </p:txBody>
      </p:sp>
      <p:sp>
        <p:nvSpPr>
          <p:cNvPr id="17413" name="Espace réservé du numéro de diapositive 4">
            <a:extLst>
              <a:ext uri="{FF2B5EF4-FFF2-40B4-BE49-F238E27FC236}">
                <a16:creationId xmlns:a16="http://schemas.microsoft.com/office/drawing/2014/main" id="{CEB8910D-6B6E-A85A-E159-2A98E70EF9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000">
                <a:solidFill>
                  <a:schemeClr val="bg2"/>
                </a:solidFill>
                <a:latin typeface="Arial" panose="020B0604020202020204" pitchFamily="34" charset="0"/>
                <a:cs typeface="Arial" panose="020B0604020202020204" pitchFamily="34" charset="0"/>
              </a:defRPr>
            </a:lvl1pPr>
            <a:lvl2pPr marL="742950" indent="-285750">
              <a:defRPr sz="2000">
                <a:solidFill>
                  <a:schemeClr val="bg2"/>
                </a:solidFill>
                <a:latin typeface="Arial" panose="020B0604020202020204" pitchFamily="34" charset="0"/>
                <a:cs typeface="Arial" panose="020B0604020202020204" pitchFamily="34" charset="0"/>
              </a:defRPr>
            </a:lvl2pPr>
            <a:lvl3pPr marL="1143000" indent="-228600">
              <a:defRPr sz="2000">
                <a:solidFill>
                  <a:schemeClr val="bg2"/>
                </a:solidFill>
                <a:latin typeface="Arial" panose="020B0604020202020204" pitchFamily="34" charset="0"/>
                <a:cs typeface="Arial" panose="020B0604020202020204" pitchFamily="34" charset="0"/>
              </a:defRPr>
            </a:lvl3pPr>
            <a:lvl4pPr marL="1600200" indent="-228600">
              <a:defRPr sz="2000">
                <a:solidFill>
                  <a:schemeClr val="bg2"/>
                </a:solidFill>
                <a:latin typeface="Arial" panose="020B0604020202020204" pitchFamily="34" charset="0"/>
                <a:cs typeface="Arial" panose="020B0604020202020204" pitchFamily="34" charset="0"/>
              </a:defRPr>
            </a:lvl4pPr>
            <a:lvl5pPr marL="2057400" indent="-228600">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9pPr>
          </a:lstStyle>
          <a:p>
            <a:fld id="{7B90FAD9-6CBF-F64D-911C-64C679C5EEC1}" type="slidenum">
              <a:rPr lang="fr-FR" altLang="fr-FR" sz="1000">
                <a:solidFill>
                  <a:schemeClr val="tx1"/>
                </a:solidFill>
              </a:rPr>
              <a:pPr/>
              <a:t>3</a:t>
            </a:fld>
            <a:endParaRPr lang="fr-FR" altLang="fr-FR" sz="1000">
              <a:solidFill>
                <a:schemeClr val="tx1"/>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a:extLst>
              <a:ext uri="{FF2B5EF4-FFF2-40B4-BE49-F238E27FC236}">
                <a16:creationId xmlns:a16="http://schemas.microsoft.com/office/drawing/2014/main" id="{94A51DE7-CFEC-7E06-307C-9AFE95A811EC}"/>
              </a:ext>
            </a:extLst>
          </p:cNvPr>
          <p:cNvSpPr>
            <a:spLocks noGrp="1"/>
          </p:cNvSpPr>
          <p:nvPr>
            <p:ph type="title"/>
          </p:nvPr>
        </p:nvSpPr>
        <p:spPr>
          <a:xfrm>
            <a:off x="374650" y="38100"/>
            <a:ext cx="8312150" cy="977900"/>
          </a:xfrm>
          <a:solidFill>
            <a:srgbClr val="00B0F0"/>
          </a:solidFill>
        </p:spPr>
        <p:txBody>
          <a:bodyPr/>
          <a:lstStyle/>
          <a:p>
            <a:r>
              <a:rPr lang="fr-FR" altLang="fr-FR"/>
              <a:t>               EPR 2 Débat Public</a:t>
            </a:r>
          </a:p>
        </p:txBody>
      </p:sp>
      <p:sp>
        <p:nvSpPr>
          <p:cNvPr id="18435" name="Espace réservé du contenu 2">
            <a:extLst>
              <a:ext uri="{FF2B5EF4-FFF2-40B4-BE49-F238E27FC236}">
                <a16:creationId xmlns:a16="http://schemas.microsoft.com/office/drawing/2014/main" id="{23E95543-F0C9-9F3D-9C86-14002C060707}"/>
              </a:ext>
            </a:extLst>
          </p:cNvPr>
          <p:cNvSpPr>
            <a:spLocks noGrp="1"/>
          </p:cNvSpPr>
          <p:nvPr>
            <p:ph idx="1"/>
          </p:nvPr>
        </p:nvSpPr>
        <p:spPr>
          <a:solidFill>
            <a:srgbClr val="00B0F0"/>
          </a:solidFill>
        </p:spPr>
        <p:txBody>
          <a:bodyPr/>
          <a:lstStyle/>
          <a:p>
            <a:r>
              <a:rPr lang="fr-FR" altLang="fr-FR" b="1"/>
              <a:t>Scepticisme</a:t>
            </a:r>
            <a:r>
              <a:rPr lang="fr-FR" altLang="fr-FR"/>
              <a:t> sur l’impact concret du débat « joué d’avance »</a:t>
            </a:r>
          </a:p>
          <a:p>
            <a:r>
              <a:rPr lang="fr-FR" altLang="fr-FR" b="1"/>
              <a:t>Thématiques clés</a:t>
            </a:r>
          </a:p>
          <a:p>
            <a:pPr>
              <a:buFontTx/>
              <a:buChar char="-"/>
            </a:pPr>
            <a:r>
              <a:rPr lang="fr-FR" altLang="fr-FR"/>
              <a:t>Opportunité, alternatives au projet (EnR, sobriété, exemple de l’Allemagne)</a:t>
            </a:r>
          </a:p>
          <a:p>
            <a:pPr>
              <a:buFontTx/>
              <a:buChar char="-"/>
            </a:pPr>
            <a:r>
              <a:rPr lang="fr-FR" altLang="fr-FR"/>
              <a:t> Sûreté et sécurité (changement climatique, Fukushima)</a:t>
            </a:r>
          </a:p>
          <a:p>
            <a:pPr>
              <a:buFontTx/>
              <a:buChar char="-"/>
            </a:pPr>
            <a:r>
              <a:rPr lang="fr-FR" altLang="fr-FR"/>
              <a:t>Maitrise des coûts et des délais</a:t>
            </a:r>
          </a:p>
          <a:p>
            <a:pPr>
              <a:buFontTx/>
              <a:buChar char="-"/>
            </a:pPr>
            <a:r>
              <a:rPr lang="fr-FR" altLang="fr-FR"/>
              <a:t>Risque pour la santé des rejets de faible intensité</a:t>
            </a:r>
          </a:p>
          <a:p>
            <a:pPr>
              <a:buFontTx/>
              <a:buChar char="-"/>
            </a:pPr>
            <a:endParaRPr lang="fr-FR" altLang="fr-FR"/>
          </a:p>
        </p:txBody>
      </p:sp>
      <p:sp>
        <p:nvSpPr>
          <p:cNvPr id="4" name="Espace réservé du pied de page 3">
            <a:extLst>
              <a:ext uri="{FF2B5EF4-FFF2-40B4-BE49-F238E27FC236}">
                <a16:creationId xmlns:a16="http://schemas.microsoft.com/office/drawing/2014/main" id="{D8176465-71AC-B942-BAAD-161CA35E8FBC}"/>
              </a:ext>
            </a:extLst>
          </p:cNvPr>
          <p:cNvSpPr>
            <a:spLocks noGrp="1"/>
          </p:cNvSpPr>
          <p:nvPr>
            <p:ph type="ftr" sz="quarter" idx="11"/>
          </p:nvPr>
        </p:nvSpPr>
        <p:spPr/>
        <p:txBody>
          <a:bodyPr/>
          <a:lstStyle/>
          <a:p>
            <a:pPr>
              <a:defRPr/>
            </a:pPr>
            <a:endParaRPr lang="fr-FR" dirty="0"/>
          </a:p>
        </p:txBody>
      </p:sp>
      <p:sp>
        <p:nvSpPr>
          <p:cNvPr id="18437" name="Espace réservé du numéro de diapositive 4">
            <a:extLst>
              <a:ext uri="{FF2B5EF4-FFF2-40B4-BE49-F238E27FC236}">
                <a16:creationId xmlns:a16="http://schemas.microsoft.com/office/drawing/2014/main" id="{9E4D85E5-EC2E-4A2C-D4B5-114AF8FAF0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000">
                <a:solidFill>
                  <a:schemeClr val="bg2"/>
                </a:solidFill>
                <a:latin typeface="Arial" panose="020B0604020202020204" pitchFamily="34" charset="0"/>
                <a:cs typeface="Arial" panose="020B0604020202020204" pitchFamily="34" charset="0"/>
              </a:defRPr>
            </a:lvl1pPr>
            <a:lvl2pPr marL="742950" indent="-285750">
              <a:defRPr sz="2000">
                <a:solidFill>
                  <a:schemeClr val="bg2"/>
                </a:solidFill>
                <a:latin typeface="Arial" panose="020B0604020202020204" pitchFamily="34" charset="0"/>
                <a:cs typeface="Arial" panose="020B0604020202020204" pitchFamily="34" charset="0"/>
              </a:defRPr>
            </a:lvl2pPr>
            <a:lvl3pPr marL="1143000" indent="-228600">
              <a:defRPr sz="2000">
                <a:solidFill>
                  <a:schemeClr val="bg2"/>
                </a:solidFill>
                <a:latin typeface="Arial" panose="020B0604020202020204" pitchFamily="34" charset="0"/>
                <a:cs typeface="Arial" panose="020B0604020202020204" pitchFamily="34" charset="0"/>
              </a:defRPr>
            </a:lvl3pPr>
            <a:lvl4pPr marL="1600200" indent="-228600">
              <a:defRPr sz="2000">
                <a:solidFill>
                  <a:schemeClr val="bg2"/>
                </a:solidFill>
                <a:latin typeface="Arial" panose="020B0604020202020204" pitchFamily="34" charset="0"/>
                <a:cs typeface="Arial" panose="020B0604020202020204" pitchFamily="34" charset="0"/>
              </a:defRPr>
            </a:lvl4pPr>
            <a:lvl5pPr marL="2057400" indent="-228600">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9pPr>
          </a:lstStyle>
          <a:p>
            <a:fld id="{4454F32F-42D6-5146-B5E6-2AE3D6932375}" type="slidenum">
              <a:rPr lang="fr-FR" altLang="fr-FR" sz="1000">
                <a:solidFill>
                  <a:schemeClr val="tx1"/>
                </a:solidFill>
              </a:rPr>
              <a:pPr/>
              <a:t>4</a:t>
            </a:fld>
            <a:endParaRPr lang="fr-FR" altLang="fr-FR" sz="1000">
              <a:solidFill>
                <a:schemeClr val="tx1"/>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AB9610FF-F5F7-2FE8-1E35-61E9D7B600D9}"/>
              </a:ext>
            </a:extLst>
          </p:cNvPr>
          <p:cNvSpPr>
            <a:spLocks noGrp="1"/>
          </p:cNvSpPr>
          <p:nvPr>
            <p:ph type="title"/>
          </p:nvPr>
        </p:nvSpPr>
        <p:spPr>
          <a:xfrm>
            <a:off x="374650" y="38100"/>
            <a:ext cx="8312150" cy="977900"/>
          </a:xfrm>
          <a:solidFill>
            <a:srgbClr val="00B0F0"/>
          </a:solidFill>
        </p:spPr>
        <p:txBody>
          <a:bodyPr/>
          <a:lstStyle/>
          <a:p>
            <a:r>
              <a:rPr lang="fr-FR" altLang="fr-FR"/>
              <a:t>            EPR 2 Débat Public</a:t>
            </a:r>
          </a:p>
        </p:txBody>
      </p:sp>
      <p:sp>
        <p:nvSpPr>
          <p:cNvPr id="19459" name="Espace réservé du contenu 2">
            <a:extLst>
              <a:ext uri="{FF2B5EF4-FFF2-40B4-BE49-F238E27FC236}">
                <a16:creationId xmlns:a16="http://schemas.microsoft.com/office/drawing/2014/main" id="{2516E574-F1C6-4F1A-F7FB-F856414C8939}"/>
              </a:ext>
            </a:extLst>
          </p:cNvPr>
          <p:cNvSpPr>
            <a:spLocks noGrp="1"/>
          </p:cNvSpPr>
          <p:nvPr>
            <p:ph idx="1"/>
          </p:nvPr>
        </p:nvSpPr>
        <p:spPr>
          <a:solidFill>
            <a:srgbClr val="00B0F0"/>
          </a:solidFill>
        </p:spPr>
        <p:txBody>
          <a:bodyPr/>
          <a:lstStyle/>
          <a:p>
            <a:r>
              <a:rPr lang="fr-FR" altLang="fr-FR" b="1"/>
              <a:t>Deux groupes bien marqués</a:t>
            </a:r>
          </a:p>
          <a:p>
            <a:pPr>
              <a:buFontTx/>
              <a:buChar char="-"/>
            </a:pPr>
            <a:r>
              <a:rPr lang="fr-FR" altLang="fr-FR" b="1"/>
              <a:t>Associations environnementales </a:t>
            </a:r>
            <a:r>
              <a:rPr lang="fr-FR" altLang="fr-FR"/>
              <a:t>opposé à la construction et au modèle de politique énergétique sous-tendu</a:t>
            </a:r>
          </a:p>
          <a:p>
            <a:pPr>
              <a:buFontTx/>
              <a:buChar char="-"/>
            </a:pPr>
            <a:r>
              <a:rPr lang="fr-FR" altLang="fr-FR"/>
              <a:t>Collectivités locales, forces économiques, Sfen soutiennent le projet</a:t>
            </a:r>
          </a:p>
          <a:p>
            <a:pPr>
              <a:buFontTx/>
              <a:buChar char="-"/>
            </a:pPr>
            <a:r>
              <a:rPr lang="fr-FR" altLang="fr-FR"/>
              <a:t>Réponse par EDF et RTE et l’Etat 17 juin aux 30 recommandations </a:t>
            </a:r>
          </a:p>
          <a:p>
            <a:pPr>
              <a:buFontTx/>
              <a:buChar char="-"/>
            </a:pPr>
            <a:r>
              <a:rPr lang="fr-FR" altLang="fr-FR"/>
              <a:t>Avis de la CNDP sur les réponses Juillet 2025</a:t>
            </a:r>
          </a:p>
          <a:p>
            <a:pPr>
              <a:buFontTx/>
              <a:buChar char="-"/>
            </a:pPr>
            <a:r>
              <a:rPr lang="fr-FR" altLang="fr-FR" b="1"/>
              <a:t>Concertation continue avec le public, si le projet est poursuivi</a:t>
            </a:r>
          </a:p>
          <a:p>
            <a:pPr>
              <a:buFontTx/>
              <a:buChar char="-"/>
            </a:pPr>
            <a:r>
              <a:rPr lang="fr-FR" altLang="fr-FR" b="1"/>
              <a:t>Sous quelles formes ?</a:t>
            </a:r>
          </a:p>
        </p:txBody>
      </p:sp>
      <p:sp>
        <p:nvSpPr>
          <p:cNvPr id="4" name="Espace réservé du pied de page 3">
            <a:extLst>
              <a:ext uri="{FF2B5EF4-FFF2-40B4-BE49-F238E27FC236}">
                <a16:creationId xmlns:a16="http://schemas.microsoft.com/office/drawing/2014/main" id="{1E9CB21D-7251-2275-01E1-9C0978FE9D27}"/>
              </a:ext>
            </a:extLst>
          </p:cNvPr>
          <p:cNvSpPr>
            <a:spLocks noGrp="1"/>
          </p:cNvSpPr>
          <p:nvPr>
            <p:ph type="ftr" sz="quarter" idx="11"/>
          </p:nvPr>
        </p:nvSpPr>
        <p:spPr/>
        <p:txBody>
          <a:bodyPr/>
          <a:lstStyle/>
          <a:p>
            <a:pPr>
              <a:defRPr/>
            </a:pPr>
            <a:endParaRPr lang="fr-FR" dirty="0"/>
          </a:p>
        </p:txBody>
      </p:sp>
      <p:sp>
        <p:nvSpPr>
          <p:cNvPr id="19461" name="Espace réservé du numéro de diapositive 4">
            <a:extLst>
              <a:ext uri="{FF2B5EF4-FFF2-40B4-BE49-F238E27FC236}">
                <a16:creationId xmlns:a16="http://schemas.microsoft.com/office/drawing/2014/main" id="{110E0568-537A-9CE1-D3C1-27C6A04A20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000">
                <a:solidFill>
                  <a:schemeClr val="bg2"/>
                </a:solidFill>
                <a:latin typeface="Arial" panose="020B0604020202020204" pitchFamily="34" charset="0"/>
                <a:cs typeface="Arial" panose="020B0604020202020204" pitchFamily="34" charset="0"/>
              </a:defRPr>
            </a:lvl1pPr>
            <a:lvl2pPr marL="742950" indent="-285750">
              <a:defRPr sz="2000">
                <a:solidFill>
                  <a:schemeClr val="bg2"/>
                </a:solidFill>
                <a:latin typeface="Arial" panose="020B0604020202020204" pitchFamily="34" charset="0"/>
                <a:cs typeface="Arial" panose="020B0604020202020204" pitchFamily="34" charset="0"/>
              </a:defRPr>
            </a:lvl2pPr>
            <a:lvl3pPr marL="1143000" indent="-228600">
              <a:defRPr sz="2000">
                <a:solidFill>
                  <a:schemeClr val="bg2"/>
                </a:solidFill>
                <a:latin typeface="Arial" panose="020B0604020202020204" pitchFamily="34" charset="0"/>
                <a:cs typeface="Arial" panose="020B0604020202020204" pitchFamily="34" charset="0"/>
              </a:defRPr>
            </a:lvl3pPr>
            <a:lvl4pPr marL="1600200" indent="-228600">
              <a:defRPr sz="2000">
                <a:solidFill>
                  <a:schemeClr val="bg2"/>
                </a:solidFill>
                <a:latin typeface="Arial" panose="020B0604020202020204" pitchFamily="34" charset="0"/>
                <a:cs typeface="Arial" panose="020B0604020202020204" pitchFamily="34" charset="0"/>
              </a:defRPr>
            </a:lvl4pPr>
            <a:lvl5pPr marL="2057400" indent="-228600">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9pPr>
          </a:lstStyle>
          <a:p>
            <a:fld id="{905A76AE-A014-764D-981C-FA84D64B386E}" type="slidenum">
              <a:rPr lang="fr-FR" altLang="fr-FR" sz="1000">
                <a:solidFill>
                  <a:schemeClr val="tx1"/>
                </a:solidFill>
              </a:rPr>
              <a:pPr/>
              <a:t>5</a:t>
            </a:fld>
            <a:endParaRPr lang="fr-FR" altLang="fr-FR" sz="1000">
              <a:solidFill>
                <a:schemeClr val="tx1"/>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a:extLst>
              <a:ext uri="{FF2B5EF4-FFF2-40B4-BE49-F238E27FC236}">
                <a16:creationId xmlns:a16="http://schemas.microsoft.com/office/drawing/2014/main" id="{B07B3063-3A14-B9E7-5D67-6E3767540006}"/>
              </a:ext>
            </a:extLst>
          </p:cNvPr>
          <p:cNvSpPr>
            <a:spLocks noGrp="1"/>
          </p:cNvSpPr>
          <p:nvPr>
            <p:ph type="title"/>
          </p:nvPr>
        </p:nvSpPr>
        <p:spPr>
          <a:xfrm>
            <a:off x="374650" y="38100"/>
            <a:ext cx="8696325" cy="977900"/>
          </a:xfrm>
          <a:solidFill>
            <a:srgbClr val="00B0F0"/>
          </a:solidFill>
        </p:spPr>
        <p:txBody>
          <a:bodyPr/>
          <a:lstStyle/>
          <a:p>
            <a:r>
              <a:rPr lang="fr-FR" altLang="fr-FR"/>
              <a:t>                SMR   NUWARD</a:t>
            </a:r>
          </a:p>
        </p:txBody>
      </p:sp>
      <p:sp>
        <p:nvSpPr>
          <p:cNvPr id="3" name="Espace réservé du contenu 2">
            <a:extLst>
              <a:ext uri="{FF2B5EF4-FFF2-40B4-BE49-F238E27FC236}">
                <a16:creationId xmlns:a16="http://schemas.microsoft.com/office/drawing/2014/main" id="{3447E9FE-2BD6-93C8-66FC-4DC3613B4834}"/>
              </a:ext>
            </a:extLst>
          </p:cNvPr>
          <p:cNvSpPr>
            <a:spLocks noGrp="1"/>
          </p:cNvSpPr>
          <p:nvPr>
            <p:ph idx="1"/>
          </p:nvPr>
        </p:nvSpPr>
        <p:spPr>
          <a:xfrm>
            <a:off x="374650" y="1193800"/>
            <a:ext cx="8696325" cy="5554663"/>
          </a:xfrm>
          <a:solidFill>
            <a:srgbClr val="00B0F0"/>
          </a:solidFill>
        </p:spPr>
        <p:txBody>
          <a:bodyPr/>
          <a:lstStyle/>
          <a:p>
            <a:pPr>
              <a:buFont typeface="Wingdings 2" pitchFamily="18" charset="2"/>
              <a:buChar char=""/>
              <a:defRPr/>
            </a:pPr>
            <a:endParaRPr lang="fr-FR" dirty="0"/>
          </a:p>
          <a:p>
            <a:pPr>
              <a:buFont typeface="Wingdings 2" pitchFamily="18" charset="2"/>
              <a:buChar char=""/>
              <a:defRPr/>
            </a:pPr>
            <a:r>
              <a:rPr lang="fr-FR" dirty="0"/>
              <a:t>Evolution du marché et des attentes Clients =&gt; </a:t>
            </a:r>
            <a:r>
              <a:rPr lang="fr-FR" b="1" dirty="0"/>
              <a:t>Nouveau Design</a:t>
            </a:r>
          </a:p>
          <a:p>
            <a:pPr marL="0" indent="0">
              <a:buFont typeface="Wingdings 2" pitchFamily="18" charset="2"/>
              <a:buNone/>
              <a:defRPr/>
            </a:pPr>
            <a:r>
              <a:rPr lang="fr-FR" dirty="0"/>
              <a:t> retour des prospects et des A.S.</a:t>
            </a:r>
          </a:p>
          <a:p>
            <a:pPr>
              <a:buFont typeface="Wingdings 2" pitchFamily="18" charset="2"/>
              <a:buChar char=""/>
              <a:defRPr/>
            </a:pPr>
            <a:r>
              <a:rPr lang="fr-FR" b="1" dirty="0"/>
              <a:t>Technologie éprouvée</a:t>
            </a:r>
            <a:r>
              <a:rPr lang="fr-FR" dirty="0"/>
              <a:t>, puissance 400 </a:t>
            </a:r>
            <a:r>
              <a:rPr lang="fr-FR" dirty="0" err="1"/>
              <a:t>MWe</a:t>
            </a:r>
            <a:r>
              <a:rPr lang="fr-FR" dirty="0"/>
              <a:t> (pour 2x170 </a:t>
            </a:r>
            <a:r>
              <a:rPr lang="fr-FR" dirty="0" err="1"/>
              <a:t>MWe</a:t>
            </a:r>
            <a:r>
              <a:rPr lang="fr-FR" dirty="0"/>
              <a:t>)</a:t>
            </a:r>
          </a:p>
          <a:p>
            <a:pPr marL="0" indent="0">
              <a:buFont typeface="Wingdings 2" pitchFamily="18" charset="2"/>
              <a:buNone/>
              <a:defRPr/>
            </a:pPr>
            <a:r>
              <a:rPr lang="fr-FR" dirty="0"/>
              <a:t>     + Chaleur, </a:t>
            </a:r>
            <a:r>
              <a:rPr lang="fr-FR" b="1" dirty="0"/>
              <a:t>technologie présente et sur étagères</a:t>
            </a:r>
            <a:r>
              <a:rPr lang="fr-FR" dirty="0"/>
              <a:t>: pas de chaudière intégrée et mono tranche</a:t>
            </a:r>
          </a:p>
          <a:p>
            <a:pPr marL="0" indent="0">
              <a:buFont typeface="Wingdings 2" pitchFamily="18" charset="2"/>
              <a:buNone/>
              <a:defRPr/>
            </a:pPr>
            <a:r>
              <a:rPr lang="fr-FR" dirty="0"/>
              <a:t> 3</a:t>
            </a:r>
            <a:r>
              <a:rPr lang="fr-FR" baseline="30000" dirty="0"/>
              <a:t>ème</a:t>
            </a:r>
            <a:r>
              <a:rPr lang="fr-FR" dirty="0"/>
              <a:t> génération, REP + chaleur en cogénération</a:t>
            </a:r>
          </a:p>
          <a:p>
            <a:pPr marL="0" indent="0">
              <a:buFont typeface="Wingdings 2" pitchFamily="18" charset="2"/>
              <a:buNone/>
              <a:defRPr/>
            </a:pPr>
            <a:r>
              <a:rPr lang="fr-FR" dirty="0"/>
              <a:t> - </a:t>
            </a:r>
            <a:r>
              <a:rPr lang="fr-FR" b="1" dirty="0"/>
              <a:t>Electricité</a:t>
            </a:r>
            <a:r>
              <a:rPr lang="fr-FR" dirty="0"/>
              <a:t>: remplacer les centrales à charbon, industries électro-intensives, Data Center</a:t>
            </a:r>
          </a:p>
          <a:p>
            <a:pPr marL="0" indent="0">
              <a:buFont typeface="Wingdings 2" pitchFamily="18" charset="2"/>
              <a:buNone/>
              <a:defRPr/>
            </a:pPr>
            <a:r>
              <a:rPr lang="fr-FR" dirty="0"/>
              <a:t> - </a:t>
            </a:r>
            <a:r>
              <a:rPr lang="fr-FR" b="1" dirty="0"/>
              <a:t>Chaleur industrielle et urbaine</a:t>
            </a:r>
            <a:r>
              <a:rPr lang="fr-FR" dirty="0"/>
              <a:t>: à proximité des sites industriels ou urbains (acceptation sociétale ?)</a:t>
            </a:r>
          </a:p>
          <a:p>
            <a:pPr>
              <a:buFont typeface="Wingdings 2" pitchFamily="18" charset="2"/>
              <a:buChar char=""/>
              <a:defRPr/>
            </a:pPr>
            <a:endParaRPr lang="fr-FR" b="1" dirty="0"/>
          </a:p>
        </p:txBody>
      </p:sp>
      <p:sp>
        <p:nvSpPr>
          <p:cNvPr id="4" name="Espace réservé du pied de page 3">
            <a:extLst>
              <a:ext uri="{FF2B5EF4-FFF2-40B4-BE49-F238E27FC236}">
                <a16:creationId xmlns:a16="http://schemas.microsoft.com/office/drawing/2014/main" id="{03DB8469-9F9F-53CD-FC20-ED8E5DA75A4F}"/>
              </a:ext>
            </a:extLst>
          </p:cNvPr>
          <p:cNvSpPr>
            <a:spLocks noGrp="1"/>
          </p:cNvSpPr>
          <p:nvPr>
            <p:ph type="ftr" sz="quarter" idx="11"/>
          </p:nvPr>
        </p:nvSpPr>
        <p:spPr/>
        <p:txBody>
          <a:bodyPr/>
          <a:lstStyle/>
          <a:p>
            <a:pPr>
              <a:defRPr/>
            </a:pPr>
            <a:endParaRPr lang="fr-FR" dirty="0"/>
          </a:p>
        </p:txBody>
      </p:sp>
      <p:sp>
        <p:nvSpPr>
          <p:cNvPr id="20485" name="Espace réservé du numéro de diapositive 4">
            <a:extLst>
              <a:ext uri="{FF2B5EF4-FFF2-40B4-BE49-F238E27FC236}">
                <a16:creationId xmlns:a16="http://schemas.microsoft.com/office/drawing/2014/main" id="{06E1D143-B3A9-3D17-1BDD-F8265EBA85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000">
                <a:solidFill>
                  <a:schemeClr val="bg2"/>
                </a:solidFill>
                <a:latin typeface="Arial" panose="020B0604020202020204" pitchFamily="34" charset="0"/>
                <a:cs typeface="Arial" panose="020B0604020202020204" pitchFamily="34" charset="0"/>
              </a:defRPr>
            </a:lvl1pPr>
            <a:lvl2pPr marL="742950" indent="-285750">
              <a:defRPr sz="2000">
                <a:solidFill>
                  <a:schemeClr val="bg2"/>
                </a:solidFill>
                <a:latin typeface="Arial" panose="020B0604020202020204" pitchFamily="34" charset="0"/>
                <a:cs typeface="Arial" panose="020B0604020202020204" pitchFamily="34" charset="0"/>
              </a:defRPr>
            </a:lvl2pPr>
            <a:lvl3pPr marL="1143000" indent="-228600">
              <a:defRPr sz="2000">
                <a:solidFill>
                  <a:schemeClr val="bg2"/>
                </a:solidFill>
                <a:latin typeface="Arial" panose="020B0604020202020204" pitchFamily="34" charset="0"/>
                <a:cs typeface="Arial" panose="020B0604020202020204" pitchFamily="34" charset="0"/>
              </a:defRPr>
            </a:lvl3pPr>
            <a:lvl4pPr marL="1600200" indent="-228600">
              <a:defRPr sz="2000">
                <a:solidFill>
                  <a:schemeClr val="bg2"/>
                </a:solidFill>
                <a:latin typeface="Arial" panose="020B0604020202020204" pitchFamily="34" charset="0"/>
                <a:cs typeface="Arial" panose="020B0604020202020204" pitchFamily="34" charset="0"/>
              </a:defRPr>
            </a:lvl4pPr>
            <a:lvl5pPr marL="2057400" indent="-228600">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9pPr>
          </a:lstStyle>
          <a:p>
            <a:fld id="{BB6AE140-C18C-494F-85F3-82E842E1A5EE}" type="slidenum">
              <a:rPr lang="fr-FR" altLang="fr-FR" sz="1000">
                <a:solidFill>
                  <a:schemeClr val="tx1"/>
                </a:solidFill>
              </a:rPr>
              <a:pPr/>
              <a:t>6</a:t>
            </a:fld>
            <a:endParaRPr lang="fr-FR" altLang="fr-FR" sz="1000">
              <a:solidFill>
                <a:schemeClr val="tx1"/>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a:extLst>
              <a:ext uri="{FF2B5EF4-FFF2-40B4-BE49-F238E27FC236}">
                <a16:creationId xmlns:a16="http://schemas.microsoft.com/office/drawing/2014/main" id="{558B242E-FF28-441D-E537-C778B3BE2FC2}"/>
              </a:ext>
            </a:extLst>
          </p:cNvPr>
          <p:cNvSpPr>
            <a:spLocks noGrp="1"/>
          </p:cNvSpPr>
          <p:nvPr>
            <p:ph type="title"/>
          </p:nvPr>
        </p:nvSpPr>
        <p:spPr>
          <a:xfrm>
            <a:off x="628650" y="1131888"/>
            <a:ext cx="7886700" cy="723900"/>
          </a:xfrm>
          <a:solidFill>
            <a:srgbClr val="00B0F0"/>
          </a:solidFill>
        </p:spPr>
        <p:txBody>
          <a:bodyPr/>
          <a:lstStyle/>
          <a:p>
            <a:r>
              <a:rPr lang="fr-FR" altLang="fr-FR" sz="4500" b="1"/>
              <a:t>                Projet Flexblue</a:t>
            </a:r>
          </a:p>
        </p:txBody>
      </p:sp>
      <p:pic>
        <p:nvPicPr>
          <p:cNvPr id="21507" name="Espace réservé du contenu 5">
            <a:extLst>
              <a:ext uri="{FF2B5EF4-FFF2-40B4-BE49-F238E27FC236}">
                <a16:creationId xmlns:a16="http://schemas.microsoft.com/office/drawing/2014/main" id="{9E4A4108-415D-5951-674B-98E0423FC32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22475" y="2227263"/>
            <a:ext cx="5099050" cy="3262312"/>
          </a:xfrm>
        </p:spPr>
      </p:pic>
      <p:sp>
        <p:nvSpPr>
          <p:cNvPr id="4" name="Espace réservé du pied de page 3">
            <a:extLst>
              <a:ext uri="{FF2B5EF4-FFF2-40B4-BE49-F238E27FC236}">
                <a16:creationId xmlns:a16="http://schemas.microsoft.com/office/drawing/2014/main" id="{2E63F94E-B78A-88DC-6262-59FF60BA47D0}"/>
              </a:ext>
            </a:extLst>
          </p:cNvPr>
          <p:cNvSpPr>
            <a:spLocks noGrp="1"/>
          </p:cNvSpPr>
          <p:nvPr>
            <p:ph type="ftr" sz="quarter" idx="11"/>
          </p:nvPr>
        </p:nvSpPr>
        <p:spPr/>
        <p:txBody>
          <a:bodyPr/>
          <a:lstStyle/>
          <a:p>
            <a:pPr>
              <a:defRPr/>
            </a:pPr>
            <a:r>
              <a:rPr lang="fr-FR"/>
              <a:t>Donald Berquez Université d'Artois le 28 janvier 2016</a:t>
            </a:r>
          </a:p>
        </p:txBody>
      </p:sp>
      <p:sp>
        <p:nvSpPr>
          <p:cNvPr id="21509" name="Espace réservé du numéro de diapositive 4">
            <a:extLst>
              <a:ext uri="{FF2B5EF4-FFF2-40B4-BE49-F238E27FC236}">
                <a16:creationId xmlns:a16="http://schemas.microsoft.com/office/drawing/2014/main" id="{AC37362E-C316-1344-6D0B-AC141FDF7C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000">
                <a:solidFill>
                  <a:schemeClr val="bg2"/>
                </a:solidFill>
                <a:latin typeface="Arial" panose="020B0604020202020204" pitchFamily="34" charset="0"/>
                <a:cs typeface="Arial" panose="020B0604020202020204" pitchFamily="34" charset="0"/>
              </a:defRPr>
            </a:lvl1pPr>
            <a:lvl2pPr marL="742950" indent="-285750">
              <a:defRPr sz="2000">
                <a:solidFill>
                  <a:schemeClr val="bg2"/>
                </a:solidFill>
                <a:latin typeface="Arial" panose="020B0604020202020204" pitchFamily="34" charset="0"/>
                <a:cs typeface="Arial" panose="020B0604020202020204" pitchFamily="34" charset="0"/>
              </a:defRPr>
            </a:lvl2pPr>
            <a:lvl3pPr marL="1143000" indent="-228600">
              <a:defRPr sz="2000">
                <a:solidFill>
                  <a:schemeClr val="bg2"/>
                </a:solidFill>
                <a:latin typeface="Arial" panose="020B0604020202020204" pitchFamily="34" charset="0"/>
                <a:cs typeface="Arial" panose="020B0604020202020204" pitchFamily="34" charset="0"/>
              </a:defRPr>
            </a:lvl3pPr>
            <a:lvl4pPr marL="1600200" indent="-228600">
              <a:defRPr sz="2000">
                <a:solidFill>
                  <a:schemeClr val="bg2"/>
                </a:solidFill>
                <a:latin typeface="Arial" panose="020B0604020202020204" pitchFamily="34" charset="0"/>
                <a:cs typeface="Arial" panose="020B0604020202020204" pitchFamily="34" charset="0"/>
              </a:defRPr>
            </a:lvl4pPr>
            <a:lvl5pPr marL="2057400" indent="-228600">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9pPr>
          </a:lstStyle>
          <a:p>
            <a:fld id="{9D04F9ED-2125-D044-8919-57A9F2CAFAA4}" type="slidenum">
              <a:rPr lang="fr-FR" altLang="fr-FR" sz="1000">
                <a:solidFill>
                  <a:schemeClr val="tx1"/>
                </a:solidFill>
              </a:rPr>
              <a:pPr/>
              <a:t>7</a:t>
            </a:fld>
            <a:endParaRPr lang="fr-FR" altLang="fr-FR" sz="1000">
              <a:solidFill>
                <a:schemeClr val="tx1"/>
              </a:solidFill>
            </a:endParaRPr>
          </a:p>
        </p:txBody>
      </p:sp>
      <p:pic>
        <p:nvPicPr>
          <p:cNvPr id="21510" name="Picture 7" descr="https://www.usinenouvelle.com/mediatheque/9/9/3/000894399_illustration_large.jpg">
            <a:extLst>
              <a:ext uri="{FF2B5EF4-FFF2-40B4-BE49-F238E27FC236}">
                <a16:creationId xmlns:a16="http://schemas.microsoft.com/office/drawing/2014/main" id="{4955D378-4DEE-5426-0316-363120887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0"/>
            <a:ext cx="7910513"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ZoneTexte 1">
            <a:extLst>
              <a:ext uri="{FF2B5EF4-FFF2-40B4-BE49-F238E27FC236}">
                <a16:creationId xmlns:a16="http://schemas.microsoft.com/office/drawing/2014/main" id="{6167BEBB-55BA-BE03-63E9-7FE98EA6DB17}"/>
              </a:ext>
            </a:extLst>
          </p:cNvPr>
          <p:cNvSpPr txBox="1">
            <a:spLocks noChangeArrowheads="1"/>
          </p:cNvSpPr>
          <p:nvPr/>
        </p:nvSpPr>
        <p:spPr bwMode="auto">
          <a:xfrm>
            <a:off x="815975" y="3856038"/>
            <a:ext cx="1331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2"/>
                </a:solidFill>
                <a:latin typeface="Arial" panose="020B0604020202020204" pitchFamily="34" charset="0"/>
                <a:cs typeface="Arial" panose="020B0604020202020204" pitchFamily="34" charset="0"/>
              </a:defRPr>
            </a:lvl1pPr>
            <a:lvl2pPr marL="742950" indent="-285750">
              <a:defRPr sz="2000">
                <a:solidFill>
                  <a:schemeClr val="bg2"/>
                </a:solidFill>
                <a:latin typeface="Arial" panose="020B0604020202020204" pitchFamily="34" charset="0"/>
                <a:cs typeface="Arial" panose="020B0604020202020204" pitchFamily="34" charset="0"/>
              </a:defRPr>
            </a:lvl2pPr>
            <a:lvl3pPr marL="1143000" indent="-228600">
              <a:defRPr sz="2000">
                <a:solidFill>
                  <a:schemeClr val="bg2"/>
                </a:solidFill>
                <a:latin typeface="Arial" panose="020B0604020202020204" pitchFamily="34" charset="0"/>
                <a:cs typeface="Arial" panose="020B0604020202020204" pitchFamily="34" charset="0"/>
              </a:defRPr>
            </a:lvl3pPr>
            <a:lvl4pPr marL="1600200" indent="-228600">
              <a:defRPr sz="2000">
                <a:solidFill>
                  <a:schemeClr val="bg2"/>
                </a:solidFill>
                <a:latin typeface="Arial" panose="020B0604020202020204" pitchFamily="34" charset="0"/>
                <a:cs typeface="Arial" panose="020B0604020202020204" pitchFamily="34" charset="0"/>
              </a:defRPr>
            </a:lvl4pPr>
            <a:lvl5pPr marL="2057400" indent="-228600">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9pPr>
          </a:lstStyle>
          <a:p>
            <a:r>
              <a:rPr lang="fr-FR" altLang="fr-FR" b="1"/>
              <a:t>NUWARD</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a:extLst>
              <a:ext uri="{FF2B5EF4-FFF2-40B4-BE49-F238E27FC236}">
                <a16:creationId xmlns:a16="http://schemas.microsoft.com/office/drawing/2014/main" id="{8DA88EB3-B16D-C88F-9AD1-05476E368BDE}"/>
              </a:ext>
            </a:extLst>
          </p:cNvPr>
          <p:cNvSpPr>
            <a:spLocks noGrp="1"/>
          </p:cNvSpPr>
          <p:nvPr>
            <p:ph type="title"/>
          </p:nvPr>
        </p:nvSpPr>
        <p:spPr/>
        <p:txBody>
          <a:bodyPr/>
          <a:lstStyle/>
          <a:p>
            <a:r>
              <a:rPr lang="fr-FR" altLang="fr-FR"/>
              <a:t>           Projet NUWARD</a:t>
            </a:r>
          </a:p>
        </p:txBody>
      </p:sp>
      <p:pic>
        <p:nvPicPr>
          <p:cNvPr id="22531" name="Espace réservé du contenu 5">
            <a:extLst>
              <a:ext uri="{FF2B5EF4-FFF2-40B4-BE49-F238E27FC236}">
                <a16:creationId xmlns:a16="http://schemas.microsoft.com/office/drawing/2014/main" id="{662D75A6-73F9-DC12-8876-04E73EA37A3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19238" y="1185863"/>
            <a:ext cx="5622925" cy="5227637"/>
          </a:xfrm>
        </p:spPr>
      </p:pic>
      <p:sp>
        <p:nvSpPr>
          <p:cNvPr id="4" name="Espace réservé du pied de page 3">
            <a:extLst>
              <a:ext uri="{FF2B5EF4-FFF2-40B4-BE49-F238E27FC236}">
                <a16:creationId xmlns:a16="http://schemas.microsoft.com/office/drawing/2014/main" id="{13E6F381-28CC-D290-247B-6F887559B762}"/>
              </a:ext>
            </a:extLst>
          </p:cNvPr>
          <p:cNvSpPr>
            <a:spLocks noGrp="1"/>
          </p:cNvSpPr>
          <p:nvPr>
            <p:ph type="ftr" sz="quarter" idx="11"/>
          </p:nvPr>
        </p:nvSpPr>
        <p:spPr/>
        <p:txBody>
          <a:bodyPr/>
          <a:lstStyle/>
          <a:p>
            <a:pPr>
              <a:defRPr/>
            </a:pPr>
            <a:r>
              <a:rPr lang="fr-FR"/>
              <a:t>Les différentes filières électronucléaires</a:t>
            </a:r>
          </a:p>
        </p:txBody>
      </p:sp>
      <p:sp>
        <p:nvSpPr>
          <p:cNvPr id="22533" name="Espace réservé du numéro de diapositive 4">
            <a:extLst>
              <a:ext uri="{FF2B5EF4-FFF2-40B4-BE49-F238E27FC236}">
                <a16:creationId xmlns:a16="http://schemas.microsoft.com/office/drawing/2014/main" id="{E9725DD5-3C5A-95A1-B466-E18052FFD5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000">
                <a:solidFill>
                  <a:schemeClr val="bg2"/>
                </a:solidFill>
                <a:latin typeface="Arial" panose="020B0604020202020204" pitchFamily="34" charset="0"/>
                <a:cs typeface="Arial" panose="020B0604020202020204" pitchFamily="34" charset="0"/>
              </a:defRPr>
            </a:lvl1pPr>
            <a:lvl2pPr marL="742950" indent="-285750">
              <a:defRPr sz="2000">
                <a:solidFill>
                  <a:schemeClr val="bg2"/>
                </a:solidFill>
                <a:latin typeface="Arial" panose="020B0604020202020204" pitchFamily="34" charset="0"/>
                <a:cs typeface="Arial" panose="020B0604020202020204" pitchFamily="34" charset="0"/>
              </a:defRPr>
            </a:lvl2pPr>
            <a:lvl3pPr marL="1143000" indent="-228600">
              <a:defRPr sz="2000">
                <a:solidFill>
                  <a:schemeClr val="bg2"/>
                </a:solidFill>
                <a:latin typeface="Arial" panose="020B0604020202020204" pitchFamily="34" charset="0"/>
                <a:cs typeface="Arial" panose="020B0604020202020204" pitchFamily="34" charset="0"/>
              </a:defRPr>
            </a:lvl3pPr>
            <a:lvl4pPr marL="1600200" indent="-228600">
              <a:defRPr sz="2000">
                <a:solidFill>
                  <a:schemeClr val="bg2"/>
                </a:solidFill>
                <a:latin typeface="Arial" panose="020B0604020202020204" pitchFamily="34" charset="0"/>
                <a:cs typeface="Arial" panose="020B0604020202020204" pitchFamily="34" charset="0"/>
              </a:defRPr>
            </a:lvl4pPr>
            <a:lvl5pPr marL="2057400" indent="-228600">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9pPr>
          </a:lstStyle>
          <a:p>
            <a:fld id="{D1B5604C-61D2-6246-B37F-73AD7A2F4E54}" type="slidenum">
              <a:rPr lang="fr-FR" altLang="fr-FR" sz="1000">
                <a:solidFill>
                  <a:schemeClr val="tx1"/>
                </a:solidFill>
              </a:rPr>
              <a:pPr/>
              <a:t>8</a:t>
            </a:fld>
            <a:endParaRPr lang="fr-FR" altLang="fr-FR" sz="1000">
              <a:solidFill>
                <a:schemeClr val="tx1"/>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a16="http://schemas.microsoft.com/office/drawing/2014/main" id="{1744DCD2-E916-1A5F-78E7-3652ED5592DA}"/>
              </a:ext>
            </a:extLst>
          </p:cNvPr>
          <p:cNvSpPr>
            <a:spLocks noGrp="1"/>
          </p:cNvSpPr>
          <p:nvPr>
            <p:ph type="title"/>
          </p:nvPr>
        </p:nvSpPr>
        <p:spPr>
          <a:xfrm>
            <a:off x="374650" y="38100"/>
            <a:ext cx="8312150" cy="977900"/>
          </a:xfrm>
          <a:solidFill>
            <a:srgbClr val="00B0F0"/>
          </a:solidFill>
        </p:spPr>
        <p:txBody>
          <a:bodyPr/>
          <a:lstStyle/>
          <a:p>
            <a:r>
              <a:rPr lang="fr-FR" altLang="fr-FR"/>
              <a:t>            Choix Technologiques</a:t>
            </a:r>
          </a:p>
        </p:txBody>
      </p:sp>
      <p:sp>
        <p:nvSpPr>
          <p:cNvPr id="23555" name="Espace réservé du contenu 2">
            <a:extLst>
              <a:ext uri="{FF2B5EF4-FFF2-40B4-BE49-F238E27FC236}">
                <a16:creationId xmlns:a16="http://schemas.microsoft.com/office/drawing/2014/main" id="{F0E60C83-8710-473B-697B-3235D1A56913}"/>
              </a:ext>
            </a:extLst>
          </p:cNvPr>
          <p:cNvSpPr>
            <a:spLocks noGrp="1"/>
          </p:cNvSpPr>
          <p:nvPr>
            <p:ph idx="1"/>
          </p:nvPr>
        </p:nvSpPr>
        <p:spPr>
          <a:solidFill>
            <a:srgbClr val="00B0F0"/>
          </a:solidFill>
        </p:spPr>
        <p:txBody>
          <a:bodyPr/>
          <a:lstStyle/>
          <a:p>
            <a:r>
              <a:rPr lang="fr-FR" altLang="fr-FR"/>
              <a:t>Briques et Technologies éprouvées </a:t>
            </a:r>
          </a:p>
          <a:p>
            <a:r>
              <a:rPr lang="fr-FR" altLang="fr-FR" b="1"/>
              <a:t>Sûreté active</a:t>
            </a:r>
            <a:r>
              <a:rPr lang="fr-FR" altLang="fr-FR"/>
              <a:t>, auparavant passive: sans intervention opérateur ni sources d’énergie: gravité, circulation naturelle, réservoir sous pression, inertie du système ( APR Westinghouse)</a:t>
            </a:r>
          </a:p>
          <a:p>
            <a:r>
              <a:rPr lang="fr-FR" altLang="fr-FR"/>
              <a:t>Combustible: barres combustibles plus courtes, e: 5% =&gt; cycle de 24mois</a:t>
            </a:r>
          </a:p>
          <a:p>
            <a:r>
              <a:rPr lang="fr-FR" altLang="fr-FR"/>
              <a:t>2 boucles primaires (GV et pompe)</a:t>
            </a:r>
          </a:p>
          <a:p>
            <a:r>
              <a:rPr lang="fr-FR" altLang="fr-FR"/>
              <a:t>Enceinte béton précontraint</a:t>
            </a:r>
          </a:p>
          <a:p>
            <a:r>
              <a:rPr lang="fr-FR" altLang="fr-FR"/>
              <a:t>Préfabrication et pré montage en usine avec un modèle standardisé</a:t>
            </a:r>
          </a:p>
          <a:p>
            <a:r>
              <a:rPr lang="fr-FR" altLang="fr-FR"/>
              <a:t>Temps de construction 48 mois après 4 à 5 unités, 60 mois pour la tête de série</a:t>
            </a:r>
          </a:p>
        </p:txBody>
      </p:sp>
      <p:sp>
        <p:nvSpPr>
          <p:cNvPr id="4" name="Espace réservé du pied de page 3">
            <a:extLst>
              <a:ext uri="{FF2B5EF4-FFF2-40B4-BE49-F238E27FC236}">
                <a16:creationId xmlns:a16="http://schemas.microsoft.com/office/drawing/2014/main" id="{DC210223-C36C-D6D5-9783-F4E8E0FAA0D1}"/>
              </a:ext>
            </a:extLst>
          </p:cNvPr>
          <p:cNvSpPr>
            <a:spLocks noGrp="1"/>
          </p:cNvSpPr>
          <p:nvPr>
            <p:ph type="ftr" sz="quarter" idx="11"/>
          </p:nvPr>
        </p:nvSpPr>
        <p:spPr/>
        <p:txBody>
          <a:bodyPr/>
          <a:lstStyle/>
          <a:p>
            <a:pPr>
              <a:defRPr/>
            </a:pPr>
            <a:r>
              <a:rPr lang="fr-FR"/>
              <a:t>Les différentes filières électronucléaires</a:t>
            </a:r>
          </a:p>
        </p:txBody>
      </p:sp>
      <p:sp>
        <p:nvSpPr>
          <p:cNvPr id="23557" name="Espace réservé du numéro de diapositive 4">
            <a:extLst>
              <a:ext uri="{FF2B5EF4-FFF2-40B4-BE49-F238E27FC236}">
                <a16:creationId xmlns:a16="http://schemas.microsoft.com/office/drawing/2014/main" id="{8A4B5CE7-2199-C8E0-F175-D8C63006934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000">
                <a:solidFill>
                  <a:schemeClr val="bg2"/>
                </a:solidFill>
                <a:latin typeface="Arial" panose="020B0604020202020204" pitchFamily="34" charset="0"/>
                <a:cs typeface="Arial" panose="020B0604020202020204" pitchFamily="34" charset="0"/>
              </a:defRPr>
            </a:lvl1pPr>
            <a:lvl2pPr marL="742950" indent="-285750">
              <a:defRPr sz="2000">
                <a:solidFill>
                  <a:schemeClr val="bg2"/>
                </a:solidFill>
                <a:latin typeface="Arial" panose="020B0604020202020204" pitchFamily="34" charset="0"/>
                <a:cs typeface="Arial" panose="020B0604020202020204" pitchFamily="34" charset="0"/>
              </a:defRPr>
            </a:lvl2pPr>
            <a:lvl3pPr marL="1143000" indent="-228600">
              <a:defRPr sz="2000">
                <a:solidFill>
                  <a:schemeClr val="bg2"/>
                </a:solidFill>
                <a:latin typeface="Arial" panose="020B0604020202020204" pitchFamily="34" charset="0"/>
                <a:cs typeface="Arial" panose="020B0604020202020204" pitchFamily="34" charset="0"/>
              </a:defRPr>
            </a:lvl3pPr>
            <a:lvl4pPr marL="1600200" indent="-228600">
              <a:defRPr sz="2000">
                <a:solidFill>
                  <a:schemeClr val="bg2"/>
                </a:solidFill>
                <a:latin typeface="Arial" panose="020B0604020202020204" pitchFamily="34" charset="0"/>
                <a:cs typeface="Arial" panose="020B0604020202020204" pitchFamily="34" charset="0"/>
              </a:defRPr>
            </a:lvl4pPr>
            <a:lvl5pPr marL="2057400" indent="-228600">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bg2"/>
                </a:solidFill>
                <a:latin typeface="Arial" panose="020B0604020202020204" pitchFamily="34" charset="0"/>
                <a:cs typeface="Arial" panose="020B0604020202020204" pitchFamily="34" charset="0"/>
              </a:defRPr>
            </a:lvl9pPr>
          </a:lstStyle>
          <a:p>
            <a:fld id="{01A2E054-1AA8-D140-88C5-5A070A32946A}" type="slidenum">
              <a:rPr lang="fr-FR" altLang="fr-FR" sz="1000">
                <a:solidFill>
                  <a:schemeClr val="tx1"/>
                </a:solidFill>
              </a:rPr>
              <a:pPr/>
              <a:t>9</a:t>
            </a:fld>
            <a:endParaRPr lang="fr-FR" altLang="fr-FR" sz="1000">
              <a:solidFill>
                <a:schemeClr val="tx1"/>
              </a:solidFill>
            </a:endParaRPr>
          </a:p>
        </p:txBody>
      </p:sp>
    </p:spTree>
  </p:cSld>
  <p:clrMapOvr>
    <a:masterClrMapping/>
  </p:clrMapOvr>
  <p:transition/>
</p:sld>
</file>

<file path=ppt/theme/theme1.xml><?xml version="1.0" encoding="utf-8"?>
<a:theme xmlns:a="http://schemas.openxmlformats.org/drawingml/2006/main" name="Bleu foncé 1 visuel ampoule (avec exemple)">
  <a:themeElements>
    <a:clrScheme name="Bleu foncé 1 visuel ampoule (avec exemple) 1">
      <a:dk1>
        <a:srgbClr val="09357A"/>
      </a:dk1>
      <a:lt1>
        <a:srgbClr val="FFFFFF"/>
      </a:lt1>
      <a:dk2>
        <a:srgbClr val="007783"/>
      </a:dk2>
      <a:lt2>
        <a:srgbClr val="636363"/>
      </a:lt2>
      <a:accent1>
        <a:srgbClr val="FE5815"/>
      </a:accent1>
      <a:accent2>
        <a:srgbClr val="6D015B"/>
      </a:accent2>
      <a:accent3>
        <a:srgbClr val="FFFFFF"/>
      </a:accent3>
      <a:accent4>
        <a:srgbClr val="062C67"/>
      </a:accent4>
      <a:accent5>
        <a:srgbClr val="FEB4AA"/>
      </a:accent5>
      <a:accent6>
        <a:srgbClr val="620152"/>
      </a:accent6>
      <a:hlink>
        <a:srgbClr val="B50C00"/>
      </a:hlink>
      <a:folHlink>
        <a:srgbClr val="92C9EB"/>
      </a:folHlink>
    </a:clrScheme>
    <a:fontScheme name="Bleu foncé 1 visuel ampoule (avec exemple)">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Bleu foncé 1 visuel ampoule (avec exemple) 1">
        <a:dk1>
          <a:srgbClr val="09357A"/>
        </a:dk1>
        <a:lt1>
          <a:srgbClr val="FFFFFF"/>
        </a:lt1>
        <a:dk2>
          <a:srgbClr val="007783"/>
        </a:dk2>
        <a:lt2>
          <a:srgbClr val="636363"/>
        </a:lt2>
        <a:accent1>
          <a:srgbClr val="FE5815"/>
        </a:accent1>
        <a:accent2>
          <a:srgbClr val="6D015B"/>
        </a:accent2>
        <a:accent3>
          <a:srgbClr val="FFFFFF"/>
        </a:accent3>
        <a:accent4>
          <a:srgbClr val="062C67"/>
        </a:accent4>
        <a:accent5>
          <a:srgbClr val="FEB4AA"/>
        </a:accent5>
        <a:accent6>
          <a:srgbClr val="620152"/>
        </a:accent6>
        <a:hlink>
          <a:srgbClr val="B50C00"/>
        </a:hlink>
        <a:folHlink>
          <a:srgbClr val="92C9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C:\TEMP\Bleu foncé 1 visuel ampoule (avec exemple).pot</Template>
  <TotalTime>5169</TotalTime>
  <Words>930</Words>
  <Application>Microsoft Macintosh PowerPoint</Application>
  <PresentationFormat>Affichage à l'écran (4:3)</PresentationFormat>
  <Paragraphs>112</Paragraphs>
  <Slides>15</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15</vt:i4>
      </vt:variant>
    </vt:vector>
  </HeadingPairs>
  <TitlesOfParts>
    <vt:vector size="18" baseType="lpstr">
      <vt:lpstr>Arial</vt:lpstr>
      <vt:lpstr>Wingdings 2</vt:lpstr>
      <vt:lpstr>Bleu foncé 1 visuel ampoule (avec exemple)</vt:lpstr>
      <vt:lpstr>              EPR 2 Débat Public</vt:lpstr>
      <vt:lpstr>            EPR 2 Débat Public</vt:lpstr>
      <vt:lpstr>              EPR 2 Débat Public</vt:lpstr>
      <vt:lpstr>               EPR 2 Débat Public</vt:lpstr>
      <vt:lpstr>            EPR 2 Débat Public</vt:lpstr>
      <vt:lpstr>                SMR   NUWARD</vt:lpstr>
      <vt:lpstr>                Projet Flexblue</vt:lpstr>
      <vt:lpstr>           Projet NUWARD</vt:lpstr>
      <vt:lpstr>            Choix Technologiques</vt:lpstr>
      <vt:lpstr>               SMR   NUWARD</vt:lpstr>
      <vt:lpstr>        Exploiter le parc dans la durée </vt:lpstr>
      <vt:lpstr>     Exploiter le parc dans la durée</vt:lpstr>
      <vt:lpstr>Présentation PowerPoint</vt:lpstr>
      <vt:lpstr>            Position ASNR</vt:lpstr>
      <vt:lpstr>              Position ASNR</vt:lpstr>
    </vt:vector>
  </TitlesOfParts>
  <Company>EDF - Gaz de France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Masque EDF</dc:subject>
  <dc:creator>EDF-GDF</dc:creator>
  <dc:description>Mars 2008</dc:description>
  <cp:lastModifiedBy>christian Bourgain</cp:lastModifiedBy>
  <cp:revision>280</cp:revision>
  <dcterms:created xsi:type="dcterms:W3CDTF">2008-05-16T07:52:25Z</dcterms:created>
  <dcterms:modified xsi:type="dcterms:W3CDTF">2025-05-16T21:44:51Z</dcterms:modified>
</cp:coreProperties>
</file>