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7577138" cy="10680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7"/>
    <p:restoredTop sz="94626"/>
  </p:normalViewPr>
  <p:slideViewPr>
    <p:cSldViewPr snapToGrid="0">
      <p:cViewPr varScale="1">
        <p:scale>
          <a:sx n="67" d="100"/>
          <a:sy n="67" d="100"/>
        </p:scale>
        <p:origin x="133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9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068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E4DB9-F224-BB4B-9AEF-708792C87CA9}" type="datetimeFigureOut">
              <a:t>08/10/2025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5213" y="1143000"/>
            <a:ext cx="2187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91957-44C9-344B-9224-A259978435F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84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1pPr>
    <a:lvl2pPr marL="414680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2pPr>
    <a:lvl3pPr marL="829361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3pPr>
    <a:lvl4pPr marL="1244041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4pPr>
    <a:lvl5pPr marL="1658722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5pPr>
    <a:lvl6pPr marL="2073402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35213" y="1143000"/>
            <a:ext cx="218757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91957-44C9-344B-9224-A259978435FE}" type="slidenum"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47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91957-44C9-344B-9224-A259978435FE}" type="slidenum">
              <a:rPr lang="fr-FR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94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286" y="1747976"/>
            <a:ext cx="6440567" cy="3718466"/>
          </a:xfrm>
        </p:spPr>
        <p:txBody>
          <a:bodyPr anchor="b"/>
          <a:lstStyle>
            <a:lvl1pPr algn="ctr">
              <a:defRPr sz="4972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142" y="5609841"/>
            <a:ext cx="5682854" cy="2578696"/>
          </a:xfrm>
        </p:spPr>
        <p:txBody>
          <a:bodyPr/>
          <a:lstStyle>
            <a:lvl1pPr marL="0" indent="0" algn="ctr">
              <a:buNone/>
              <a:defRPr sz="1989"/>
            </a:lvl1pPr>
            <a:lvl2pPr marL="378836" indent="0" algn="ctr">
              <a:buNone/>
              <a:defRPr sz="1657"/>
            </a:lvl2pPr>
            <a:lvl3pPr marL="757672" indent="0" algn="ctr">
              <a:buNone/>
              <a:defRPr sz="1491"/>
            </a:lvl3pPr>
            <a:lvl4pPr marL="1136508" indent="0" algn="ctr">
              <a:buNone/>
              <a:defRPr sz="1326"/>
            </a:lvl4pPr>
            <a:lvl5pPr marL="1515344" indent="0" algn="ctr">
              <a:buNone/>
              <a:defRPr sz="1326"/>
            </a:lvl5pPr>
            <a:lvl6pPr marL="1894180" indent="0" algn="ctr">
              <a:buNone/>
              <a:defRPr sz="1326"/>
            </a:lvl6pPr>
            <a:lvl7pPr marL="2273016" indent="0" algn="ctr">
              <a:buNone/>
              <a:defRPr sz="1326"/>
            </a:lvl7pPr>
            <a:lvl8pPr marL="2651851" indent="0" algn="ctr">
              <a:buNone/>
              <a:defRPr sz="1326"/>
            </a:lvl8pPr>
            <a:lvl9pPr marL="3030687" indent="0" algn="ctr">
              <a:buNone/>
              <a:defRPr sz="1326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F487-5E00-9B41-A6E9-3DBDB079037F}" type="datetimeFigureOut"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D7-C927-FB41-9959-D7266763CB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39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F487-5E00-9B41-A6E9-3DBDB079037F}" type="datetimeFigureOut"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D7-C927-FB41-9959-D7266763CB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46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22390" y="568648"/>
            <a:ext cx="1633820" cy="9051400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929" y="568648"/>
            <a:ext cx="4806747" cy="9051400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F487-5E00-9B41-A6E9-3DBDB079037F}" type="datetimeFigureOut"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D7-C927-FB41-9959-D7266763CB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65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F487-5E00-9B41-A6E9-3DBDB079037F}" type="datetimeFigureOut"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D7-C927-FB41-9959-D7266763CB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93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982" y="2662761"/>
            <a:ext cx="6535282" cy="4442874"/>
          </a:xfrm>
        </p:spPr>
        <p:txBody>
          <a:bodyPr anchor="b"/>
          <a:lstStyle>
            <a:lvl1pPr>
              <a:defRPr sz="4972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82" y="7147666"/>
            <a:ext cx="6535282" cy="2336402"/>
          </a:xfrm>
        </p:spPr>
        <p:txBody>
          <a:bodyPr/>
          <a:lstStyle>
            <a:lvl1pPr marL="0" indent="0">
              <a:buNone/>
              <a:defRPr sz="1989">
                <a:solidFill>
                  <a:schemeClr val="tx1"/>
                </a:solidFill>
              </a:defRPr>
            </a:lvl1pPr>
            <a:lvl2pPr marL="378836" indent="0">
              <a:buNone/>
              <a:defRPr sz="1657">
                <a:solidFill>
                  <a:schemeClr val="tx1">
                    <a:tint val="75000"/>
                  </a:schemeClr>
                </a:solidFill>
              </a:defRPr>
            </a:lvl2pPr>
            <a:lvl3pPr marL="757672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3pPr>
            <a:lvl4pPr marL="1136508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4pPr>
            <a:lvl5pPr marL="1515344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5pPr>
            <a:lvl6pPr marL="1894180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6pPr>
            <a:lvl7pPr marL="2273016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7pPr>
            <a:lvl8pPr marL="2651851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8pPr>
            <a:lvl9pPr marL="3030687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F487-5E00-9B41-A6E9-3DBDB079037F}" type="datetimeFigureOut"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D7-C927-FB41-9959-D7266763CB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89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928" y="2843242"/>
            <a:ext cx="3220284" cy="677680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5926" y="2843242"/>
            <a:ext cx="3220284" cy="677680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F487-5E00-9B41-A6E9-3DBDB079037F}" type="datetimeFigureOut">
              <a:t>08/10/2025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D7-C927-FB41-9959-D7266763CB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8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15" y="568651"/>
            <a:ext cx="6535282" cy="206444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916" y="2618256"/>
            <a:ext cx="3205484" cy="1283167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836" indent="0">
              <a:buNone/>
              <a:defRPr sz="1657" b="1"/>
            </a:lvl2pPr>
            <a:lvl3pPr marL="757672" indent="0">
              <a:buNone/>
              <a:defRPr sz="1491" b="1"/>
            </a:lvl3pPr>
            <a:lvl4pPr marL="1136508" indent="0">
              <a:buNone/>
              <a:defRPr sz="1326" b="1"/>
            </a:lvl4pPr>
            <a:lvl5pPr marL="1515344" indent="0">
              <a:buNone/>
              <a:defRPr sz="1326" b="1"/>
            </a:lvl5pPr>
            <a:lvl6pPr marL="1894180" indent="0">
              <a:buNone/>
              <a:defRPr sz="1326" b="1"/>
            </a:lvl6pPr>
            <a:lvl7pPr marL="2273016" indent="0">
              <a:buNone/>
              <a:defRPr sz="1326" b="1"/>
            </a:lvl7pPr>
            <a:lvl8pPr marL="2651851" indent="0">
              <a:buNone/>
              <a:defRPr sz="1326" b="1"/>
            </a:lvl8pPr>
            <a:lvl9pPr marL="3030687" indent="0">
              <a:buNone/>
              <a:defRPr sz="132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16" y="3901422"/>
            <a:ext cx="3205484" cy="573840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5926" y="2618256"/>
            <a:ext cx="3221271" cy="1283167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836" indent="0">
              <a:buNone/>
              <a:defRPr sz="1657" b="1"/>
            </a:lvl2pPr>
            <a:lvl3pPr marL="757672" indent="0">
              <a:buNone/>
              <a:defRPr sz="1491" b="1"/>
            </a:lvl3pPr>
            <a:lvl4pPr marL="1136508" indent="0">
              <a:buNone/>
              <a:defRPr sz="1326" b="1"/>
            </a:lvl4pPr>
            <a:lvl5pPr marL="1515344" indent="0">
              <a:buNone/>
              <a:defRPr sz="1326" b="1"/>
            </a:lvl5pPr>
            <a:lvl6pPr marL="1894180" indent="0">
              <a:buNone/>
              <a:defRPr sz="1326" b="1"/>
            </a:lvl6pPr>
            <a:lvl7pPr marL="2273016" indent="0">
              <a:buNone/>
              <a:defRPr sz="1326" b="1"/>
            </a:lvl7pPr>
            <a:lvl8pPr marL="2651851" indent="0">
              <a:buNone/>
              <a:defRPr sz="1326" b="1"/>
            </a:lvl8pPr>
            <a:lvl9pPr marL="3030687" indent="0">
              <a:buNone/>
              <a:defRPr sz="1326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5926" y="3901422"/>
            <a:ext cx="3221271" cy="573840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F487-5E00-9B41-A6E9-3DBDB079037F}" type="datetimeFigureOut">
              <a:t>08/10/2025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D7-C927-FB41-9959-D7266763CB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80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F487-5E00-9B41-A6E9-3DBDB079037F}" type="datetimeFigureOut">
              <a:t>08/10/2025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D7-C927-FB41-9959-D7266763CB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02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F487-5E00-9B41-A6E9-3DBDB079037F}" type="datetimeFigureOut">
              <a:t>08/10/2025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D7-C927-FB41-9959-D7266763CB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12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15" y="712047"/>
            <a:ext cx="2443824" cy="2492163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271" y="1537825"/>
            <a:ext cx="3835926" cy="7590220"/>
          </a:xfrm>
        </p:spPr>
        <p:txBody>
          <a:bodyPr/>
          <a:lstStyle>
            <a:lvl1pPr>
              <a:defRPr sz="2652"/>
            </a:lvl1pPr>
            <a:lvl2pPr>
              <a:defRPr sz="2320"/>
            </a:lvl2pPr>
            <a:lvl3pPr>
              <a:defRPr sz="1989"/>
            </a:lvl3pPr>
            <a:lvl4pPr>
              <a:defRPr sz="1657"/>
            </a:lvl4pPr>
            <a:lvl5pPr>
              <a:defRPr sz="1657"/>
            </a:lvl5pPr>
            <a:lvl6pPr>
              <a:defRPr sz="1657"/>
            </a:lvl6pPr>
            <a:lvl7pPr>
              <a:defRPr sz="1657"/>
            </a:lvl7pPr>
            <a:lvl8pPr>
              <a:defRPr sz="1657"/>
            </a:lvl8pPr>
            <a:lvl9pPr>
              <a:defRPr sz="1657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15" y="3204210"/>
            <a:ext cx="2443824" cy="5936195"/>
          </a:xfrm>
        </p:spPr>
        <p:txBody>
          <a:bodyPr/>
          <a:lstStyle>
            <a:lvl1pPr marL="0" indent="0">
              <a:buNone/>
              <a:defRPr sz="1326"/>
            </a:lvl1pPr>
            <a:lvl2pPr marL="378836" indent="0">
              <a:buNone/>
              <a:defRPr sz="1160"/>
            </a:lvl2pPr>
            <a:lvl3pPr marL="757672" indent="0">
              <a:buNone/>
              <a:defRPr sz="994"/>
            </a:lvl3pPr>
            <a:lvl4pPr marL="1136508" indent="0">
              <a:buNone/>
              <a:defRPr sz="829"/>
            </a:lvl4pPr>
            <a:lvl5pPr marL="1515344" indent="0">
              <a:buNone/>
              <a:defRPr sz="829"/>
            </a:lvl5pPr>
            <a:lvl6pPr marL="1894180" indent="0">
              <a:buNone/>
              <a:defRPr sz="829"/>
            </a:lvl6pPr>
            <a:lvl7pPr marL="2273016" indent="0">
              <a:buNone/>
              <a:defRPr sz="829"/>
            </a:lvl7pPr>
            <a:lvl8pPr marL="2651851" indent="0">
              <a:buNone/>
              <a:defRPr sz="829"/>
            </a:lvl8pPr>
            <a:lvl9pPr marL="3030687" indent="0">
              <a:buNone/>
              <a:defRPr sz="82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F487-5E00-9B41-A6E9-3DBDB079037F}" type="datetimeFigureOut">
              <a:t>08/10/2025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D7-C927-FB41-9959-D7266763CB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94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15" y="712047"/>
            <a:ext cx="2443824" cy="2492163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21271" y="1537825"/>
            <a:ext cx="3835926" cy="7590220"/>
          </a:xfrm>
        </p:spPr>
        <p:txBody>
          <a:bodyPr anchor="t"/>
          <a:lstStyle>
            <a:lvl1pPr marL="0" indent="0">
              <a:buNone/>
              <a:defRPr sz="2652"/>
            </a:lvl1pPr>
            <a:lvl2pPr marL="378836" indent="0">
              <a:buNone/>
              <a:defRPr sz="2320"/>
            </a:lvl2pPr>
            <a:lvl3pPr marL="757672" indent="0">
              <a:buNone/>
              <a:defRPr sz="1989"/>
            </a:lvl3pPr>
            <a:lvl4pPr marL="1136508" indent="0">
              <a:buNone/>
              <a:defRPr sz="1657"/>
            </a:lvl4pPr>
            <a:lvl5pPr marL="1515344" indent="0">
              <a:buNone/>
              <a:defRPr sz="1657"/>
            </a:lvl5pPr>
            <a:lvl6pPr marL="1894180" indent="0">
              <a:buNone/>
              <a:defRPr sz="1657"/>
            </a:lvl6pPr>
            <a:lvl7pPr marL="2273016" indent="0">
              <a:buNone/>
              <a:defRPr sz="1657"/>
            </a:lvl7pPr>
            <a:lvl8pPr marL="2651851" indent="0">
              <a:buNone/>
              <a:defRPr sz="1657"/>
            </a:lvl8pPr>
            <a:lvl9pPr marL="3030687" indent="0">
              <a:buNone/>
              <a:defRPr sz="1657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15" y="3204210"/>
            <a:ext cx="2443824" cy="5936195"/>
          </a:xfrm>
        </p:spPr>
        <p:txBody>
          <a:bodyPr/>
          <a:lstStyle>
            <a:lvl1pPr marL="0" indent="0">
              <a:buNone/>
              <a:defRPr sz="1326"/>
            </a:lvl1pPr>
            <a:lvl2pPr marL="378836" indent="0">
              <a:buNone/>
              <a:defRPr sz="1160"/>
            </a:lvl2pPr>
            <a:lvl3pPr marL="757672" indent="0">
              <a:buNone/>
              <a:defRPr sz="994"/>
            </a:lvl3pPr>
            <a:lvl4pPr marL="1136508" indent="0">
              <a:buNone/>
              <a:defRPr sz="829"/>
            </a:lvl4pPr>
            <a:lvl5pPr marL="1515344" indent="0">
              <a:buNone/>
              <a:defRPr sz="829"/>
            </a:lvl5pPr>
            <a:lvl6pPr marL="1894180" indent="0">
              <a:buNone/>
              <a:defRPr sz="829"/>
            </a:lvl6pPr>
            <a:lvl7pPr marL="2273016" indent="0">
              <a:buNone/>
              <a:defRPr sz="829"/>
            </a:lvl7pPr>
            <a:lvl8pPr marL="2651851" indent="0">
              <a:buNone/>
              <a:defRPr sz="829"/>
            </a:lvl8pPr>
            <a:lvl9pPr marL="3030687" indent="0">
              <a:buNone/>
              <a:defRPr sz="829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F487-5E00-9B41-A6E9-3DBDB079037F}" type="datetimeFigureOut">
              <a:t>08/10/2025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D0D7-C927-FB41-9959-D7266763CB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25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928" y="568651"/>
            <a:ext cx="6535282" cy="2064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28" y="2843242"/>
            <a:ext cx="6535282" cy="677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928" y="9899429"/>
            <a:ext cx="1704856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3F487-5E00-9B41-A6E9-3DBDB079037F}" type="datetimeFigureOut">
              <a:t>08/10/2025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9927" y="9899429"/>
            <a:ext cx="2557284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1354" y="9899429"/>
            <a:ext cx="1704856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7D0D7-C927-FB41-9959-D7266763CBA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86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7672" rtl="0" eaLnBrk="1" latinLnBrk="0" hangingPunct="1">
        <a:lnSpc>
          <a:spcPct val="90000"/>
        </a:lnSpc>
        <a:spcBef>
          <a:spcPct val="0"/>
        </a:spcBef>
        <a:buNone/>
        <a:defRPr sz="36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418" indent="-189418" algn="l" defTabSz="757672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1pPr>
      <a:lvl2pPr marL="568254" indent="-189418" algn="l" defTabSz="75767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947090" indent="-189418" algn="l" defTabSz="75767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7" kern="1200">
          <a:solidFill>
            <a:schemeClr val="tx1"/>
          </a:solidFill>
          <a:latin typeface="+mn-lt"/>
          <a:ea typeface="+mn-ea"/>
          <a:cs typeface="+mn-cs"/>
        </a:defRPr>
      </a:lvl3pPr>
      <a:lvl4pPr marL="1325926" indent="-189418" algn="l" defTabSz="75767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704762" indent="-189418" algn="l" defTabSz="75767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2083598" indent="-189418" algn="l" defTabSz="75767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462433" indent="-189418" algn="l" defTabSz="75767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841269" indent="-189418" algn="l" defTabSz="75767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220105" indent="-189418" algn="l" defTabSz="75767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7672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1pPr>
      <a:lvl2pPr marL="378836" algn="l" defTabSz="757672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2pPr>
      <a:lvl3pPr marL="757672" algn="l" defTabSz="757672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3pPr>
      <a:lvl4pPr marL="1136508" algn="l" defTabSz="757672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4pPr>
      <a:lvl5pPr marL="1515344" algn="l" defTabSz="757672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5pPr>
      <a:lvl6pPr marL="1894180" algn="l" defTabSz="757672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6pPr>
      <a:lvl7pPr marL="2273016" algn="l" defTabSz="757672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7pPr>
      <a:lvl8pPr marL="2651851" algn="l" defTabSz="757672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8pPr>
      <a:lvl9pPr marL="3030687" algn="l" defTabSz="757672" rtl="0" eaLnBrk="1" latinLnBrk="0" hangingPunct="1">
        <a:defRPr sz="14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hautsdefrance.sfen-regions.org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mailto:sfen.hdf@sfen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navenirdanslenucleaire.fr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19A4902-06C6-D4EC-DEE0-BD405764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3" y="51508"/>
            <a:ext cx="1017283" cy="10559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EE3D4A2-E0E0-C7F9-D74D-78FE09C5D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088" y="77262"/>
            <a:ext cx="1686887" cy="10044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76326A5-1FB9-02F0-F734-742C3EF83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804" y="77262"/>
            <a:ext cx="5910544" cy="1376000"/>
          </a:xfrm>
        </p:spPr>
        <p:txBody>
          <a:bodyPr>
            <a:noAutofit/>
          </a:bodyPr>
          <a:lstStyle/>
          <a:p>
            <a:br>
              <a:rPr lang="fr-FR" sz="2434" b="1">
                <a:solidFill>
                  <a:srgbClr val="FF0000"/>
                </a:solidFill>
              </a:rPr>
            </a:br>
            <a:br>
              <a:rPr lang="fr-FR" sz="2434" b="1">
                <a:solidFill>
                  <a:srgbClr val="FF0000"/>
                </a:solidFill>
              </a:rPr>
            </a:br>
            <a:br>
              <a:rPr lang="fr-FR" sz="2434" b="1">
                <a:solidFill>
                  <a:srgbClr val="FF0000"/>
                </a:solidFill>
              </a:rPr>
            </a:br>
            <a:r>
              <a:rPr lang="fr-FR" sz="3245" b="1">
                <a:solidFill>
                  <a:schemeClr val="accent2"/>
                </a:solidFill>
                <a:latin typeface="+mn-lt"/>
              </a:rPr>
              <a:t>Groupe Régional</a:t>
            </a:r>
            <a:br>
              <a:rPr lang="fr-FR" sz="3245" b="1">
                <a:solidFill>
                  <a:schemeClr val="accent2"/>
                </a:solidFill>
                <a:latin typeface="+mn-lt"/>
              </a:rPr>
            </a:br>
            <a:r>
              <a:rPr lang="fr-FR" sz="3245" b="1">
                <a:solidFill>
                  <a:schemeClr val="accent2"/>
                </a:solidFill>
                <a:latin typeface="+mn-lt"/>
              </a:rPr>
              <a:t> Hauts de France</a:t>
            </a:r>
            <a:br>
              <a:rPr lang="fr-FR" sz="2434" b="1">
                <a:solidFill>
                  <a:srgbClr val="FF0000"/>
                </a:solidFill>
              </a:rPr>
            </a:br>
            <a:endParaRPr lang="fr-FR" sz="2434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5F95CC-F8C3-1137-7095-8BF960C47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372547" y="8983913"/>
            <a:ext cx="3496248" cy="13760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2F16905-5CCC-9E8C-8820-AEBE540FEFC0}"/>
              </a:ext>
            </a:extLst>
          </p:cNvPr>
          <p:cNvSpPr txBox="1"/>
          <p:nvPr/>
        </p:nvSpPr>
        <p:spPr>
          <a:xfrm>
            <a:off x="350043" y="1397506"/>
            <a:ext cx="71529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/>
              <a:t>La Sfen, Société française d’énergie nucléaire, est le carrefour français des connaissances sur l’énergie nucléaire. </a:t>
            </a:r>
          </a:p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A9A054-CD27-8DE7-8832-B8403C2C9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49" y="2270075"/>
            <a:ext cx="6877050" cy="14325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B89BBEC-3B26-2CD3-2707-0A73FD9F1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439" y="7153550"/>
            <a:ext cx="1969895" cy="205219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0FEA170-3BC5-6AED-1C39-6D7A4F58E041}"/>
              </a:ext>
            </a:extLst>
          </p:cNvPr>
          <p:cNvSpPr txBox="1"/>
          <p:nvPr/>
        </p:nvSpPr>
        <p:spPr>
          <a:xfrm>
            <a:off x="340821" y="3893969"/>
            <a:ext cx="68770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chemeClr val="accent2"/>
                </a:solidFill>
              </a:rPr>
              <a:t>Nos missions </a:t>
            </a:r>
            <a:r>
              <a:rPr lang="fr-FR" sz="2000" b="1">
                <a:solidFill>
                  <a:schemeClr val="accent2"/>
                </a:solidFill>
              </a:rPr>
              <a:t>: </a:t>
            </a:r>
            <a:r>
              <a:rPr lang="fr-FR" sz="2000" b="1"/>
              <a:t>informer et expliquer les différents aspects techniques, économiques, environnementaux </a:t>
            </a:r>
            <a:endParaRPr lang="fr-FR" sz="2000"/>
          </a:p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998C6C-C6EA-24F9-6055-B8703FA9F1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804" y="7149730"/>
            <a:ext cx="1969896" cy="210152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695954F-D82C-A8A2-5B09-BB48DB959D66}"/>
              </a:ext>
            </a:extLst>
          </p:cNvPr>
          <p:cNvSpPr txBox="1"/>
          <p:nvPr/>
        </p:nvSpPr>
        <p:spPr>
          <a:xfrm>
            <a:off x="47047" y="9302631"/>
            <a:ext cx="387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/>
              <a:t>Notre site internet</a:t>
            </a:r>
          </a:p>
          <a:p>
            <a:r>
              <a:rPr lang="fr-FR" u="sng">
                <a:hlinkClick r:id="rId8"/>
              </a:rPr>
              <a:t>https://hautsdefrance.sfen-regions.org</a:t>
            </a:r>
            <a:r>
              <a:rPr lang="fr-FR">
                <a:effectLst/>
              </a:rPr>
              <a:t> </a:t>
            </a:r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ADB60AA-73F2-52DB-75B6-7EF9D41893BC}"/>
              </a:ext>
            </a:extLst>
          </p:cNvPr>
          <p:cNvSpPr txBox="1"/>
          <p:nvPr/>
        </p:nvSpPr>
        <p:spPr>
          <a:xfrm>
            <a:off x="3779346" y="9302631"/>
            <a:ext cx="3662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N’hésitez pas à nous transmettre vos interrogations sur notre boîte mail :</a:t>
            </a:r>
          </a:p>
          <a:p>
            <a:pPr algn="ctr"/>
            <a:r>
              <a:rPr lang="fr-FR" u="sng">
                <a:hlinkClick r:id="rId9"/>
              </a:rPr>
              <a:t>sfen.hdf@sfen.org</a:t>
            </a:r>
            <a:endParaRPr lang="fr-FR"/>
          </a:p>
          <a:p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5D92CFD-5677-70DC-DBF9-91BDF4DE47BD}"/>
              </a:ext>
            </a:extLst>
          </p:cNvPr>
          <p:cNvSpPr txBox="1"/>
          <p:nvPr/>
        </p:nvSpPr>
        <p:spPr>
          <a:xfrm>
            <a:off x="1657350" y="5314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FE26D4C-661A-6186-D2AF-E287FC21E0FF}"/>
              </a:ext>
            </a:extLst>
          </p:cNvPr>
          <p:cNvSpPr txBox="1"/>
          <p:nvPr/>
        </p:nvSpPr>
        <p:spPr>
          <a:xfrm>
            <a:off x="1289494" y="4836197"/>
            <a:ext cx="5274027" cy="1938992"/>
          </a:xfrm>
          <a:prstGeom prst="rect">
            <a:avLst/>
          </a:prstGeom>
          <a:solidFill>
            <a:srgbClr val="0070C0">
              <a:alpha val="82765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</a:rPr>
              <a:t>Rejoignez-nous pour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Développer votre réseau et rejoindre une communauté 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Enrichir vos connaissances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</a:rPr>
              <a:t>Contribuer à une réflexion commune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0F0AA0C-6678-B7C0-5EC1-4F979568A7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46" y="9948962"/>
            <a:ext cx="737870" cy="7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1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5273C-230E-847E-093C-043F97E2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9A8B9B-9820-77AE-F32C-49320B290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254" y="4471415"/>
            <a:ext cx="4176196" cy="13891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200" b="1"/>
              <a:t>Un des premiers employeurs du département</a:t>
            </a:r>
          </a:p>
          <a:p>
            <a:pPr marL="0" indent="0" algn="ctr">
              <a:buNone/>
            </a:pPr>
            <a:r>
              <a:rPr lang="fr-FR" sz="2200" b="1">
                <a:solidFill>
                  <a:srgbClr val="FF0000"/>
                </a:solidFill>
              </a:rPr>
              <a:t>3700 </a:t>
            </a:r>
            <a:r>
              <a:rPr lang="fr-FR" sz="2200" b="1"/>
              <a:t>intervenants assurent au quotidien la production d'électricité</a:t>
            </a:r>
          </a:p>
          <a:p>
            <a:pPr marL="0" indent="0">
              <a:buNone/>
            </a:pPr>
            <a:r>
              <a:rPr lang="fr-FR" sz="2000" b="1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C35089-4B2D-0ABE-B3B1-0BE995C08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54" y="429168"/>
            <a:ext cx="6535282" cy="28174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4BEE4FE-FCF9-3B8D-BE21-627B63047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76" y="3426845"/>
            <a:ext cx="759460" cy="7594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03B784A-4AC2-5F9A-7060-DE5AD74E58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4" y="4257818"/>
            <a:ext cx="2882900" cy="1602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6940C3A-3673-2DD6-B2F4-7BBB652B8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6" y="8447187"/>
            <a:ext cx="1700530" cy="39560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117264-7AB5-9884-7BF5-3C7C23E749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1" y="8009672"/>
            <a:ext cx="2080260" cy="43751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9F8CF27-DBE2-7C29-6BB6-BC013AB3AA1C}"/>
              </a:ext>
            </a:extLst>
          </p:cNvPr>
          <p:cNvSpPr txBox="1"/>
          <p:nvPr/>
        </p:nvSpPr>
        <p:spPr>
          <a:xfrm>
            <a:off x="1386074" y="3506387"/>
            <a:ext cx="418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>
                <a:hlinkClick r:id="rId8"/>
              </a:rPr>
              <a:t>https://www.monavenirdanslenucleaire.fr</a:t>
            </a:r>
            <a:r>
              <a:rPr lang="fr-FR" u="sng"/>
              <a:t> </a:t>
            </a:r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1B7B879-5D99-2A10-9D3D-6CF34F5EBEDB}"/>
              </a:ext>
            </a:extLst>
          </p:cNvPr>
          <p:cNvSpPr txBox="1"/>
          <p:nvPr/>
        </p:nvSpPr>
        <p:spPr>
          <a:xfrm>
            <a:off x="520928" y="6057912"/>
            <a:ext cx="4032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chemeClr val="accent2"/>
                </a:solidFill>
              </a:rPr>
              <a:t>             En 2024 </a:t>
            </a:r>
            <a:r>
              <a:rPr lang="fr-FR" b="1">
                <a:solidFill>
                  <a:schemeClr val="accent2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>
                <a:solidFill>
                  <a:schemeClr val="accent2"/>
                </a:solidFill>
              </a:rPr>
              <a:t>87 nouveaux salariés</a:t>
            </a:r>
            <a:endParaRPr lang="fr-FR" sz="200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>
                <a:solidFill>
                  <a:schemeClr val="accent2"/>
                </a:solidFill>
              </a:rPr>
              <a:t>103 nouveaux alternants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>
                <a:solidFill>
                  <a:schemeClr val="accent2"/>
                </a:solidFill>
              </a:rPr>
              <a:t>190 stagiaires</a:t>
            </a:r>
            <a:endParaRPr lang="fr-FR" sz="2000" b="1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7B8F176-E48C-0E65-3EAF-ECF12346D5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8453" y="5818292"/>
            <a:ext cx="1367798" cy="180981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2463F2E-DBD9-2352-B77F-2A4524B312F1}"/>
              </a:ext>
            </a:extLst>
          </p:cNvPr>
          <p:cNvSpPr txBox="1"/>
          <p:nvPr/>
        </p:nvSpPr>
        <p:spPr>
          <a:xfrm>
            <a:off x="2536939" y="7939356"/>
            <a:ext cx="501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20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site spécialisé dans la conception, la fabrication et la maintenance de composants mobiles des centrales nucléaires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A4E053-A68C-9E1E-6193-5F237B9AA2C7}"/>
              </a:ext>
            </a:extLst>
          </p:cNvPr>
          <p:cNvSpPr txBox="1"/>
          <p:nvPr/>
        </p:nvSpPr>
        <p:spPr>
          <a:xfrm>
            <a:off x="197289" y="8993721"/>
            <a:ext cx="70101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>
              <a:solidFill>
                <a:schemeClr val="accent2"/>
              </a:solidFill>
            </a:endParaRPr>
          </a:p>
          <a:p>
            <a:pPr algn="ctr"/>
            <a:r>
              <a:rPr lang="fr-FR" sz="2000" b="1">
                <a:solidFill>
                  <a:schemeClr val="accent2"/>
                </a:solidFill>
              </a:rPr>
              <a:t>Framatome emploie près de 600 personnes dans la région.</a:t>
            </a:r>
          </a:p>
          <a:p>
            <a:endParaRPr lang="fr-FR" sz="24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b="1"/>
              <a:t>Trouvez l’offre d’emploi ou de stage qui vous ressemble</a:t>
            </a:r>
          </a:p>
          <a:p>
            <a:endParaRPr lang="fr-FR" b="1">
              <a:solidFill>
                <a:srgbClr val="0070C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A8A787-0F8C-5E5A-7033-B39226975E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36" y="9750099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10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4758</TotalTime>
  <Words>164</Words>
  <Application>Microsoft Macintosh PowerPoint</Application>
  <PresentationFormat>Personnalisé</PresentationFormat>
  <Paragraphs>26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   Groupe Régional  Hauts de France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Bourgain</dc:creator>
  <cp:lastModifiedBy>christian Bourgain</cp:lastModifiedBy>
  <cp:revision>25</cp:revision>
  <cp:lastPrinted>2025-10-08T15:17:41Z</cp:lastPrinted>
  <dcterms:created xsi:type="dcterms:W3CDTF">2025-10-03T14:17:47Z</dcterms:created>
  <dcterms:modified xsi:type="dcterms:W3CDTF">2025-10-08T15:18:58Z</dcterms:modified>
</cp:coreProperties>
</file>